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7" r:id="rId2"/>
    <p:sldId id="264" r:id="rId3"/>
    <p:sldId id="274" r:id="rId4"/>
    <p:sldId id="284" r:id="rId5"/>
    <p:sldId id="276" r:id="rId6"/>
    <p:sldId id="265" r:id="rId7"/>
    <p:sldId id="266" r:id="rId8"/>
    <p:sldId id="288" r:id="rId9"/>
    <p:sldId id="278" r:id="rId10"/>
    <p:sldId id="281" r:id="rId11"/>
    <p:sldId id="272" r:id="rId12"/>
    <p:sldId id="282" r:id="rId13"/>
    <p:sldId id="283" r:id="rId14"/>
    <p:sldId id="289" r:id="rId15"/>
    <p:sldId id="273" r:id="rId16"/>
    <p:sldId id="291" r:id="rId17"/>
    <p:sldId id="290" r:id="rId18"/>
    <p:sldId id="268" r:id="rId19"/>
    <p:sldId id="292" r:id="rId20"/>
    <p:sldId id="279" r:id="rId21"/>
    <p:sldId id="270" r:id="rId22"/>
    <p:sldId id="277" r:id="rId23"/>
    <p:sldId id="28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35" autoAdjust="0"/>
    <p:restoredTop sz="60884" autoAdjust="0"/>
  </p:normalViewPr>
  <p:slideViewPr>
    <p:cSldViewPr>
      <p:cViewPr varScale="1">
        <p:scale>
          <a:sx n="75" d="100"/>
          <a:sy n="75" d="100"/>
        </p:scale>
        <p:origin x="3248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E8EB5-CCBB-419D-AD71-7C9059596895}" type="datetimeFigureOut">
              <a:rPr lang="en-US" smtClean="0"/>
              <a:t>2/13/20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A6371-F36E-49B7-BDDB-B564DE77EE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652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6519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A6371-F36E-49B7-BDDB-B564DE77EE1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551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A6371-F36E-49B7-BDDB-B564DE77EE1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551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A6371-F36E-49B7-BDDB-B564DE77EE1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551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A6371-F36E-49B7-BDDB-B564DE77EE1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4966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A6371-F36E-49B7-BDDB-B564DE77EE1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0497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A6371-F36E-49B7-BDDB-B564DE77EE1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44149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A6371-F36E-49B7-BDDB-B564DE77EE1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5338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A6371-F36E-49B7-BDDB-B564DE77EE1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5338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A6371-F36E-49B7-BDDB-B564DE77EE1E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4714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A6371-F36E-49B7-BDDB-B564DE77EE1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634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A6371-F36E-49B7-BDDB-B564DE77EE1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2897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6519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651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A6371-F36E-49B7-BDDB-B564DE77EE1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979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A6371-F36E-49B7-BDDB-B564DE77EE1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264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A6371-F36E-49B7-BDDB-B564DE77EE1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4714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A6371-F36E-49B7-BDDB-B564DE77EE1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276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A6371-F36E-49B7-BDDB-B564DE77EE1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2761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A6371-F36E-49B7-BDDB-B564DE77EE1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2761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BA6371-F36E-49B7-BDDB-B564DE77EE1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276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70A6-6717-4E6F-9A5F-68D1C5C243C7}" type="datetimeFigureOut">
              <a:rPr lang="en-US" smtClean="0"/>
              <a:t>2/13/20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F74B-3D9A-4093-944E-EF30C70CB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035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70A6-6717-4E6F-9A5F-68D1C5C243C7}" type="datetimeFigureOut">
              <a:rPr lang="en-US" smtClean="0"/>
              <a:t>2/13/20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F74B-3D9A-4093-944E-EF30C70CB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051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70A6-6717-4E6F-9A5F-68D1C5C243C7}" type="datetimeFigureOut">
              <a:rPr lang="en-US" smtClean="0"/>
              <a:t>2/13/20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F74B-3D9A-4093-944E-EF30C70CB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86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70A6-6717-4E6F-9A5F-68D1C5C243C7}" type="datetimeFigureOut">
              <a:rPr lang="en-US" smtClean="0"/>
              <a:t>2/13/20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F74B-3D9A-4093-944E-EF30C70CB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732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70A6-6717-4E6F-9A5F-68D1C5C243C7}" type="datetimeFigureOut">
              <a:rPr lang="en-US" smtClean="0"/>
              <a:t>2/13/20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F74B-3D9A-4093-944E-EF30C70CB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009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70A6-6717-4E6F-9A5F-68D1C5C243C7}" type="datetimeFigureOut">
              <a:rPr lang="en-US" smtClean="0"/>
              <a:t>2/13/20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F74B-3D9A-4093-944E-EF30C70CB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667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70A6-6717-4E6F-9A5F-68D1C5C243C7}" type="datetimeFigureOut">
              <a:rPr lang="en-US" smtClean="0"/>
              <a:t>2/13/20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F74B-3D9A-4093-944E-EF30C70CB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86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70A6-6717-4E6F-9A5F-68D1C5C243C7}" type="datetimeFigureOut">
              <a:rPr lang="en-US" smtClean="0"/>
              <a:t>2/13/20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F74B-3D9A-4093-944E-EF30C70CB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930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70A6-6717-4E6F-9A5F-68D1C5C243C7}" type="datetimeFigureOut">
              <a:rPr lang="en-US" smtClean="0"/>
              <a:t>2/13/20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F74B-3D9A-4093-944E-EF30C70CB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77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70A6-6717-4E6F-9A5F-68D1C5C243C7}" type="datetimeFigureOut">
              <a:rPr lang="en-US" smtClean="0"/>
              <a:t>2/13/20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F74B-3D9A-4093-944E-EF30C70CB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70A6-6717-4E6F-9A5F-68D1C5C243C7}" type="datetimeFigureOut">
              <a:rPr lang="en-US" smtClean="0"/>
              <a:t>2/13/20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FF74B-3D9A-4093-944E-EF30C70CB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577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470A6-6717-4E6F-9A5F-68D1C5C243C7}" type="datetimeFigureOut">
              <a:rPr lang="en-US" smtClean="0"/>
              <a:t>2/13/20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FF74B-3D9A-4093-944E-EF30C70CBC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240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-1447800" y="-838200"/>
            <a:ext cx="11049000" cy="78486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53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clarity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8422" y="1600200"/>
            <a:ext cx="7543800" cy="609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b="1" dirty="0"/>
              <a:t>General idea</a:t>
            </a:r>
            <a:r>
              <a:rPr lang="en-US" sz="3600" dirty="0"/>
              <a:t>: Know before you start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5943600"/>
            <a:ext cx="1993227" cy="6826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799" y="2971800"/>
            <a:ext cx="824162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3600" dirty="0"/>
              <a:t>Identify broad terms and define them at the start of an evaluation process</a:t>
            </a:r>
            <a:br>
              <a:rPr lang="en-US" sz="3600" dirty="0"/>
            </a:br>
            <a:endParaRPr lang="en-US" sz="3600" dirty="0"/>
          </a:p>
          <a:p>
            <a:pPr marL="742950" indent="-742950">
              <a:buAutoNum type="arabicPeriod"/>
            </a:pPr>
            <a:r>
              <a:rPr lang="en-US" sz="3600" dirty="0"/>
              <a:t>Make sure everyone understands the definitions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92296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Assessment criteria: what to measure?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6172" y="4419600"/>
            <a:ext cx="86201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30 participants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Application materials: job announcements, grant applications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Four questions</a:t>
            </a:r>
          </a:p>
          <a:p>
            <a:endParaRPr lang="en-US" sz="2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8" y="1343025"/>
            <a:ext cx="8620125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275077" y="3154318"/>
            <a:ext cx="86201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dirty="0">
                <a:solidFill>
                  <a:prstClr val="black"/>
                </a:solidFill>
              </a:rPr>
              <a:t>‘How to improve research assessment for hiring and funding decisions.’</a:t>
            </a:r>
          </a:p>
        </p:txBody>
      </p:sp>
    </p:spTree>
    <p:extLst>
      <p:ext uri="{BB962C8B-B14F-4D97-AF65-F5344CB8AC3E}">
        <p14:creationId xmlns:p14="http://schemas.microsoft.com/office/powerpoint/2010/main" val="1484432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Assessment criteria: what to measure?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" r="7662" b="7084"/>
          <a:stretch/>
        </p:blipFill>
        <p:spPr bwMode="auto">
          <a:xfrm>
            <a:off x="942936" y="911959"/>
            <a:ext cx="7258128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2476500" y="3657599"/>
            <a:ext cx="4191001" cy="3048001"/>
            <a:chOff x="1371600" y="3822936"/>
            <a:chExt cx="4191001" cy="304800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36" r="40299"/>
            <a:stretch/>
          </p:blipFill>
          <p:spPr bwMode="auto">
            <a:xfrm>
              <a:off x="1371601" y="3822937"/>
              <a:ext cx="4191000" cy="304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1371600" y="3822936"/>
              <a:ext cx="4191000" cy="303506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ectangle 2"/>
          <p:cNvSpPr/>
          <p:nvPr/>
        </p:nvSpPr>
        <p:spPr>
          <a:xfrm>
            <a:off x="-304800" y="3105090"/>
            <a:ext cx="9601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000" i="1" dirty="0"/>
              <a:t>Are there any outputs of scholarly research missing that should be recognized?</a:t>
            </a:r>
          </a:p>
        </p:txBody>
      </p:sp>
    </p:spTree>
    <p:extLst>
      <p:ext uri="{BB962C8B-B14F-4D97-AF65-F5344CB8AC3E}">
        <p14:creationId xmlns:p14="http://schemas.microsoft.com/office/powerpoint/2010/main" val="11088050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Assessment criteria: what to measure?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" r="7662" b="7084"/>
          <a:stretch/>
        </p:blipFill>
        <p:spPr bwMode="auto">
          <a:xfrm>
            <a:off x="942936" y="914400"/>
            <a:ext cx="7258128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3339167"/>
            <a:ext cx="9144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itchFamily="34" charset="0"/>
              <a:buChar char="•"/>
            </a:pPr>
            <a:r>
              <a:rPr lang="en-US" sz="2200" i="1" dirty="0"/>
              <a:t>What required information, if any, is unnecessary to the decision making process?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200" i="1" dirty="0"/>
              <a:t>Is there any required information that could bias the decision-making process?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200" i="1" dirty="0"/>
              <a:t>Are there any spots where evaluators can take a shortcut when looking at an application?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sz="2000" dirty="0"/>
          </a:p>
          <a:p>
            <a:pPr lvl="1" algn="ctr"/>
            <a:r>
              <a:rPr lang="en-US" sz="2400" dirty="0"/>
              <a:t>Educational history and researcher pedigree</a:t>
            </a:r>
          </a:p>
          <a:p>
            <a:pPr lvl="1" algn="ctr"/>
            <a:r>
              <a:rPr lang="en-US" sz="2400" dirty="0"/>
              <a:t>Journal names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55442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59" y="1600200"/>
            <a:ext cx="3810000" cy="4578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19600" y="3429000"/>
            <a:ext cx="411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Royal Society</a:t>
            </a:r>
          </a:p>
          <a:p>
            <a:endParaRPr lang="en-US" dirty="0"/>
          </a:p>
          <a:p>
            <a:r>
              <a:rPr lang="en-US" dirty="0"/>
              <a:t>Resume4Researchers enables academics to describe outputs and achievements in the broader context of their ideas and engagements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7259" y="1071771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Charité</a:t>
            </a:r>
            <a:r>
              <a:rPr lang="en-US" b="1" dirty="0"/>
              <a:t> University Hospital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512" y="1600200"/>
            <a:ext cx="5047488" cy="1097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89769" y="1071771"/>
            <a:ext cx="3129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Dutch Research Council (NWO)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5943600"/>
            <a:ext cx="1993227" cy="6826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5034" y="6290846"/>
            <a:ext cx="36511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More  info on DORA blog: sfdora.org/blog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Assessment criteria: structured narratives</a:t>
            </a:r>
          </a:p>
        </p:txBody>
      </p:sp>
    </p:spTree>
    <p:extLst>
      <p:ext uri="{BB962C8B-B14F-4D97-AF65-F5344CB8AC3E}">
        <p14:creationId xmlns:p14="http://schemas.microsoft.com/office/powerpoint/2010/main" val="1070667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3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Standardizing evaluation: Rubrics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5943600"/>
            <a:ext cx="1993227" cy="682696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4800600" y="1141512"/>
            <a:ext cx="4183838" cy="4192488"/>
            <a:chOff x="381000" y="1371600"/>
            <a:chExt cx="4183838" cy="4192488"/>
          </a:xfrm>
        </p:grpSpPr>
        <p:grpSp>
          <p:nvGrpSpPr>
            <p:cNvPr id="8" name="Group 7"/>
            <p:cNvGrpSpPr/>
            <p:nvPr/>
          </p:nvGrpSpPr>
          <p:grpSpPr>
            <a:xfrm>
              <a:off x="381000" y="1371600"/>
              <a:ext cx="3812645" cy="3710885"/>
              <a:chOff x="381000" y="1371600"/>
              <a:chExt cx="3812645" cy="3710885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1000" y="2186885"/>
                <a:ext cx="3812645" cy="2895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381000" y="1371600"/>
                <a:ext cx="376372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Rubric to Assess Candidate Contributions to Diversity, Equity, and Inclusion</a:t>
                </a: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381000" y="5256311"/>
              <a:ext cx="41838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UC Berkeley, Office for Faculty Equity &amp; Welfare, 2018. 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28600" y="1295400"/>
            <a:ext cx="4505325" cy="4651177"/>
            <a:chOff x="4495800" y="1295400"/>
            <a:chExt cx="4505325" cy="4651177"/>
          </a:xfrm>
        </p:grpSpPr>
        <p:grpSp>
          <p:nvGrpSpPr>
            <p:cNvPr id="9" name="Group 8"/>
            <p:cNvGrpSpPr/>
            <p:nvPr/>
          </p:nvGrpSpPr>
          <p:grpSpPr>
            <a:xfrm>
              <a:off x="4495800" y="1295400"/>
              <a:ext cx="4505325" cy="4317815"/>
              <a:chOff x="4495800" y="1295400"/>
              <a:chExt cx="4505325" cy="4317815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4495800" y="1295400"/>
                <a:ext cx="446246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Research Quality Plus (RQ+): A Holistic Approach to Evaluating Research </a:t>
                </a:r>
              </a:p>
            </p:txBody>
          </p:sp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3968"/>
              <a:stretch/>
            </p:blipFill>
            <p:spPr bwMode="auto">
              <a:xfrm>
                <a:off x="4495800" y="2057400"/>
                <a:ext cx="4505325" cy="35558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3" name="TextBox 12"/>
            <p:cNvSpPr txBox="1"/>
            <p:nvPr/>
          </p:nvSpPr>
          <p:spPr>
            <a:xfrm>
              <a:off x="4564838" y="5638800"/>
              <a:ext cx="10270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IDRC, 2016.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73625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Working groups to review and revise policies and procedures</a:t>
            </a:r>
          </a:p>
          <a:p>
            <a:r>
              <a:rPr lang="en-US" dirty="0"/>
              <a:t>Conceptual clarity</a:t>
            </a:r>
          </a:p>
          <a:p>
            <a:r>
              <a:rPr lang="en-US" dirty="0"/>
              <a:t>Set standards</a:t>
            </a:r>
          </a:p>
          <a:p>
            <a:r>
              <a:rPr lang="en-US" dirty="0"/>
              <a:t>Organization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Community engagement approach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5943600"/>
            <a:ext cx="1993227" cy="68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1177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Building trust in the system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5943600"/>
            <a:ext cx="1993227" cy="682696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b="1" dirty="0"/>
              <a:t>Neutral party </a:t>
            </a:r>
            <a:r>
              <a:rPr lang="en-US" dirty="0"/>
              <a:t>to promote balanced discussions</a:t>
            </a:r>
            <a:br>
              <a:rPr lang="en-US" sz="2000" dirty="0"/>
            </a:br>
            <a:endParaRPr lang="en-US" dirty="0"/>
          </a:p>
          <a:p>
            <a:r>
              <a:rPr lang="en-US" b="1" dirty="0"/>
              <a:t>Include untenured faculty </a:t>
            </a:r>
            <a:r>
              <a:rPr lang="en-US" dirty="0"/>
              <a:t>in departmental tenure decisions</a:t>
            </a:r>
            <a:br>
              <a:rPr lang="en-US" dirty="0"/>
            </a:br>
            <a:endParaRPr lang="en-US" sz="2000" dirty="0"/>
          </a:p>
          <a:p>
            <a:r>
              <a:rPr lang="en-US" b="1" dirty="0"/>
              <a:t>Share information</a:t>
            </a:r>
            <a:r>
              <a:rPr lang="en-US" dirty="0"/>
              <a:t> about integrity of process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570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Building trust in the system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5943600"/>
            <a:ext cx="1993227" cy="682696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200" b="1" dirty="0"/>
              <a:t>Engage researchers </a:t>
            </a:r>
            <a:r>
              <a:rPr lang="en-US" sz="4200" dirty="0"/>
              <a:t>at all levels in discussions about assessment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Institutions can organize:</a:t>
            </a:r>
            <a:endParaRPr lang="en-US" sz="1600" dirty="0"/>
          </a:p>
          <a:p>
            <a:pPr lvl="1"/>
            <a:r>
              <a:rPr lang="en-US" dirty="0"/>
              <a:t>Symposia </a:t>
            </a:r>
            <a:r>
              <a:rPr lang="en-US" sz="1800" dirty="0"/>
              <a:t>(Imperial College London)</a:t>
            </a:r>
          </a:p>
          <a:p>
            <a:pPr lvl="1"/>
            <a:r>
              <a:rPr lang="en-US" dirty="0"/>
              <a:t>Workshops </a:t>
            </a:r>
            <a:r>
              <a:rPr lang="en-US" sz="1800" dirty="0"/>
              <a:t>(</a:t>
            </a:r>
            <a:r>
              <a:rPr lang="en-US" sz="1800" dirty="0" err="1"/>
              <a:t>Universität</a:t>
            </a:r>
            <a:r>
              <a:rPr lang="en-US" sz="1800" dirty="0"/>
              <a:t> Zürich)</a:t>
            </a:r>
          </a:p>
          <a:p>
            <a:pPr lvl="1"/>
            <a:r>
              <a:rPr lang="en-US" dirty="0"/>
              <a:t>Town Halls </a:t>
            </a:r>
            <a:r>
              <a:rPr lang="en-US" sz="1800" dirty="0"/>
              <a:t>(UMC Utrecht)</a:t>
            </a:r>
          </a:p>
          <a:p>
            <a:pPr lvl="1"/>
            <a:r>
              <a:rPr lang="en-US" dirty="0"/>
              <a:t>Seminars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871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Community engagement can help…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500" dirty="0"/>
              <a:t>Find conceptual clarity</a:t>
            </a:r>
            <a:br>
              <a:rPr lang="en-US" sz="3600" dirty="0"/>
            </a:br>
            <a:endParaRPr lang="en-US" sz="1800" dirty="0"/>
          </a:p>
          <a:p>
            <a:pPr marL="514350" indent="-514350">
              <a:buFont typeface="+mj-lt"/>
              <a:buAutoNum type="arabicPeriod"/>
            </a:pPr>
            <a:r>
              <a:rPr lang="en-US" sz="3500" dirty="0"/>
              <a:t>Establish assessment criteria</a:t>
            </a:r>
            <a:br>
              <a:rPr lang="en-US" sz="3600" dirty="0"/>
            </a:br>
            <a:endParaRPr lang="en-US" sz="1800" dirty="0"/>
          </a:p>
          <a:p>
            <a:pPr marL="514350" indent="-514350">
              <a:buFont typeface="+mj-lt"/>
              <a:buAutoNum type="arabicPeriod"/>
            </a:pPr>
            <a:r>
              <a:rPr lang="en-US" sz="3500" dirty="0"/>
              <a:t>Standardize evaluation</a:t>
            </a:r>
            <a:br>
              <a:rPr lang="en-US" sz="3600" dirty="0"/>
            </a:br>
            <a:endParaRPr lang="en-US" sz="1800" dirty="0"/>
          </a:p>
          <a:p>
            <a:pPr marL="514350" indent="-514350">
              <a:buFont typeface="+mj-lt"/>
              <a:buAutoNum type="arabicPeriod"/>
            </a:pPr>
            <a:r>
              <a:rPr lang="en-US" sz="3500" dirty="0"/>
              <a:t>Build trust in policies and practices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5943600"/>
            <a:ext cx="1993227" cy="682696"/>
          </a:xfrm>
          <a:prstGeom prst="rect">
            <a:avLst/>
          </a:prstGeom>
        </p:spPr>
      </p:pic>
      <p:sp>
        <p:nvSpPr>
          <p:cNvPr id="5" name="Right Brace 4"/>
          <p:cNvSpPr/>
          <p:nvPr/>
        </p:nvSpPr>
        <p:spPr>
          <a:xfrm>
            <a:off x="6132576" y="1600200"/>
            <a:ext cx="192024" cy="251460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7086600" y="4267200"/>
            <a:ext cx="190500" cy="811143"/>
          </a:xfrm>
          <a:prstGeom prst="rightBrace">
            <a:avLst>
              <a:gd name="adj1" fmla="val 8333"/>
              <a:gd name="adj2" fmla="val 54697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649649" y="1888004"/>
            <a:ext cx="1600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Working groups to review and revise policies  and practices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15200" y="4086761"/>
            <a:ext cx="18989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Communication, transparency,  and engagement</a:t>
            </a:r>
          </a:p>
        </p:txBody>
      </p:sp>
    </p:spTree>
    <p:extLst>
      <p:ext uri="{BB962C8B-B14F-4D97-AF65-F5344CB8AC3E}">
        <p14:creationId xmlns:p14="http://schemas.microsoft.com/office/powerpoint/2010/main" val="1379147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7" t="36595" r="-224" b="29901"/>
          <a:stretch/>
        </p:blipFill>
        <p:spPr>
          <a:xfrm>
            <a:off x="17824" y="13066"/>
            <a:ext cx="9144000" cy="2949512"/>
          </a:xfrm>
          <a:prstGeom prst="rect">
            <a:avLst/>
          </a:prstGeom>
        </p:spPr>
      </p:pic>
      <p:sp>
        <p:nvSpPr>
          <p:cNvPr id="120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756970" y="3886200"/>
            <a:ext cx="7810500" cy="2667001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4000"/>
            </a:pP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 sz="4000"/>
            </a:pP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Anna Hatch, PhD</a:t>
            </a:r>
          </a:p>
          <a:p>
            <a:pPr>
              <a:defRPr sz="4000"/>
            </a:pP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 Director</a:t>
            </a:r>
          </a:p>
          <a:p>
            <a:pPr>
              <a:defRPr sz="4000"/>
            </a:pP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Friday, January 24, 2019</a:t>
            </a:r>
          </a:p>
          <a:p>
            <a:pPr>
              <a:defRPr sz="4000"/>
            </a:pP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 sz="4000"/>
            </a:pPr>
            <a:r>
              <a:rPr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sfdora.org</a:t>
            </a:r>
          </a:p>
          <a:p>
            <a:pPr>
              <a:defRPr sz="4000"/>
            </a:pPr>
            <a:r>
              <a:rPr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@</a:t>
            </a:r>
            <a:r>
              <a:rPr sz="20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DORAssessment</a:t>
            </a:r>
            <a:endParaRPr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2" name="Title 1"/>
          <p:cNvSpPr txBox="1">
            <a:spLocks noGrp="1"/>
          </p:cNvSpPr>
          <p:nvPr>
            <p:ph type="ctrTitle"/>
          </p:nvPr>
        </p:nvSpPr>
        <p:spPr>
          <a:xfrm>
            <a:off x="17824" y="3097517"/>
            <a:ext cx="9126176" cy="1017283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336309">
              <a:defRPr sz="6208"/>
            </a:pPr>
            <a:r>
              <a:rPr lang="en-US" sz="2800" dirty="0">
                <a:latin typeface="+mn-lt"/>
                <a:ea typeface="Roboto" pitchFamily="2" charset="0"/>
                <a:cs typeface="Calibri" pitchFamily="34" charset="0"/>
              </a:rPr>
              <a:t>Taking a Community Engagement Approach to Research Assessment Reform</a:t>
            </a:r>
            <a:endParaRPr sz="2800" dirty="0">
              <a:latin typeface="+mn-lt"/>
              <a:ea typeface="Roboto" pitchFamily="2" charset="0"/>
              <a:cs typeface="Calibri" pitchFamily="34" charset="0"/>
            </a:endParaRPr>
          </a:p>
        </p:txBody>
      </p:sp>
      <p:pic>
        <p:nvPicPr>
          <p:cNvPr id="123" name="Picture 16" descr="Picture 16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6172200"/>
            <a:ext cx="228600" cy="228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icture 2" descr="C:\Users\ahatch\Desktop\dora-logo whit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905000"/>
            <a:ext cx="2647698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5477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09600"/>
            <a:ext cx="8153401" cy="1143000"/>
          </a:xfrm>
        </p:spPr>
        <p:txBody>
          <a:bodyPr>
            <a:noAutofit/>
          </a:bodyPr>
          <a:lstStyle/>
          <a:p>
            <a:pPr algn="l"/>
            <a:r>
              <a:rPr lang="en-US" dirty="0"/>
              <a:t>DORA is building communities of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Curating new research assessment practices and resources</a:t>
            </a:r>
            <a:br>
              <a:rPr lang="en-US" dirty="0"/>
            </a:br>
            <a:endParaRPr lang="en-US" dirty="0"/>
          </a:p>
          <a:p>
            <a:r>
              <a:rPr lang="en-US" dirty="0"/>
              <a:t>Community interview series to talk through some of the thornier challenges</a:t>
            </a:r>
            <a:br>
              <a:rPr lang="en-US" dirty="0"/>
            </a:br>
            <a:endParaRPr lang="en-US" dirty="0"/>
          </a:p>
          <a:p>
            <a:r>
              <a:rPr lang="en-US" dirty="0"/>
              <a:t>Organize conference sessions and meetings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5943600"/>
            <a:ext cx="1993227" cy="68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3450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7" t="36595" r="-224" b="29901"/>
          <a:stretch/>
        </p:blipFill>
        <p:spPr>
          <a:xfrm>
            <a:off x="17824" y="13066"/>
            <a:ext cx="9144000" cy="2949512"/>
          </a:xfrm>
          <a:prstGeom prst="rect">
            <a:avLst/>
          </a:prstGeom>
        </p:spPr>
      </p:pic>
      <p:pic>
        <p:nvPicPr>
          <p:cNvPr id="9" name="Picture 2" descr="C:\Users\ahatch\Desktop\dora-logo whit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905000"/>
            <a:ext cx="2647698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3624" y="3124200"/>
            <a:ext cx="7772400" cy="1470025"/>
          </a:xfrm>
        </p:spPr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4" name="Rectangle 3"/>
          <p:cNvSpPr/>
          <p:nvPr/>
        </p:nvSpPr>
        <p:spPr>
          <a:xfrm>
            <a:off x="2303824" y="464373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 sz="4000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Supporters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39376" y="5169813"/>
            <a:ext cx="42088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  <a:defRPr sz="4000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HHMI</a:t>
            </a:r>
          </a:p>
          <a:p>
            <a:pPr marL="342900" indent="-342900">
              <a:buFont typeface="Arial" pitchFamily="34" charset="0"/>
              <a:buChar char="•"/>
              <a:defRPr sz="4000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Swiss National Science Foundation</a:t>
            </a:r>
          </a:p>
          <a:p>
            <a:pPr marL="342900" indent="-342900">
              <a:buFont typeface="Arial" pitchFamily="34" charset="0"/>
              <a:buChar char="•"/>
              <a:defRPr sz="4000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American Society for Cell Biology</a:t>
            </a:r>
          </a:p>
          <a:p>
            <a:pPr marL="342900" indent="-342900">
              <a:buFont typeface="Arial" pitchFamily="34" charset="0"/>
              <a:buChar char="•"/>
              <a:defRPr sz="4000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Cancer Research UK</a:t>
            </a:r>
          </a:p>
          <a:p>
            <a:pPr marL="342900" indent="-342900">
              <a:buFont typeface="Arial" pitchFamily="34" charset="0"/>
              <a:buChar char="•"/>
              <a:defRPr sz="4000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Company of Biologists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038600" y="5169813"/>
            <a:ext cx="3810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  <a:defRPr sz="4000"/>
            </a:pP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eLife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itchFamily="34" charset="0"/>
              <a:buChar char="•"/>
              <a:defRPr sz="4000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EMBO</a:t>
            </a:r>
          </a:p>
          <a:p>
            <a:pPr marL="342900" indent="-342900">
              <a:buFont typeface="Arial" pitchFamily="34" charset="0"/>
              <a:buChar char="•"/>
              <a:defRPr sz="4000"/>
            </a:pP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Hindawi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itchFamily="34" charset="0"/>
              <a:buChar char="•"/>
              <a:defRPr sz="4000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PLOS</a:t>
            </a:r>
          </a:p>
          <a:p>
            <a:pPr marL="342900" indent="-342900">
              <a:buFont typeface="Arial" pitchFamily="34" charset="0"/>
              <a:buChar char="•"/>
              <a:defRPr sz="4000"/>
            </a:pP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Wellcome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562600" y="5169813"/>
            <a:ext cx="3810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  <a:defRPr sz="4000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The Research Council Norway</a:t>
            </a:r>
          </a:p>
          <a:p>
            <a:pPr marL="342900" indent="-342900">
              <a:buFont typeface="Arial" pitchFamily="34" charset="0"/>
              <a:buChar char="•"/>
              <a:defRPr sz="4000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F1000 Research</a:t>
            </a:r>
          </a:p>
          <a:p>
            <a:pPr marL="342900" indent="-342900">
              <a:buFont typeface="Arial" pitchFamily="34" charset="0"/>
              <a:buChar char="•"/>
              <a:defRPr sz="4000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Iowa State University Library</a:t>
            </a:r>
          </a:p>
          <a:p>
            <a:pPr marL="342900" indent="-342900">
              <a:buFont typeface="Arial" pitchFamily="34" charset="0"/>
              <a:buChar char="•"/>
              <a:defRPr sz="4000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The Dutch Research Council </a:t>
            </a:r>
          </a:p>
        </p:txBody>
      </p:sp>
      <p:sp>
        <p:nvSpPr>
          <p:cNvPr id="5" name="Rectangle 4"/>
          <p:cNvSpPr/>
          <p:nvPr/>
        </p:nvSpPr>
        <p:spPr>
          <a:xfrm>
            <a:off x="266700" y="4495801"/>
            <a:ext cx="8610600" cy="220980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5579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7" t="36595" r="-224" b="29901"/>
          <a:stretch/>
        </p:blipFill>
        <p:spPr>
          <a:xfrm>
            <a:off x="17824" y="13066"/>
            <a:ext cx="9144000" cy="2949512"/>
          </a:xfrm>
          <a:prstGeom prst="rect">
            <a:avLst/>
          </a:prstGeom>
        </p:spPr>
      </p:pic>
      <p:sp>
        <p:nvSpPr>
          <p:cNvPr id="120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756970" y="3886200"/>
            <a:ext cx="7810500" cy="2667001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4000"/>
            </a:pP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 sz="4000"/>
            </a:pP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 sz="4000"/>
            </a:pP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 sz="4000"/>
            </a:pP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information: </a:t>
            </a:r>
            <a:r>
              <a:rPr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sfdora.org</a:t>
            </a:r>
          </a:p>
        </p:txBody>
      </p:sp>
      <p:pic>
        <p:nvPicPr>
          <p:cNvPr id="9" name="Picture 2" descr="C:\Users\ahatch\Desktop\dora-logo whit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905000"/>
            <a:ext cx="2647698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3624" y="3505200"/>
            <a:ext cx="7772400" cy="1470025"/>
          </a:xfrm>
        </p:spPr>
        <p:txBody>
          <a:bodyPr/>
          <a:lstStyle/>
          <a:p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0601924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-304800" y="0"/>
            <a:ext cx="98298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281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Background: why a declaration?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SzTx/>
            </a:pPr>
            <a:r>
              <a:rPr lang="en-GB" sz="4400" dirty="0"/>
              <a:t>Addresses misuse of journal-based metrics and other surrogate measures in hiring, promotion and funding decisions</a:t>
            </a:r>
          </a:p>
          <a:p>
            <a:pPr>
              <a:buSzTx/>
            </a:pPr>
            <a:r>
              <a:rPr lang="en-GB" sz="4400" dirty="0"/>
              <a:t>Draws attention to the problem and fosters progressive solutions</a:t>
            </a:r>
          </a:p>
          <a:p>
            <a:pPr>
              <a:buSzTx/>
            </a:pPr>
            <a:r>
              <a:rPr lang="en-GB" sz="4400" dirty="0"/>
              <a:t>Demonstrates community support for change</a:t>
            </a:r>
          </a:p>
          <a:p>
            <a:pPr marL="0" indent="0">
              <a:buSzTx/>
              <a:buNone/>
            </a:pPr>
            <a:endParaRPr lang="en-GB" sz="4400" dirty="0"/>
          </a:p>
          <a:p>
            <a:pPr marL="0" indent="0">
              <a:buSzTx/>
              <a:buNone/>
            </a:pPr>
            <a:r>
              <a:rPr lang="en-GB" sz="4400" b="1" dirty="0"/>
              <a:t>Three principles of DORA</a:t>
            </a:r>
          </a:p>
          <a:p>
            <a:pPr lvl="1">
              <a:spcBef>
                <a:spcPts val="0"/>
              </a:spcBef>
              <a:buSzTx/>
              <a:buFont typeface="Symbol" pitchFamily="18" charset="2"/>
              <a:buChar char=""/>
            </a:pPr>
            <a:r>
              <a:rPr lang="en-GB" sz="4400" dirty="0"/>
              <a:t>Eliminate the use of journal-based metrics in research assessment</a:t>
            </a:r>
          </a:p>
          <a:p>
            <a:pPr lvl="1">
              <a:spcBef>
                <a:spcPts val="0"/>
              </a:spcBef>
              <a:buSzTx/>
              <a:buFont typeface="Symbol" pitchFamily="18" charset="2"/>
              <a:buChar char=""/>
            </a:pPr>
            <a:r>
              <a:rPr lang="en-GB" sz="4400" dirty="0"/>
              <a:t>Assess research on its own merits</a:t>
            </a:r>
          </a:p>
          <a:p>
            <a:pPr lvl="1">
              <a:spcBef>
                <a:spcPts val="0"/>
              </a:spcBef>
              <a:buSzTx/>
              <a:buFont typeface="Symbol" pitchFamily="18" charset="2"/>
              <a:buChar char=""/>
            </a:pPr>
            <a:r>
              <a:rPr lang="en-GB" sz="4400" dirty="0"/>
              <a:t>Capitalize on technology to enhance scholarly communication and evaluation of the impact of research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5943600"/>
            <a:ext cx="1993227" cy="68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153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/>
              <a:t>DORA signers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6" t="14039" r="20689" b="16010"/>
          <a:stretch/>
        </p:blipFill>
        <p:spPr bwMode="auto">
          <a:xfrm>
            <a:off x="1898038" y="1679504"/>
            <a:ext cx="5347924" cy="418789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573" y="6099104"/>
            <a:ext cx="1993227" cy="6826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07246" y="1143000"/>
            <a:ext cx="5929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&gt; 1,800 organizations and &gt; 15,000 individuals</a:t>
            </a:r>
          </a:p>
        </p:txBody>
      </p:sp>
    </p:spTree>
    <p:extLst>
      <p:ext uri="{BB962C8B-B14F-4D97-AF65-F5344CB8AC3E}">
        <p14:creationId xmlns:p14="http://schemas.microsoft.com/office/powerpoint/2010/main" val="20136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Declaration 		Initiative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495800" y="838200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5943600"/>
            <a:ext cx="1993227" cy="68269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57201" y="1676400"/>
            <a:ext cx="8153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b="1" dirty="0"/>
              <a:t>December 2012</a:t>
            </a:r>
            <a:r>
              <a:rPr lang="en-US" sz="2400" dirty="0"/>
              <a:t>—Decision to write the declaration at the ASCB Annual Meeting</a:t>
            </a:r>
            <a:br>
              <a:rPr lang="en-US" sz="2400" dirty="0"/>
            </a:br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/>
              <a:t>May 2013</a:t>
            </a:r>
            <a:r>
              <a:rPr lang="en-US" sz="2400" dirty="0"/>
              <a:t>—San Francisco Declaration for Research Assessment published</a:t>
            </a:r>
            <a:br>
              <a:rPr lang="en-US" sz="2400" dirty="0"/>
            </a:br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…</a:t>
            </a:r>
            <a:br>
              <a:rPr lang="en-US" sz="2400" dirty="0"/>
            </a:br>
            <a:endParaRPr lang="en-US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/>
              <a:t>2018</a:t>
            </a:r>
            <a:r>
              <a:rPr lang="en-US" sz="2400" dirty="0"/>
              <a:t>—New steering committee, advisory board, staff, and a roadmap to advance research assessment reform</a:t>
            </a:r>
            <a:br>
              <a:rPr lang="en-US" sz="2400" dirty="0"/>
            </a:b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51597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Community engagement can help…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600" dirty="0"/>
              <a:t>Find conceptual clarity</a:t>
            </a:r>
            <a:br>
              <a:rPr lang="en-US" sz="3600" dirty="0"/>
            </a:br>
            <a:endParaRPr lang="en-US" sz="1800" dirty="0"/>
          </a:p>
          <a:p>
            <a:pPr marL="514350" indent="-514350">
              <a:buFont typeface="+mj-lt"/>
              <a:buAutoNum type="arabicPeriod"/>
            </a:pPr>
            <a:r>
              <a:rPr lang="en-US" sz="3600" dirty="0"/>
              <a:t>Establish assessment criteria</a:t>
            </a:r>
            <a:br>
              <a:rPr lang="en-US" sz="3600" dirty="0"/>
            </a:br>
            <a:endParaRPr lang="en-US" sz="1800" dirty="0"/>
          </a:p>
          <a:p>
            <a:pPr marL="514350" indent="-514350">
              <a:buFont typeface="+mj-lt"/>
              <a:buAutoNum type="arabicPeriod"/>
            </a:pPr>
            <a:r>
              <a:rPr lang="en-US" sz="3600" dirty="0"/>
              <a:t>Standardize Evaluation</a:t>
            </a:r>
            <a:br>
              <a:rPr lang="en-US" sz="3600" dirty="0"/>
            </a:br>
            <a:endParaRPr lang="en-US" sz="1800" dirty="0"/>
          </a:p>
          <a:p>
            <a:pPr marL="514350" indent="-514350">
              <a:buFont typeface="+mj-lt"/>
              <a:buAutoNum type="arabicPeriod"/>
            </a:pPr>
            <a:r>
              <a:rPr lang="en-US" sz="3600" dirty="0"/>
              <a:t>Build trust in policies and practices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5943600"/>
            <a:ext cx="1993227" cy="68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842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/>
              <a:t>Conceptual clarity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2500" y="1295400"/>
            <a:ext cx="7543800" cy="609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/>
              <a:t>What is an impact? Outcome? Output?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573" y="6099104"/>
            <a:ext cx="1993227" cy="68269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231" y="2438400"/>
            <a:ext cx="687895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574058" y="4575104"/>
            <a:ext cx="8115300" cy="1524000"/>
            <a:chOff x="1181100" y="4572000"/>
            <a:chExt cx="8115300" cy="1524000"/>
          </a:xfrm>
        </p:grpSpPr>
        <p:sp>
          <p:nvSpPr>
            <p:cNvPr id="5" name="Rectangle 4"/>
            <p:cNvSpPr/>
            <p:nvPr/>
          </p:nvSpPr>
          <p:spPr>
            <a:xfrm>
              <a:off x="1181100" y="4572000"/>
              <a:ext cx="678180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/>
                <a:t>Distinguish concepts absolutely instead of  relatively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3124200" y="5665113"/>
              <a:ext cx="2286000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200" dirty="0"/>
                <a:t>nature of change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4724400" y="5257800"/>
              <a:ext cx="4572000" cy="43088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sz="2200" dirty="0"/>
                <a:t>degree, directness, or scale of change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4343400" y="5029200"/>
              <a:ext cx="0" cy="6096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7074573" y="5042356"/>
              <a:ext cx="0" cy="29164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7312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/>
              <a:t>Conceptual clarity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573" y="6099104"/>
            <a:ext cx="1993227" cy="6826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43050" y="2971800"/>
            <a:ext cx="5791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Realized benefits</a:t>
            </a:r>
            <a:r>
              <a:rPr lang="en-US" sz="2800" dirty="0"/>
              <a:t>: refer to a change in economic, social, health, or environmental condition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438650" y="511433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Brian Belcher, 2019 </a:t>
            </a:r>
          </a:p>
          <a:p>
            <a:r>
              <a:rPr lang="en-US" i="1" dirty="0"/>
              <a:t>Driving institutional change for Research Assessment reform meeting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33400" y="1295400"/>
            <a:ext cx="8305800" cy="121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3600" dirty="0"/>
              <a:t>Finding a replacement for  ‘impact’ in international  development</a:t>
            </a:r>
          </a:p>
        </p:txBody>
      </p:sp>
    </p:spTree>
    <p:extLst>
      <p:ext uri="{BB962C8B-B14F-4D97-AF65-F5344CB8AC3E}">
        <p14:creationId xmlns:p14="http://schemas.microsoft.com/office/powerpoint/2010/main" val="99289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Conceptual clarity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5943600"/>
            <a:ext cx="1993227" cy="682696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975" y="2286000"/>
            <a:ext cx="5734050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2209800" y="505013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400" i="1" dirty="0"/>
              <a:t>Mathew Effect = Rich get richer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33401" y="1371600"/>
            <a:ext cx="8394026" cy="6096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600" dirty="0"/>
              <a:t>Excellence, world-class, elite</a:t>
            </a:r>
          </a:p>
        </p:txBody>
      </p:sp>
    </p:spTree>
    <p:extLst>
      <p:ext uri="{BB962C8B-B14F-4D97-AF65-F5344CB8AC3E}">
        <p14:creationId xmlns:p14="http://schemas.microsoft.com/office/powerpoint/2010/main" val="3250038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1584</TotalTime>
  <Words>700</Words>
  <Application>Microsoft Macintosh PowerPoint</Application>
  <PresentationFormat>On-screen Show (4:3)</PresentationFormat>
  <Paragraphs>139</Paragraphs>
  <Slides>23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Symbol</vt:lpstr>
      <vt:lpstr>Office Theme</vt:lpstr>
      <vt:lpstr>PowerPoint Presentation</vt:lpstr>
      <vt:lpstr>Taking a Community Engagement Approach to Research Assessment Reform</vt:lpstr>
      <vt:lpstr>Background: why a declaration? </vt:lpstr>
      <vt:lpstr>DORA signers</vt:lpstr>
      <vt:lpstr>Declaration   Initiative</vt:lpstr>
      <vt:lpstr>Community engagement can help…</vt:lpstr>
      <vt:lpstr>Conceptual clarity</vt:lpstr>
      <vt:lpstr>Conceptual clarity</vt:lpstr>
      <vt:lpstr>Conceptual clarity</vt:lpstr>
      <vt:lpstr>Conceptual clarity</vt:lpstr>
      <vt:lpstr>Assessment criteria: what to measure?</vt:lpstr>
      <vt:lpstr>Assessment criteria: what to measure?</vt:lpstr>
      <vt:lpstr>Assessment criteria: what to measure?</vt:lpstr>
      <vt:lpstr>Assessment criteria: structured narratives</vt:lpstr>
      <vt:lpstr>Standardizing evaluation: Rubrics</vt:lpstr>
      <vt:lpstr>PowerPoint Presentation</vt:lpstr>
      <vt:lpstr>Building trust in the system</vt:lpstr>
      <vt:lpstr>Building trust in the system</vt:lpstr>
      <vt:lpstr>Community engagement can help…</vt:lpstr>
      <vt:lpstr>DORA is building communities of practice</vt:lpstr>
      <vt:lpstr>Thank you!</vt:lpstr>
      <vt:lpstr>Thank you!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 Hatch</dc:creator>
  <cp:lastModifiedBy>Sarah Hadley</cp:lastModifiedBy>
  <cp:revision>120</cp:revision>
  <dcterms:created xsi:type="dcterms:W3CDTF">2019-09-25T15:32:57Z</dcterms:created>
  <dcterms:modified xsi:type="dcterms:W3CDTF">2020-02-13T04:40:41Z</dcterms:modified>
</cp:coreProperties>
</file>