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2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22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23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notesSlides/notesSlide24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6" r:id="rId2"/>
    <p:sldId id="296" r:id="rId3"/>
    <p:sldId id="317" r:id="rId4"/>
    <p:sldId id="312" r:id="rId5"/>
    <p:sldId id="300" r:id="rId6"/>
    <p:sldId id="293" r:id="rId7"/>
    <p:sldId id="261" r:id="rId8"/>
    <p:sldId id="301" r:id="rId9"/>
    <p:sldId id="262" r:id="rId10"/>
    <p:sldId id="302" r:id="rId11"/>
    <p:sldId id="258" r:id="rId12"/>
    <p:sldId id="295" r:id="rId13"/>
    <p:sldId id="297" r:id="rId14"/>
    <p:sldId id="290" r:id="rId15"/>
    <p:sldId id="288" r:id="rId16"/>
    <p:sldId id="311" r:id="rId17"/>
    <p:sldId id="291" r:id="rId18"/>
    <p:sldId id="310" r:id="rId19"/>
    <p:sldId id="313" r:id="rId20"/>
    <p:sldId id="292" r:id="rId21"/>
    <p:sldId id="299" r:id="rId22"/>
    <p:sldId id="315" r:id="rId23"/>
    <p:sldId id="316" r:id="rId24"/>
    <p:sldId id="257" r:id="rId25"/>
    <p:sldId id="314" r:id="rId26"/>
    <p:sldId id="29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A0DB706-2328-423D-8CEC-7F0A7B7391F8}">
          <p14:sldIdLst>
            <p14:sldId id="286"/>
            <p14:sldId id="296"/>
            <p14:sldId id="317"/>
            <p14:sldId id="312"/>
            <p14:sldId id="300"/>
            <p14:sldId id="293"/>
            <p14:sldId id="261"/>
            <p14:sldId id="301"/>
            <p14:sldId id="262"/>
            <p14:sldId id="302"/>
            <p14:sldId id="258"/>
            <p14:sldId id="295"/>
            <p14:sldId id="297"/>
            <p14:sldId id="290"/>
            <p14:sldId id="288"/>
            <p14:sldId id="311"/>
            <p14:sldId id="291"/>
            <p14:sldId id="310"/>
            <p14:sldId id="313"/>
            <p14:sldId id="292"/>
            <p14:sldId id="299"/>
            <p14:sldId id="315"/>
            <p14:sldId id="316"/>
            <p14:sldId id="257"/>
            <p14:sldId id="314"/>
            <p14:sldId id="29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395"/>
  </p:normalViewPr>
  <p:slideViewPr>
    <p:cSldViewPr>
      <p:cViewPr varScale="1">
        <p:scale>
          <a:sx n="109" d="100"/>
          <a:sy n="109" d="100"/>
        </p:scale>
        <p:origin x="216" y="200"/>
      </p:cViewPr>
      <p:guideLst/>
    </p:cSldViewPr>
  </p:slideViewPr>
  <p:outlineViewPr>
    <p:cViewPr>
      <p:scale>
        <a:sx n="33" d="100"/>
        <a:sy n="33" d="100"/>
      </p:scale>
      <p:origin x="0" y="-969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>
        <p:scale>
          <a:sx n="135" d="100"/>
          <a:sy n="135" d="100"/>
        </p:scale>
        <p:origin x="1424" y="-10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CCECFF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66-0D4D-9EAB-610CF6A01257}"/>
              </c:ext>
            </c:extLst>
          </c:dPt>
          <c:dPt>
            <c:idx val="1"/>
            <c:bubble3D val="0"/>
            <c:spPr>
              <a:solidFill>
                <a:srgbClr val="FFFF99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66-0D4D-9EAB-610CF6A0125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66-0D4D-9EAB-610CF6A012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66-0D4D-9EAB-610CF6A0125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57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66-0D4D-9EAB-610CF6A012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34777372351083"/>
          <c:y val="2.0513853177345491E-2"/>
          <c:w val="0.52276602696431618"/>
          <c:h val="0.92478253834973323"/>
        </c:manualLayout>
      </c:layout>
      <c:pieChart>
        <c:varyColors val="1"/>
        <c:ser>
          <c:idx val="0"/>
          <c:order val="0"/>
          <c:tx>
            <c:strRef>
              <c:f>'[Chart in Microsoft PowerPoint]Sheet1'!$B$1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CCECFF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274-4641-8A54-D9678723B3C3}"/>
              </c:ext>
            </c:extLst>
          </c:dPt>
          <c:dPt>
            <c:idx val="1"/>
            <c:bubble3D val="0"/>
            <c:spPr>
              <a:solidFill>
                <a:srgbClr val="FFFF99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274-4641-8A54-D9678723B3C3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274-4641-8A54-D9678723B3C3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274-4641-8A54-D9678723B3C3}"/>
              </c:ext>
            </c:extLst>
          </c:dPt>
          <c:cat>
            <c:strRef>
              <c:f>'[Chart in Microsoft PowerPoint]Sheet1'!$A$2:$A$5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'[Chart in Microsoft PowerPoint]Sheet1'!$B$2:$B$5</c:f>
              <c:numCache>
                <c:formatCode>General</c:formatCode>
                <c:ptCount val="4"/>
                <c:pt idx="0">
                  <c:v>47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274-4641-8A54-D9678723B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3T04:20:52.472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1 24575,'0'0'0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3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13T04:20:52.472"/>
    </inkml:context>
    <inkml:brush xml:id="br0">
      <inkml:brushProperty name="width" value="0.05" units="cm"/>
      <inkml:brushProperty name="height" value="0.05" units="cm"/>
      <inkml:brushProperty name="color" value="#F6630D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1:58:13.0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1:58:14.2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1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3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1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3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22T22:00:29.1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E7A0D-C413-4792-BC15-1A179D094ECE}" type="datetimeFigureOut">
              <a:rPr lang="en-US" smtClean="0"/>
              <a:t>1/23/20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4AB07-4C5F-4BFA-AC34-9FB429291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53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Main points of this talk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41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two, and both of them have been implemented. The first, implemented 18 months ago . .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73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Juy</a:t>
            </a:r>
            <a:r>
              <a:rPr lang="en-US" dirty="0"/>
              <a:t>, 2018, requires that submitted manuscripts be accompanied by a </a:t>
            </a:r>
            <a:r>
              <a:rPr lang="en-US" dirty="0" err="1"/>
              <a:t>dss</a:t>
            </a:r>
            <a:r>
              <a:rPr lang="en-US" dirty="0"/>
              <a:t>. In the event that the editors decide to publish the </a:t>
            </a:r>
            <a:r>
              <a:rPr lang="en-US" dirty="0" err="1"/>
              <a:t>ms</a:t>
            </a:r>
            <a:r>
              <a:rPr lang="en-US" dirty="0"/>
              <a:t>, the </a:t>
            </a:r>
            <a:r>
              <a:rPr lang="en-US" dirty="0" err="1"/>
              <a:t>dss</a:t>
            </a:r>
            <a:r>
              <a:rPr lang="en-US" dirty="0"/>
              <a:t> is published on the Journal’s website . . 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66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a supplementary document, along with the protocol and other supplementary </a:t>
            </a:r>
            <a:r>
              <a:rPr lang="en-US" dirty="0" err="1"/>
              <a:t>documents.This</a:t>
            </a:r>
            <a:r>
              <a:rPr lang="en-US" dirty="0"/>
              <a:t> is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142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data sharing statement . . . Between the time this requirement was implemented and November of last year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0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journal received and accepted 263 reports of clinical trials. I will share some data about the </a:t>
            </a:r>
            <a:r>
              <a:rPr lang="en-US" dirty="0" err="1"/>
              <a:t>dss</a:t>
            </a:r>
            <a:r>
              <a:rPr lang="en-US" dirty="0"/>
              <a:t> published with these reports after I tell you about the second requirement made by the ICMJE, in which authors must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508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Is that a data-sharing statement must be included when registering the trial in a publicly available database before enrolling the first patient. This requirement making transparent to patients – and others -- the plans of trialists before they begin patient recruitment.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23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how have these requirements impacted our editorial process?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65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the first requirement affects the submission process and, of the two requirements, has had the greatest effect. When a manuscript is submitted to the Journal . 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68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what can I tell you about the 263 data-sharing statements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A8071-C0C2-894C-91AE-24575887841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76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what can I tell you about the 263 data-sharing statements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BA8071-C0C2-894C-91AE-24575887841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247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do editors care?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32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that we obtained over the 16 months --</a:t>
            </a:r>
            <a:r>
              <a:rPr lang="en-US" baseline="0" dirty="0"/>
              <a:t> from</a:t>
            </a:r>
            <a:r>
              <a:rPr lang="en-US" dirty="0"/>
              <a:t> July 2018</a:t>
            </a:r>
            <a:r>
              <a:rPr lang="en-US" baseline="0" dirty="0"/>
              <a:t> to November 2019?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46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Recall that this collection was kicked off by the first requirement of the ICMJE. Of the 263 corresponding authors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849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149, at the time of submission, said that they would not share the individual participant data, and 114 said that they would. However, about 10% of authors “flipped” their statement  at proof stage, with a large majority going from “no” to “yes”. Visualized by pie chart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36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149, at the time of submission, said that they would not share the individual participant data, and 114 said that they would. However, about 10% of authors “flipped” their statement  at proof stage, with a large majority going from “no” to “yes”. Visualized by pie chart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689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149, at the time of submission, said that they would not share the individual participant data, and 114 said that they would. However, about 10% of authors “flipped” their statement  at proof stage, with a large majority going from “no” to “yes”. Visualized by pie chart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0761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29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do not know whether it influences data-sharing the data sharing plans, and editors have no means of enforcing their execution.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379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for my own data-sharing statement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23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and half years ago, the members of the ICMJE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55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published an editorial describing two new requirements for the submission of manuscripts describing clinical trials. Both require a data sharing statement: one them implemented in July 2018, affects editorial processes now; the other will affect them soon.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WHAT is the ICMJE?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98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a data sharing statement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89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editorial of June 2017, the editors provided 4 acceptable examples.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999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rest of this talk, I will tell you about . . 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83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mentioned, there are two requirements, in the editorial, their “activation” dates, if you will, were </a:t>
            </a:r>
            <a:r>
              <a:rPr lang="en-US" dirty="0">
                <a:highlight>
                  <a:srgbClr val="FFFF00"/>
                </a:highlight>
              </a:rPr>
              <a:t>indicated: July, 2018, </a:t>
            </a:r>
            <a:r>
              <a:rPr lang="en-US" dirty="0"/>
              <a:t>and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C4AB07-4C5F-4BFA-AC34-9FB429291DF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18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2D125-9DDB-4808-9164-B48429A9E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4057EA-4C92-4A4A-BF12-B0EFD1190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7DC55-6050-40C9-8583-F9CD40508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8F957-045C-442D-A834-1557B5E11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66DCA-BDA4-4ECE-A8F8-F834B1CFD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75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58F7D-4174-442D-82D6-70A68AA17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6F9112-42D1-434E-85F9-49C01D57FC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1B5CE-4B6D-4B35-A076-E89D0275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D8001-1200-4FF7-A314-3F5ED3982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F0ECD-D1BF-49FF-B616-980BA06E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07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392015-A125-40D6-9DB9-9ABD2D9665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60544-2E36-4FCB-813D-67AC9F34F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95866-98A7-4F2D-B7EA-AA5AF982D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78442-41C2-4449-8C0F-76B289C86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28DFF-E729-4C1C-AD6B-0209B9EB1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5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4E7E8-ADA6-4AAA-B9EC-AA8CE0A08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105B5-6C8C-4E8A-9FFC-EEDF1BC66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76A6F-206B-4E39-B19E-32C0EFC04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AF24C-7388-49E3-9D23-976EE091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55F54-776B-4953-89CA-74363DC29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39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26DE8-6E12-45E4-9C36-01648229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192AD-1542-4C5B-A4E9-CED43B512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AEBDC-693D-4EC9-ACC7-9781A84EE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CED6D-871B-4058-8464-2269E3AF8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620F0-0371-40E7-981F-0CA1FA523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85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88E2F-456A-464B-98C1-DF89B5310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40693-1725-491F-BF6B-631A0CA496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56A651-42B3-466E-8DE8-A5823AE2D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9E8E8-37CC-431A-A00E-8FA220AB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DCFC1-6EF0-44AC-ADF2-59D15F935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7D17C2-AF2D-4BE6-BBB3-90741317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86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DDDB2-C625-4D6D-934E-0197970A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C738-7511-4B54-AD6B-46E96AFF2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BF2F49-D2DD-45DF-8B56-00AD301C59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9840D0-78EC-4B89-91BF-A0951C9264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0BF441-5F7F-43CC-8D40-7E2E3AACF2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E9115B-1748-4A9A-BC87-26038409E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5299D2-4647-4135-AB24-E42194EFB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6BC928-EF94-4775-AC14-FE16D9F6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0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BEAB8-348B-44AD-A9D3-EC46E674B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06EF54-F7BA-4B5B-B638-87C5F63F0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2B1B41-2459-42C9-B949-6D302C1D9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0EDC19-277E-4084-A211-AEC8E7C54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43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28BBC-110A-4D44-A57A-CC8B137E9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1F0385-9435-4716-8E12-E3F3EC429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8B951-E87B-449D-939F-2730C6DE9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592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AAF10-5086-4E69-A92C-89E908ED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7425E-3C08-4C6C-811A-B6B90313FC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FF4057-07E6-4853-9E66-6FB5130173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C41D6-E713-4D2B-BBE2-566E34E0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0DD72A-D995-4062-B900-064DB1988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D59F82-676F-4CDC-9ACD-0BA7D1CED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8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5C127-1C65-46E1-96D4-77CF792E4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4522D-1D74-46F5-9C2F-7E8D70EB2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542D8F-2F4D-4CE2-9057-F65469FDB5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98A62-BF78-452F-8CB5-BCBDFFFAB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45E413-3ACE-4DF5-9089-579FB3E61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51C0AD-1C46-44B5-9E55-930474164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87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D41D83-2FE9-4444-B066-52DA95615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F2094B-6A7B-45A6-9DB6-0CC6DDDB8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7E81-14FE-4457-AFF4-8DC85B0588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833D-2D55-468A-BDAF-8FC6FBAB443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5862-26CF-45C9-BA1F-3EA3E59FF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E4882-2B27-493F-9CA6-66EFD3FD3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F0CA4-D3C9-44F6-9EB9-11CA01645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86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customXml" Target="../ink/ink3.xml"/><Relationship Id="rId4" Type="http://schemas.openxmlformats.org/officeDocument/2006/relationships/image" Target="../media/image2.t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image" Target="../media/image2.tif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2.tif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3" Type="http://schemas.openxmlformats.org/officeDocument/2006/relationships/image" Target="../media/image2.tif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ghansen@nejm.or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EJMLogo.wmf">
            <a:extLst>
              <a:ext uri="{FF2B5EF4-FFF2-40B4-BE49-F238E27FC236}">
                <a16:creationId xmlns:a16="http://schemas.microsoft.com/office/drawing/2014/main" id="{5D5D2C11-73EB-5B4F-AD5A-AEF5718856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8891A1"/>
              </a:clrFrom>
              <a:clrTo>
                <a:srgbClr val="8891A1">
                  <a:alpha val="0"/>
                </a:srgbClr>
              </a:clrTo>
            </a:clrChange>
            <a:alphaModFix amt="60000"/>
          </a:blip>
          <a:stretch>
            <a:fillRect/>
          </a:stretch>
        </p:blipFill>
        <p:spPr>
          <a:xfrm>
            <a:off x="0" y="4082447"/>
            <a:ext cx="8305800" cy="69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7D4AFD-0CAD-4536-B00A-F4DECB8F2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7487"/>
            <a:ext cx="12192000" cy="5768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E10EF3-DF45-224F-BAC5-564B9D4C9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149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4900" b="1" dirty="0"/>
              <a:t>Publication of Data-sharing Statements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Bette </a:t>
            </a:r>
            <a:r>
              <a:rPr lang="en-US" sz="3600" dirty="0" err="1"/>
              <a:t>Phimister</a:t>
            </a:r>
            <a:r>
              <a:rPr lang="en-US" sz="3600" dirty="0"/>
              <a:t>, Ph.D.</a:t>
            </a:r>
            <a:br>
              <a:rPr lang="en-US" sz="3600" dirty="0"/>
            </a:br>
            <a:r>
              <a:rPr lang="en-US" sz="3600" dirty="0"/>
              <a:t>Deputy Editor</a:t>
            </a:r>
            <a:br>
              <a:rPr lang="en-US" sz="3600" dirty="0"/>
            </a:br>
            <a:br>
              <a:rPr lang="en-US" sz="3600" dirty="0"/>
            </a:br>
            <a:r>
              <a:rPr lang="en-US" dirty="0"/>
              <a:t>US Biomedical Transparency Summit 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The National Academy of Sciences</a:t>
            </a:r>
            <a:br>
              <a:rPr lang="en-US" dirty="0"/>
            </a:br>
            <a:r>
              <a:rPr lang="en-US" sz="3100" dirty="0"/>
              <a:t>24 January 2020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465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C6100-49D5-604A-A6C6-69B24E518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 will tell you about . . 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5314-AA17-AE4D-8730-32396543F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1690688"/>
            <a:ext cx="11018520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sz="3600" b="1" dirty="0"/>
              <a:t>The ICMJE’s requirements for data-sharing statements</a:t>
            </a:r>
          </a:p>
          <a:p>
            <a:pPr marL="0" indent="0">
              <a:buNone/>
            </a:pPr>
            <a:r>
              <a:rPr lang="en-US" sz="3600" b="1" dirty="0"/>
              <a:t>	</a:t>
            </a:r>
            <a:r>
              <a:rPr lang="en-US" b="1" dirty="0"/>
              <a:t>1. At the time of manuscript submission (implemented July, 2018)</a:t>
            </a:r>
          </a:p>
          <a:p>
            <a:pPr marL="0" indent="0">
              <a:buNone/>
            </a:pPr>
            <a:r>
              <a:rPr lang="en-US" b="1" dirty="0"/>
              <a:t>	2. At the time of trial registration (implemented January, 2019)</a:t>
            </a:r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Changes to editorial process</a:t>
            </a:r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Some data on data-sharing statements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4E429B-07FA-40BA-B719-577144703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5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665DDF-CC17-4067-87CA-F82080CE45E8}"/>
              </a:ext>
            </a:extLst>
          </p:cNvPr>
          <p:cNvSpPr txBox="1">
            <a:spLocks/>
          </p:cNvSpPr>
          <p:nvPr/>
        </p:nvSpPr>
        <p:spPr>
          <a:xfrm>
            <a:off x="600878" y="389253"/>
            <a:ext cx="10990243" cy="1075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ctr">
              <a:buAutoNum type="arabicPeriod"/>
            </a:pPr>
            <a:r>
              <a:rPr lang="en-US" sz="3600" dirty="0"/>
              <a:t>Data-sharing statement must accompany </a:t>
            </a:r>
          </a:p>
          <a:p>
            <a:pPr algn="ctr"/>
            <a:r>
              <a:rPr lang="en-US" sz="3600" dirty="0"/>
              <a:t>submitted manuscript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ABA8C9-DB87-404A-B180-C269B089B661}"/>
              </a:ext>
            </a:extLst>
          </p:cNvPr>
          <p:cNvGrpSpPr/>
          <p:nvPr/>
        </p:nvGrpSpPr>
        <p:grpSpPr>
          <a:xfrm>
            <a:off x="2301707" y="2148351"/>
            <a:ext cx="8034279" cy="3797882"/>
            <a:chOff x="538221" y="2586313"/>
            <a:chExt cx="8034279" cy="3797882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E7F801F-899A-4BC3-A4D4-FBD7C80E5F7C}"/>
                </a:ext>
              </a:extLst>
            </p:cNvPr>
            <p:cNvCxnSpPr>
              <a:cxnSpLocks/>
            </p:cNvCxnSpPr>
            <p:nvPr/>
          </p:nvCxnSpPr>
          <p:spPr>
            <a:xfrm>
              <a:off x="538221" y="3804473"/>
              <a:ext cx="8034279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331CE12-4F6B-4262-86BB-A400566B4DEC}"/>
                </a:ext>
              </a:extLst>
            </p:cNvPr>
            <p:cNvCxnSpPr>
              <a:cxnSpLocks/>
            </p:cNvCxnSpPr>
            <p:nvPr/>
          </p:nvCxnSpPr>
          <p:spPr>
            <a:xfrm>
              <a:off x="1913245" y="3584332"/>
              <a:ext cx="0" cy="40762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276B655-CC38-47FA-B2B4-F2EEE3C1E7E1}"/>
                </a:ext>
              </a:extLst>
            </p:cNvPr>
            <p:cNvCxnSpPr>
              <a:cxnSpLocks/>
            </p:cNvCxnSpPr>
            <p:nvPr/>
          </p:nvCxnSpPr>
          <p:spPr>
            <a:xfrm>
              <a:off x="5380217" y="3584332"/>
              <a:ext cx="0" cy="40762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464590F-3BDC-4C0F-986F-F122C07DE240}"/>
                </a:ext>
              </a:extLst>
            </p:cNvPr>
            <p:cNvSpPr txBox="1"/>
            <p:nvPr/>
          </p:nvSpPr>
          <p:spPr>
            <a:xfrm>
              <a:off x="1470965" y="4141334"/>
              <a:ext cx="8845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70C0"/>
                  </a:solidFill>
                </a:rPr>
                <a:t>June 2017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EEF031D-3EF9-4760-BCE8-30EB53EF49DD}"/>
                </a:ext>
              </a:extLst>
            </p:cNvPr>
            <p:cNvSpPr txBox="1"/>
            <p:nvPr/>
          </p:nvSpPr>
          <p:spPr>
            <a:xfrm>
              <a:off x="4929348" y="4096447"/>
              <a:ext cx="8845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70C0"/>
                  </a:solidFill>
                </a:rPr>
                <a:t>July 2018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1D91709-E197-C34A-A8CE-BDFA8F546D85}"/>
                </a:ext>
              </a:extLst>
            </p:cNvPr>
            <p:cNvSpPr txBox="1"/>
            <p:nvPr/>
          </p:nvSpPr>
          <p:spPr>
            <a:xfrm>
              <a:off x="538221" y="2586313"/>
              <a:ext cx="27500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ICMJE announces new </a:t>
              </a:r>
            </a:p>
            <a:p>
              <a:r>
                <a:rPr lang="en-US" dirty="0"/>
                <a:t>requirements for </a:t>
              </a:r>
            </a:p>
            <a:p>
              <a:r>
                <a:rPr lang="en-US" dirty="0"/>
                <a:t>submission of a manuscript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6F60BC-8521-AF46-A692-4A6543494E49}"/>
                </a:ext>
              </a:extLst>
            </p:cNvPr>
            <p:cNvSpPr txBox="1"/>
            <p:nvPr/>
          </p:nvSpPr>
          <p:spPr>
            <a:xfrm>
              <a:off x="3241943" y="5190770"/>
              <a:ext cx="42593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Submitted manuscripts </a:t>
              </a:r>
            </a:p>
            <a:p>
              <a:pPr algn="ctr"/>
              <a:r>
                <a:rPr lang="en-US" i="1" dirty="0"/>
                <a:t>must be accompanied </a:t>
              </a:r>
            </a:p>
            <a:p>
              <a:pPr algn="ctr"/>
              <a:r>
                <a:rPr lang="en-US" i="1" dirty="0"/>
                <a:t>by a data-sharing statement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E7F9586-5B65-154F-875A-3C8B83D5C95F}"/>
                </a:ext>
              </a:extLst>
            </p:cNvPr>
            <p:cNvSpPr/>
            <p:nvPr/>
          </p:nvSpPr>
          <p:spPr>
            <a:xfrm>
              <a:off x="3646714" y="4857499"/>
              <a:ext cx="3352799" cy="1526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6532EE8-2E6B-0F43-87BB-9DC58F61DE23}"/>
                  </a:ext>
                </a:extLst>
              </p14:cNvPr>
              <p14:cNvContentPartPr/>
              <p14:nvPr/>
            </p14:nvContentPartPr>
            <p14:xfrm>
              <a:off x="1563763" y="-1246011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6532EE8-2E6B-0F43-87BB-9DC58F61DE2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5123" y="-1254651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2C134E4-3DFE-4DBE-B522-0EFD47E7A7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143274"/>
            <a:ext cx="12192000" cy="5768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580518-5602-F849-8C3B-46B511E3418B}"/>
              </a:ext>
            </a:extLst>
          </p:cNvPr>
          <p:cNvSpPr txBox="1"/>
          <p:nvPr/>
        </p:nvSpPr>
        <p:spPr>
          <a:xfrm>
            <a:off x="6955414" y="4482713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143011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7395D-D6E2-0040-B6DC-994CED9D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Data-sharing statement is published </a:t>
            </a:r>
            <a:br>
              <a:rPr lang="en-US" dirty="0"/>
            </a:br>
            <a:r>
              <a:rPr lang="en-US" dirty="0"/>
              <a:t>with manuscript @ </a:t>
            </a:r>
            <a:r>
              <a:rPr lang="en-US" dirty="0" err="1"/>
              <a:t>nejm.org</a:t>
            </a:r>
            <a:endParaRPr lang="en-US" dirty="0"/>
          </a:p>
        </p:txBody>
      </p:sp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DEF3D84-6E58-8B4B-9A28-A1C96B71C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450" y="2369344"/>
            <a:ext cx="8293100" cy="32639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301511-F898-4843-86A1-3924B203C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61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6DCD2A1-AA1C-7742-844F-8D5578C3D9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376" y="315935"/>
            <a:ext cx="4365247" cy="5696492"/>
          </a:xfrm>
          <a:solidFill>
            <a:schemeClr val="bg1"/>
          </a:solidFill>
          <a:effectLst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AAC08F-F2FA-44CC-A1F1-0B52ADD6E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78295"/>
            <a:ext cx="12192000" cy="5768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4BF620-E2F9-4BD3-A45B-DB6DC5222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163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145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665DDF-CC17-4067-87CA-F82080CE45E8}"/>
              </a:ext>
            </a:extLst>
          </p:cNvPr>
          <p:cNvSpPr txBox="1">
            <a:spLocks/>
          </p:cNvSpPr>
          <p:nvPr/>
        </p:nvSpPr>
        <p:spPr>
          <a:xfrm>
            <a:off x="600878" y="330851"/>
            <a:ext cx="10990243" cy="1075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  <a:p>
            <a:pPr algn="ctr"/>
            <a:r>
              <a:rPr lang="en-US" sz="3600" dirty="0">
                <a:latin typeface="+mn-lt"/>
              </a:rPr>
              <a:t>Manuscripts accepted by the </a:t>
            </a:r>
            <a:r>
              <a:rPr lang="en-US" sz="3600" i="1" dirty="0">
                <a:latin typeface="+mn-lt"/>
              </a:rPr>
              <a:t>Journal </a:t>
            </a:r>
            <a:r>
              <a:rPr lang="en-US" sz="3600" dirty="0">
                <a:latin typeface="+mn-lt"/>
              </a:rPr>
              <a:t>with data-sharing statements: July 2018 to November 2019</a:t>
            </a:r>
          </a:p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7F801F-899A-4BC3-A4D4-FBD7C80E5F7C}"/>
              </a:ext>
            </a:extLst>
          </p:cNvPr>
          <p:cNvCxnSpPr>
            <a:cxnSpLocks/>
          </p:cNvCxnSpPr>
          <p:nvPr/>
        </p:nvCxnSpPr>
        <p:spPr>
          <a:xfrm>
            <a:off x="796471" y="3788144"/>
            <a:ext cx="1037590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31CE12-4F6B-4262-86BB-A400566B4DEC}"/>
              </a:ext>
            </a:extLst>
          </p:cNvPr>
          <p:cNvCxnSpPr>
            <a:cxnSpLocks/>
          </p:cNvCxnSpPr>
          <p:nvPr/>
        </p:nvCxnSpPr>
        <p:spPr>
          <a:xfrm>
            <a:off x="1913245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76B655-CC38-47FA-B2B4-F2EEE3C1E7E1}"/>
              </a:ext>
            </a:extLst>
          </p:cNvPr>
          <p:cNvCxnSpPr>
            <a:cxnSpLocks/>
          </p:cNvCxnSpPr>
          <p:nvPr/>
        </p:nvCxnSpPr>
        <p:spPr>
          <a:xfrm>
            <a:off x="5380217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464590F-3BDC-4C0F-986F-F122C07DE240}"/>
              </a:ext>
            </a:extLst>
          </p:cNvPr>
          <p:cNvSpPr txBox="1"/>
          <p:nvPr/>
        </p:nvSpPr>
        <p:spPr>
          <a:xfrm>
            <a:off x="1470965" y="4141334"/>
            <a:ext cx="884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June 2017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EEF031D-3EF9-4760-BCE8-30EB53EF49DD}"/>
              </a:ext>
            </a:extLst>
          </p:cNvPr>
          <p:cNvSpPr txBox="1"/>
          <p:nvPr/>
        </p:nvSpPr>
        <p:spPr>
          <a:xfrm>
            <a:off x="4929348" y="4096447"/>
            <a:ext cx="884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July 2018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D91709-E197-C34A-A8CE-BDFA8F546D85}"/>
              </a:ext>
            </a:extLst>
          </p:cNvPr>
          <p:cNvSpPr txBox="1"/>
          <p:nvPr/>
        </p:nvSpPr>
        <p:spPr>
          <a:xfrm>
            <a:off x="87104" y="2455786"/>
            <a:ext cx="3652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ICMJE announces new requirements </a:t>
            </a:r>
          </a:p>
          <a:p>
            <a:pPr algn="ctr"/>
            <a:r>
              <a:rPr lang="en-US" dirty="0"/>
              <a:t>for submission of a manuscript</a:t>
            </a:r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C73D3C30-8F68-0848-98B0-516289258ECD}"/>
              </a:ext>
            </a:extLst>
          </p:cNvPr>
          <p:cNvSpPr/>
          <p:nvPr/>
        </p:nvSpPr>
        <p:spPr>
          <a:xfrm rot="5400000">
            <a:off x="7638634" y="478582"/>
            <a:ext cx="796097" cy="5067008"/>
          </a:xfrm>
          <a:prstGeom prst="leftBrace">
            <a:avLst>
              <a:gd name="adj1" fmla="val 102462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E758F3-38AE-FD4D-950E-75881B2A99C7}"/>
              </a:ext>
            </a:extLst>
          </p:cNvPr>
          <p:cNvSpPr txBox="1"/>
          <p:nvPr/>
        </p:nvSpPr>
        <p:spPr>
          <a:xfrm>
            <a:off x="6979370" y="1906151"/>
            <a:ext cx="2114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263 clinical trials submitted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BB652F3-AC2E-3244-B1E0-9F127CDB3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325" y="1770955"/>
            <a:ext cx="927390" cy="8316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EED8BB-9920-3145-84E5-5920D9C313DE}"/>
              </a:ext>
            </a:extLst>
          </p:cNvPr>
          <p:cNvSpPr txBox="1"/>
          <p:nvPr/>
        </p:nvSpPr>
        <p:spPr>
          <a:xfrm>
            <a:off x="9945817" y="4141334"/>
            <a:ext cx="1226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November </a:t>
            </a:r>
          </a:p>
          <a:p>
            <a:pPr algn="ctr"/>
            <a:r>
              <a:rPr lang="en-US" dirty="0">
                <a:solidFill>
                  <a:srgbClr val="0070C0"/>
                </a:solidFill>
              </a:rPr>
              <a:t>2019</a:t>
            </a:r>
          </a:p>
          <a:p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ED220E-4124-2F42-AE2E-8A3E3716B73B}"/>
              </a:ext>
            </a:extLst>
          </p:cNvPr>
          <p:cNvCxnSpPr>
            <a:cxnSpLocks/>
          </p:cNvCxnSpPr>
          <p:nvPr/>
        </p:nvCxnSpPr>
        <p:spPr>
          <a:xfrm>
            <a:off x="10570188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941AB8-EDDB-EE47-8A06-4ABFB1EB7EA6}"/>
              </a:ext>
            </a:extLst>
          </p:cNvPr>
          <p:cNvGrpSpPr/>
          <p:nvPr/>
        </p:nvGrpSpPr>
        <p:grpSpPr>
          <a:xfrm>
            <a:off x="3132276" y="4844561"/>
            <a:ext cx="4741804" cy="1478809"/>
            <a:chOff x="3481952" y="4919198"/>
            <a:chExt cx="4259363" cy="105370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BB6F222-5ADC-4466-88BD-9BE3D91A669B}"/>
                </a:ext>
              </a:extLst>
            </p:cNvPr>
            <p:cNvSpPr txBox="1"/>
            <p:nvPr/>
          </p:nvSpPr>
          <p:spPr>
            <a:xfrm>
              <a:off x="3481952" y="5049575"/>
              <a:ext cx="42593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Submitted manuscripts </a:t>
              </a:r>
            </a:p>
            <a:p>
              <a:pPr algn="ctr"/>
              <a:r>
                <a:rPr lang="en-US" i="1" dirty="0"/>
                <a:t>must be accompanied </a:t>
              </a:r>
            </a:p>
            <a:p>
              <a:pPr algn="ctr"/>
              <a:r>
                <a:rPr lang="en-US" i="1" dirty="0"/>
                <a:t>by a data-sharing statement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DE0D84F-47A3-A644-AFBD-B9A0D32180F3}"/>
                </a:ext>
              </a:extLst>
            </p:cNvPr>
            <p:cNvSpPr/>
            <p:nvPr/>
          </p:nvSpPr>
          <p:spPr>
            <a:xfrm>
              <a:off x="4005113" y="4919198"/>
              <a:ext cx="3137778" cy="91042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431DE78-2C08-4860-9D9D-69E41446C5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1646"/>
            <a:ext cx="12192000" cy="5768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C59A3B-AC43-0349-AA42-AE389C1EA39E}"/>
              </a:ext>
            </a:extLst>
          </p:cNvPr>
          <p:cNvSpPr/>
          <p:nvPr/>
        </p:nvSpPr>
        <p:spPr>
          <a:xfrm>
            <a:off x="5229374" y="480536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07433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665DDF-CC17-4067-87CA-F82080CE45E8}"/>
              </a:ext>
            </a:extLst>
          </p:cNvPr>
          <p:cNvSpPr txBox="1">
            <a:spLocks/>
          </p:cNvSpPr>
          <p:nvPr/>
        </p:nvSpPr>
        <p:spPr>
          <a:xfrm>
            <a:off x="600878" y="240247"/>
            <a:ext cx="10990243" cy="1075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  <a:p>
            <a:pPr algn="ctr"/>
            <a:r>
              <a:rPr lang="en-US" sz="3600" dirty="0">
                <a:latin typeface="+mn-lt"/>
              </a:rPr>
              <a:t>2. Data-sharing statement to be included </a:t>
            </a:r>
          </a:p>
          <a:p>
            <a:pPr algn="ctr"/>
            <a:r>
              <a:rPr lang="en-US" sz="3600" dirty="0">
                <a:latin typeface="+mn-lt"/>
              </a:rPr>
              <a:t>in trial registration, before enrollment of first patient</a:t>
            </a:r>
          </a:p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262C004-19E2-CF46-8908-9B362F793557}"/>
              </a:ext>
            </a:extLst>
          </p:cNvPr>
          <p:cNvGrpSpPr/>
          <p:nvPr/>
        </p:nvGrpSpPr>
        <p:grpSpPr>
          <a:xfrm>
            <a:off x="1310063" y="1680525"/>
            <a:ext cx="9571871" cy="3963309"/>
            <a:chOff x="271376" y="2669307"/>
            <a:chExt cx="9571871" cy="3963309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BB6F222-5ADC-4466-88BD-9BE3D91A669B}"/>
                </a:ext>
              </a:extLst>
            </p:cNvPr>
            <p:cNvSpPr txBox="1"/>
            <p:nvPr/>
          </p:nvSpPr>
          <p:spPr>
            <a:xfrm>
              <a:off x="3190772" y="5158408"/>
              <a:ext cx="42593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>
                  <a:solidFill>
                    <a:schemeClr val="bg2">
                      <a:lumMod val="75000"/>
                    </a:schemeClr>
                  </a:solidFill>
                </a:rPr>
                <a:t>Submitted manuscripts </a:t>
              </a:r>
            </a:p>
            <a:p>
              <a:pPr algn="ctr"/>
              <a:r>
                <a:rPr lang="en-US" i="1" dirty="0">
                  <a:solidFill>
                    <a:schemeClr val="bg2">
                      <a:lumMod val="75000"/>
                    </a:schemeClr>
                  </a:solidFill>
                </a:rPr>
                <a:t>must be accompanied </a:t>
              </a:r>
            </a:p>
            <a:p>
              <a:pPr algn="ctr"/>
              <a:r>
                <a:rPr lang="en-US" i="1" dirty="0">
                  <a:solidFill>
                    <a:schemeClr val="bg2">
                      <a:lumMod val="75000"/>
                    </a:schemeClr>
                  </a:solidFill>
                </a:rPr>
                <a:t>by a data-sharing statement</a:t>
              </a: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7E7F801F-899A-4BC3-A4D4-FBD7C80E5F7C}"/>
                </a:ext>
              </a:extLst>
            </p:cNvPr>
            <p:cNvCxnSpPr>
              <a:cxnSpLocks/>
            </p:cNvCxnSpPr>
            <p:nvPr/>
          </p:nvCxnSpPr>
          <p:spPr>
            <a:xfrm>
              <a:off x="796471" y="3788144"/>
              <a:ext cx="9046776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331CE12-4F6B-4262-86BB-A400566B4DEC}"/>
                </a:ext>
              </a:extLst>
            </p:cNvPr>
            <p:cNvCxnSpPr>
              <a:cxnSpLocks/>
            </p:cNvCxnSpPr>
            <p:nvPr/>
          </p:nvCxnSpPr>
          <p:spPr>
            <a:xfrm>
              <a:off x="1913245" y="3584332"/>
              <a:ext cx="0" cy="40762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276B655-CC38-47FA-B2B4-F2EEE3C1E7E1}"/>
                </a:ext>
              </a:extLst>
            </p:cNvPr>
            <p:cNvCxnSpPr>
              <a:cxnSpLocks/>
            </p:cNvCxnSpPr>
            <p:nvPr/>
          </p:nvCxnSpPr>
          <p:spPr>
            <a:xfrm>
              <a:off x="5380217" y="3584332"/>
              <a:ext cx="0" cy="40762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464590F-3BDC-4C0F-986F-F122C07DE240}"/>
                </a:ext>
              </a:extLst>
            </p:cNvPr>
            <p:cNvSpPr txBox="1"/>
            <p:nvPr/>
          </p:nvSpPr>
          <p:spPr>
            <a:xfrm>
              <a:off x="1470965" y="4141334"/>
              <a:ext cx="8845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70C0"/>
                  </a:solidFill>
                </a:rPr>
                <a:t>June 2017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EEF031D-3EF9-4760-BCE8-30EB53EF49DD}"/>
                </a:ext>
              </a:extLst>
            </p:cNvPr>
            <p:cNvSpPr txBox="1"/>
            <p:nvPr/>
          </p:nvSpPr>
          <p:spPr>
            <a:xfrm>
              <a:off x="4929348" y="4096447"/>
              <a:ext cx="8845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70C0"/>
                  </a:solidFill>
                </a:rPr>
                <a:t>July 2018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1D91709-E197-C34A-A8CE-BDFA8F546D85}"/>
                </a:ext>
              </a:extLst>
            </p:cNvPr>
            <p:cNvSpPr txBox="1"/>
            <p:nvPr/>
          </p:nvSpPr>
          <p:spPr>
            <a:xfrm>
              <a:off x="271376" y="2669307"/>
              <a:ext cx="36522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ICMJE announces new requirements </a:t>
              </a:r>
            </a:p>
            <a:p>
              <a:pPr algn="ctr"/>
              <a:r>
                <a:rPr lang="en-US" dirty="0"/>
                <a:t>for submission of a manuscript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44B4602-A36F-914E-815F-5837B88E13F0}"/>
                </a:ext>
              </a:extLst>
            </p:cNvPr>
            <p:cNvCxnSpPr>
              <a:cxnSpLocks/>
            </p:cNvCxnSpPr>
            <p:nvPr/>
          </p:nvCxnSpPr>
          <p:spPr>
            <a:xfrm>
              <a:off x="7168234" y="3584332"/>
              <a:ext cx="0" cy="40762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8B96CD-C522-1645-903B-B2A9B819A255}"/>
                </a:ext>
              </a:extLst>
            </p:cNvPr>
            <p:cNvSpPr/>
            <p:nvPr/>
          </p:nvSpPr>
          <p:spPr>
            <a:xfrm>
              <a:off x="3860099" y="4851882"/>
              <a:ext cx="2920710" cy="1702195"/>
            </a:xfrm>
            <a:prstGeom prst="ellipse">
              <a:avLst/>
            </a:prstGeom>
            <a:noFill/>
            <a:ln w="285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F51BD79-1872-A443-9D69-E84F523A9A0D}"/>
                </a:ext>
              </a:extLst>
            </p:cNvPr>
            <p:cNvGrpSpPr/>
            <p:nvPr/>
          </p:nvGrpSpPr>
          <p:grpSpPr>
            <a:xfrm>
              <a:off x="5651277" y="4116644"/>
              <a:ext cx="3274287" cy="2515972"/>
              <a:chOff x="5651277" y="4116644"/>
              <a:chExt cx="3274287" cy="2515972"/>
            </a:xfrm>
            <a:solidFill>
              <a:schemeClr val="bg1"/>
            </a:solidFill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5D41198-BC31-6A4A-A2D9-0526933F4FBC}"/>
                  </a:ext>
                </a:extLst>
              </p:cNvPr>
              <p:cNvGrpSpPr/>
              <p:nvPr/>
            </p:nvGrpSpPr>
            <p:grpSpPr>
              <a:xfrm>
                <a:off x="5651277" y="4116644"/>
                <a:ext cx="3274287" cy="2515972"/>
                <a:chOff x="5651277" y="4116644"/>
                <a:chExt cx="3274287" cy="2515972"/>
              </a:xfrm>
              <a:grpFill/>
            </p:grpSpPr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752711B1-EBC3-B041-9E09-90A96862BB7A}"/>
                    </a:ext>
                  </a:extLst>
                </p:cNvPr>
                <p:cNvSpPr txBox="1"/>
                <p:nvPr/>
              </p:nvSpPr>
              <p:spPr>
                <a:xfrm>
                  <a:off x="6687397" y="4116644"/>
                  <a:ext cx="961674" cy="923330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solidFill>
                        <a:srgbClr val="0070C0"/>
                      </a:solidFill>
                    </a:rPr>
                    <a:t>January </a:t>
                  </a:r>
                </a:p>
                <a:p>
                  <a:pPr algn="ctr"/>
                  <a:r>
                    <a:rPr lang="en-US" dirty="0">
                      <a:solidFill>
                        <a:srgbClr val="0070C0"/>
                      </a:solidFill>
                    </a:rPr>
                    <a:t>2019</a:t>
                  </a:r>
                </a:p>
                <a:p>
                  <a:endParaRPr lang="en-US" dirty="0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6A5C5DD0-F1AF-4441-A242-B38C1B203D96}"/>
                    </a:ext>
                  </a:extLst>
                </p:cNvPr>
                <p:cNvSpPr/>
                <p:nvPr/>
              </p:nvSpPr>
              <p:spPr>
                <a:xfrm>
                  <a:off x="5651277" y="4930421"/>
                  <a:ext cx="3274287" cy="1702195"/>
                </a:xfrm>
                <a:prstGeom prst="ellipse">
                  <a:avLst/>
                </a:prstGeom>
                <a:grpFill/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D22AAD6-AA71-5A42-803E-191CC22B2909}"/>
                  </a:ext>
                </a:extLst>
              </p:cNvPr>
              <p:cNvSpPr txBox="1"/>
              <p:nvPr/>
            </p:nvSpPr>
            <p:spPr>
              <a:xfrm>
                <a:off x="5651277" y="5158408"/>
                <a:ext cx="31671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i="1" dirty="0"/>
                  <a:t>Data-sharing </a:t>
                </a:r>
              </a:p>
              <a:p>
                <a:pPr algn="ctr"/>
                <a:r>
                  <a:rPr lang="en-US" i="1" dirty="0"/>
                  <a:t>statement must be included </a:t>
                </a:r>
              </a:p>
              <a:p>
                <a:pPr algn="ctr"/>
                <a:r>
                  <a:rPr lang="en-US" i="1" dirty="0"/>
                  <a:t>in the trial’s registration before enrollment of first patient</a:t>
                </a:r>
                <a:endParaRPr lang="en-US" dirty="0"/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837803F-0333-450A-87D7-C2AF991A2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0299"/>
            <a:ext cx="12192000" cy="5768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2C547A-E50E-6544-B38C-1D415C404187}"/>
              </a:ext>
            </a:extLst>
          </p:cNvPr>
          <p:cNvSpPr txBox="1"/>
          <p:nvPr/>
        </p:nvSpPr>
        <p:spPr>
          <a:xfrm>
            <a:off x="8226974" y="392574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E4391A-10FD-494D-9311-AAB1354C7A0F}"/>
              </a:ext>
            </a:extLst>
          </p:cNvPr>
          <p:cNvSpPr txBox="1"/>
          <p:nvPr/>
        </p:nvSpPr>
        <p:spPr>
          <a:xfrm>
            <a:off x="6246762" y="393741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34724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C424-9DBC-974C-9F17-7A8CC849B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Data-sharing statement in </a:t>
            </a:r>
            <a:r>
              <a:rPr lang="en-US" dirty="0" err="1"/>
              <a:t>clinicaltrials.gov</a:t>
            </a:r>
            <a:endParaRPr lang="en-US" dirty="0"/>
          </a:p>
        </p:txBody>
      </p:sp>
      <p:pic>
        <p:nvPicPr>
          <p:cNvPr id="9" name="Content Placeholder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950C9BC7-FDD8-C94A-8E8D-FE2A95A1F0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003295"/>
            <a:ext cx="10435721" cy="2818512"/>
          </a:xfr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A2679BF-8F6A-454A-8948-23EDFAA63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329940"/>
              </p:ext>
            </p:extLst>
          </p:nvPr>
        </p:nvGraphicFramePr>
        <p:xfrm>
          <a:off x="1101090" y="2130891"/>
          <a:ext cx="9989820" cy="457200"/>
        </p:xfrm>
        <a:graphic>
          <a:graphicData uri="http://schemas.openxmlformats.org/drawingml/2006/table">
            <a:tbl>
              <a:tblPr/>
              <a:tblGrid>
                <a:gridCol w="9989820">
                  <a:extLst>
                    <a:ext uri="{9D8B030D-6E8A-4147-A177-3AD203B41FA5}">
                      <a16:colId xmlns:a16="http://schemas.microsoft.com/office/drawing/2014/main" val="833154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NCT04230928: Giving a low-carbohydrate diet to overcome hypertension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44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324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5314-AA17-AE4D-8730-32396543F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 ICMJE’s requirements for data-sharing statements </a:t>
            </a:r>
          </a:p>
          <a:p>
            <a:r>
              <a:rPr lang="en-US" sz="4000" b="1" dirty="0"/>
              <a:t>Changes to editorial process</a:t>
            </a:r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Data on data-sharing statements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2CB988-C580-422D-8A74-DCDA22193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F35BE54-DDD9-114F-90BD-89B14729B880}"/>
              </a:ext>
            </a:extLst>
          </p:cNvPr>
          <p:cNvSpPr txBox="1"/>
          <p:nvPr/>
        </p:nvSpPr>
        <p:spPr>
          <a:xfrm>
            <a:off x="838200" y="1224767"/>
            <a:ext cx="54923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I will tell you about . . . </a:t>
            </a:r>
          </a:p>
        </p:txBody>
      </p:sp>
    </p:spTree>
    <p:extLst>
      <p:ext uri="{BB962C8B-B14F-4D97-AF65-F5344CB8AC3E}">
        <p14:creationId xmlns:p14="http://schemas.microsoft.com/office/powerpoint/2010/main" val="1524360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0B79AA-5983-164B-8EE9-25C4695847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1620"/>
            <a:ext cx="12142467" cy="724376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5EA76-F36F-499B-881F-EFEB0CEDC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667" y="6088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Editorial process at the </a:t>
            </a:r>
            <a:r>
              <a:rPr lang="en-US" i="1" dirty="0"/>
              <a:t>Journal</a:t>
            </a:r>
            <a:br>
              <a:rPr lang="en-US" sz="4000" i="1" dirty="0"/>
            </a:br>
            <a:endParaRPr lang="en-US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332636-BC6E-A34D-8358-39F21EC8C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7" y="6235165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41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BD2654F-0E96-064B-A1D0-FC080E9BB2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15" y="743175"/>
            <a:ext cx="9715570" cy="5795963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5EA76-F36F-499B-881F-EFEB0CEDC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67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Editorial process at the </a:t>
            </a:r>
            <a:r>
              <a:rPr lang="en-US" sz="4000" i="1" dirty="0"/>
              <a:t>Journal</a:t>
            </a:r>
            <a:br>
              <a:rPr lang="en-US" sz="4000" i="1" dirty="0"/>
            </a:br>
            <a:endParaRPr lang="en-US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332636-BC6E-A34D-8358-39F21EC8C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315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50E5-DE2D-F148-BEE5-BE2EE8191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Main points of this talk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6AE53-C295-4D47-8E45-1BC4ED7A3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1237"/>
            <a:ext cx="10515600" cy="4351338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endParaRPr lang="en-US" sz="3600" dirty="0"/>
          </a:p>
          <a:p>
            <a:pPr marL="742950" indent="-742950">
              <a:buAutoNum type="arabicPeriod"/>
            </a:pPr>
            <a:r>
              <a:rPr lang="en-US" sz="3600" dirty="0"/>
              <a:t>Journal editors care about data sharing</a:t>
            </a:r>
          </a:p>
          <a:p>
            <a:pPr marL="742950" indent="-742950">
              <a:buAutoNum type="arabicPeriod"/>
            </a:pPr>
            <a:endParaRPr lang="en-US" sz="3600" dirty="0"/>
          </a:p>
          <a:p>
            <a:pPr marL="742950" indent="-742950">
              <a:buAutoNum type="arabicPeriod"/>
            </a:pPr>
            <a:r>
              <a:rPr lang="en-US" sz="3600" dirty="0"/>
              <a:t>We have done something about it</a:t>
            </a:r>
          </a:p>
          <a:p>
            <a:pPr marL="742950" indent="-742950">
              <a:buAutoNum type="arabicPeriod"/>
            </a:pPr>
            <a:endParaRPr lang="en-US" sz="3600" dirty="0"/>
          </a:p>
          <a:p>
            <a:pPr marL="742950" indent="-742950">
              <a:buAutoNum type="arabicPeriod"/>
            </a:pPr>
            <a:r>
              <a:rPr lang="en-US" sz="3600" dirty="0"/>
              <a:t>We now have a baseline measure of intent to share</a:t>
            </a:r>
          </a:p>
          <a:p>
            <a:pPr marL="0" indent="0">
              <a:buNone/>
            </a:pPr>
            <a:endParaRPr lang="en-US" sz="3600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7E2DC2-D6F0-49D3-8C81-DBDBD58B0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39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5314-AA17-AE4D-8730-32396543F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The two ICMJE requirements for data-sharing statements </a:t>
            </a:r>
          </a:p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Changes to editorial process and publication   </a:t>
            </a:r>
          </a:p>
          <a:p>
            <a:r>
              <a:rPr lang="en-US" sz="4000" b="1" dirty="0"/>
              <a:t>Data on data-sharing statements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AF98C5-4B0F-4362-8354-50EBD89B8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722"/>
            <a:ext cx="12192000" cy="5768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3379A5-86C9-714C-9B54-27931E65185F}"/>
              </a:ext>
            </a:extLst>
          </p:cNvPr>
          <p:cNvSpPr txBox="1"/>
          <p:nvPr/>
        </p:nvSpPr>
        <p:spPr>
          <a:xfrm>
            <a:off x="838200" y="1224767"/>
            <a:ext cx="54923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I will tell you about . . . </a:t>
            </a:r>
          </a:p>
        </p:txBody>
      </p:sp>
    </p:spTree>
    <p:extLst>
      <p:ext uri="{BB962C8B-B14F-4D97-AF65-F5344CB8AC3E}">
        <p14:creationId xmlns:p14="http://schemas.microsoft.com/office/powerpoint/2010/main" val="16803083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A665DDF-CC17-4067-87CA-F82080CE45E8}"/>
              </a:ext>
            </a:extLst>
          </p:cNvPr>
          <p:cNvSpPr txBox="1">
            <a:spLocks/>
          </p:cNvSpPr>
          <p:nvPr/>
        </p:nvSpPr>
        <p:spPr>
          <a:xfrm>
            <a:off x="600878" y="156774"/>
            <a:ext cx="10990243" cy="1075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  <a:p>
            <a:pPr algn="ctr"/>
            <a:r>
              <a:rPr lang="en-US" sz="3600" dirty="0"/>
              <a:t>Manuscripts accepted by the </a:t>
            </a:r>
            <a:r>
              <a:rPr lang="en-US" sz="3600" i="1" dirty="0"/>
              <a:t>Journal </a:t>
            </a:r>
            <a:r>
              <a:rPr lang="en-US" sz="3600" dirty="0"/>
              <a:t>with data-sharing statements: July 2018 to November 2019</a:t>
            </a:r>
          </a:p>
          <a:p>
            <a:pPr algn="ctr"/>
            <a:endParaRPr lang="en-US" sz="3600" dirty="0">
              <a:latin typeface="+mn-lt"/>
            </a:endParaRPr>
          </a:p>
          <a:p>
            <a:pPr algn="ctr"/>
            <a:endParaRPr lang="en-US" sz="3600" dirty="0">
              <a:latin typeface="+mn-lt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7F801F-899A-4BC3-A4D4-FBD7C80E5F7C}"/>
              </a:ext>
            </a:extLst>
          </p:cNvPr>
          <p:cNvCxnSpPr>
            <a:cxnSpLocks/>
          </p:cNvCxnSpPr>
          <p:nvPr/>
        </p:nvCxnSpPr>
        <p:spPr>
          <a:xfrm>
            <a:off x="796471" y="3788144"/>
            <a:ext cx="1037590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31CE12-4F6B-4262-86BB-A400566B4DEC}"/>
              </a:ext>
            </a:extLst>
          </p:cNvPr>
          <p:cNvCxnSpPr>
            <a:cxnSpLocks/>
          </p:cNvCxnSpPr>
          <p:nvPr/>
        </p:nvCxnSpPr>
        <p:spPr>
          <a:xfrm>
            <a:off x="1913245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76B655-CC38-47FA-B2B4-F2EEE3C1E7E1}"/>
              </a:ext>
            </a:extLst>
          </p:cNvPr>
          <p:cNvCxnSpPr>
            <a:cxnSpLocks/>
          </p:cNvCxnSpPr>
          <p:nvPr/>
        </p:nvCxnSpPr>
        <p:spPr>
          <a:xfrm>
            <a:off x="5380217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464590F-3BDC-4C0F-986F-F122C07DE240}"/>
              </a:ext>
            </a:extLst>
          </p:cNvPr>
          <p:cNvSpPr txBox="1"/>
          <p:nvPr/>
        </p:nvSpPr>
        <p:spPr>
          <a:xfrm>
            <a:off x="1470965" y="4141334"/>
            <a:ext cx="884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June 2017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EEF031D-3EF9-4760-BCE8-30EB53EF49DD}"/>
              </a:ext>
            </a:extLst>
          </p:cNvPr>
          <p:cNvSpPr txBox="1"/>
          <p:nvPr/>
        </p:nvSpPr>
        <p:spPr>
          <a:xfrm>
            <a:off x="4929348" y="4096447"/>
            <a:ext cx="884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July 2018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D91709-E197-C34A-A8CE-BDFA8F546D85}"/>
              </a:ext>
            </a:extLst>
          </p:cNvPr>
          <p:cNvSpPr txBox="1"/>
          <p:nvPr/>
        </p:nvSpPr>
        <p:spPr>
          <a:xfrm>
            <a:off x="87104" y="2455786"/>
            <a:ext cx="3652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ICMJE announces new requirements </a:t>
            </a:r>
          </a:p>
          <a:p>
            <a:pPr algn="ctr"/>
            <a:r>
              <a:rPr lang="en-US" dirty="0"/>
              <a:t>for submission of a manuscript</a:t>
            </a:r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C73D3C30-8F68-0848-98B0-516289258ECD}"/>
              </a:ext>
            </a:extLst>
          </p:cNvPr>
          <p:cNvSpPr/>
          <p:nvPr/>
        </p:nvSpPr>
        <p:spPr>
          <a:xfrm rot="5400000">
            <a:off x="7626673" y="542735"/>
            <a:ext cx="796097" cy="5067008"/>
          </a:xfrm>
          <a:prstGeom prst="leftBrace">
            <a:avLst>
              <a:gd name="adj1" fmla="val 102462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E758F3-38AE-FD4D-950E-75881B2A99C7}"/>
              </a:ext>
            </a:extLst>
          </p:cNvPr>
          <p:cNvSpPr txBox="1"/>
          <p:nvPr/>
        </p:nvSpPr>
        <p:spPr>
          <a:xfrm>
            <a:off x="7071348" y="1380796"/>
            <a:ext cx="21146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263 manuscripts describing clinical trials submitted and accepted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BB652F3-AC2E-3244-B1E0-9F127CDB3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325" y="1770955"/>
            <a:ext cx="927390" cy="8316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EED8BB-9920-3145-84E5-5920D9C313DE}"/>
              </a:ext>
            </a:extLst>
          </p:cNvPr>
          <p:cNvSpPr txBox="1"/>
          <p:nvPr/>
        </p:nvSpPr>
        <p:spPr>
          <a:xfrm>
            <a:off x="9945817" y="4141334"/>
            <a:ext cx="1226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November </a:t>
            </a:r>
          </a:p>
          <a:p>
            <a:pPr algn="ctr"/>
            <a:r>
              <a:rPr lang="en-US" dirty="0">
                <a:solidFill>
                  <a:srgbClr val="0070C0"/>
                </a:solidFill>
              </a:rPr>
              <a:t>2019</a:t>
            </a:r>
          </a:p>
          <a:p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6ED220E-4124-2F42-AE2E-8A3E3716B73B}"/>
              </a:ext>
            </a:extLst>
          </p:cNvPr>
          <p:cNvCxnSpPr>
            <a:cxnSpLocks/>
          </p:cNvCxnSpPr>
          <p:nvPr/>
        </p:nvCxnSpPr>
        <p:spPr>
          <a:xfrm>
            <a:off x="10570188" y="3584332"/>
            <a:ext cx="0" cy="407624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941AB8-EDDB-EE47-8A06-4ABFB1EB7EA6}"/>
              </a:ext>
            </a:extLst>
          </p:cNvPr>
          <p:cNvGrpSpPr/>
          <p:nvPr/>
        </p:nvGrpSpPr>
        <p:grpSpPr>
          <a:xfrm>
            <a:off x="3373496" y="4804333"/>
            <a:ext cx="4259363" cy="1297213"/>
            <a:chOff x="3250534" y="4713146"/>
            <a:chExt cx="4259363" cy="1297213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BB6F222-5ADC-4466-88BD-9BE3D91A669B}"/>
                </a:ext>
              </a:extLst>
            </p:cNvPr>
            <p:cNvSpPr txBox="1"/>
            <p:nvPr/>
          </p:nvSpPr>
          <p:spPr>
            <a:xfrm>
              <a:off x="3250534" y="4883803"/>
              <a:ext cx="425936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Submitted manuscripts </a:t>
              </a:r>
            </a:p>
            <a:p>
              <a:pPr algn="ctr"/>
              <a:r>
                <a:rPr lang="en-US" i="1" dirty="0"/>
                <a:t>must be accompanied </a:t>
              </a:r>
            </a:p>
            <a:p>
              <a:pPr algn="ctr"/>
              <a:r>
                <a:rPr lang="en-US" i="1" dirty="0"/>
                <a:t>by a data-sharing statement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DE0D84F-47A3-A644-AFBD-B9A0D32180F3}"/>
                </a:ext>
              </a:extLst>
            </p:cNvPr>
            <p:cNvSpPr/>
            <p:nvPr/>
          </p:nvSpPr>
          <p:spPr>
            <a:xfrm>
              <a:off x="3757143" y="4713146"/>
              <a:ext cx="3222227" cy="1297213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1C8C54C-C129-4B09-8DED-AE124CA57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6434"/>
            <a:ext cx="12192000" cy="5768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1AD2A1A-9E02-C140-A09E-7F56B8BBF036}"/>
                  </a:ext>
                </a:extLst>
              </p14:cNvPr>
              <p14:cNvContentPartPr/>
              <p14:nvPr/>
            </p14:nvContentPartPr>
            <p14:xfrm>
              <a:off x="9324566" y="3207269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1AD2A1A-9E02-C140-A09E-7F56B8BBF03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15926" y="319826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3CB79ED-6F75-3845-B109-3AF2CE933EB9}"/>
                  </a:ext>
                </a:extLst>
              </p14:cNvPr>
              <p14:cNvContentPartPr/>
              <p14:nvPr/>
            </p14:nvContentPartPr>
            <p14:xfrm>
              <a:off x="9260846" y="3047069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3CB79ED-6F75-3845-B109-3AF2CE933EB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52206" y="303842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5584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38752-0797-4471-92B1-1913445DC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78" y="58000"/>
            <a:ext cx="10990243" cy="914400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latin typeface="+mn-lt"/>
              </a:rPr>
              <a:t>Data-sharing statements at submission and publication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F1F8ED-FFF6-4312-B818-2053A73B53B1}"/>
              </a:ext>
            </a:extLst>
          </p:cNvPr>
          <p:cNvSpPr/>
          <p:nvPr/>
        </p:nvSpPr>
        <p:spPr>
          <a:xfrm>
            <a:off x="2615128" y="2841693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046A59-BB1E-4E78-9BE8-5B4D800B8798}"/>
              </a:ext>
            </a:extLst>
          </p:cNvPr>
          <p:cNvSpPr/>
          <p:nvPr/>
        </p:nvSpPr>
        <p:spPr>
          <a:xfrm>
            <a:off x="2615128" y="1727974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593DCA-D829-439F-A339-5E5D1A3AB3A2}"/>
              </a:ext>
            </a:extLst>
          </p:cNvPr>
          <p:cNvSpPr/>
          <p:nvPr/>
        </p:nvSpPr>
        <p:spPr>
          <a:xfrm>
            <a:off x="2615128" y="3952440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23AF264-47D9-406A-A76B-1CC4D64386C2}"/>
              </a:ext>
            </a:extLst>
          </p:cNvPr>
          <p:cNvSpPr/>
          <p:nvPr/>
        </p:nvSpPr>
        <p:spPr>
          <a:xfrm>
            <a:off x="2615128" y="5072117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C216CA-BF4C-4A23-A24B-4CFFE087FD85}"/>
              </a:ext>
            </a:extLst>
          </p:cNvPr>
          <p:cNvSpPr txBox="1"/>
          <p:nvPr/>
        </p:nvSpPr>
        <p:spPr>
          <a:xfrm>
            <a:off x="2319247" y="962652"/>
            <a:ext cx="202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Submission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1FC1E-EAF4-49DD-881F-D2435CCFA203}"/>
              </a:ext>
            </a:extLst>
          </p:cNvPr>
          <p:cNvSpPr txBox="1"/>
          <p:nvPr/>
        </p:nvSpPr>
        <p:spPr>
          <a:xfrm>
            <a:off x="5055361" y="958983"/>
            <a:ext cx="18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Publication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E830FB7-8B25-4FAD-8B66-2188C8EE0184}"/>
              </a:ext>
            </a:extLst>
          </p:cNvPr>
          <p:cNvSpPr/>
          <p:nvPr/>
        </p:nvSpPr>
        <p:spPr>
          <a:xfrm>
            <a:off x="5295897" y="2841693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F5769C0-134E-4D31-BEDB-01CA75CFDA26}"/>
              </a:ext>
            </a:extLst>
          </p:cNvPr>
          <p:cNvSpPr/>
          <p:nvPr/>
        </p:nvSpPr>
        <p:spPr>
          <a:xfrm>
            <a:off x="5283044" y="1727974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A299670-0DB4-431A-8D84-04138A7DB1C9}"/>
              </a:ext>
            </a:extLst>
          </p:cNvPr>
          <p:cNvSpPr/>
          <p:nvPr/>
        </p:nvSpPr>
        <p:spPr>
          <a:xfrm>
            <a:off x="5283044" y="3952440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A872A3-C7A0-46F9-A0DC-6A180DEDA355}"/>
              </a:ext>
            </a:extLst>
          </p:cNvPr>
          <p:cNvSpPr/>
          <p:nvPr/>
        </p:nvSpPr>
        <p:spPr>
          <a:xfrm>
            <a:off x="5283044" y="5072117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FF5FBDB8-2AF6-41D4-877A-A1F5DD616F60}"/>
              </a:ext>
            </a:extLst>
          </p:cNvPr>
          <p:cNvSpPr/>
          <p:nvPr/>
        </p:nvSpPr>
        <p:spPr>
          <a:xfrm>
            <a:off x="4203392" y="317686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C18C50E-93FE-4F0C-AB8B-0BE5047E803B}"/>
              </a:ext>
            </a:extLst>
          </p:cNvPr>
          <p:cNvSpPr/>
          <p:nvPr/>
        </p:nvSpPr>
        <p:spPr>
          <a:xfrm>
            <a:off x="4190538" y="430547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AE99644-81BF-4296-AB80-A98710BF5F9D}"/>
              </a:ext>
            </a:extLst>
          </p:cNvPr>
          <p:cNvSpPr/>
          <p:nvPr/>
        </p:nvSpPr>
        <p:spPr>
          <a:xfrm>
            <a:off x="4203392" y="5416215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A56399B-740A-4D0B-9F4C-8A4F3E475249}"/>
              </a:ext>
            </a:extLst>
          </p:cNvPr>
          <p:cNvSpPr/>
          <p:nvPr/>
        </p:nvSpPr>
        <p:spPr>
          <a:xfrm>
            <a:off x="4199720" y="206314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60154-3C39-46CD-82F4-5E0C89A2C4F9}"/>
              </a:ext>
            </a:extLst>
          </p:cNvPr>
          <p:cNvSpPr/>
          <p:nvPr/>
        </p:nvSpPr>
        <p:spPr>
          <a:xfrm>
            <a:off x="2892636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A5525B-F1F6-40FA-8B36-396A5D9FA62F}"/>
              </a:ext>
            </a:extLst>
          </p:cNvPr>
          <p:cNvSpPr/>
          <p:nvPr/>
        </p:nvSpPr>
        <p:spPr>
          <a:xfrm>
            <a:off x="5545395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D42E07-B386-4BCD-A406-D404F963A726}"/>
              </a:ext>
            </a:extLst>
          </p:cNvPr>
          <p:cNvSpPr/>
          <p:nvPr/>
        </p:nvSpPr>
        <p:spPr>
          <a:xfrm>
            <a:off x="2918875" y="1833829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CFCF20-6311-4C00-AD93-A04117E96A7F}"/>
              </a:ext>
            </a:extLst>
          </p:cNvPr>
          <p:cNvSpPr/>
          <p:nvPr/>
        </p:nvSpPr>
        <p:spPr>
          <a:xfrm>
            <a:off x="5584486" y="182753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64D51-CF79-40A3-AB4B-B41108215AAF}"/>
              </a:ext>
            </a:extLst>
          </p:cNvPr>
          <p:cNvSpPr/>
          <p:nvPr/>
        </p:nvSpPr>
        <p:spPr>
          <a:xfrm>
            <a:off x="5575306" y="5206151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C5DFFB9-5B90-4CE3-AE86-76C4680DE217}"/>
              </a:ext>
            </a:extLst>
          </p:cNvPr>
          <p:cNvSpPr/>
          <p:nvPr/>
        </p:nvSpPr>
        <p:spPr>
          <a:xfrm>
            <a:off x="2923847" y="408647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50690C9-011F-41D3-9F0E-EB7F61E03EB3}"/>
              </a:ext>
            </a:extLst>
          </p:cNvPr>
          <p:cNvSpPr/>
          <p:nvPr/>
        </p:nvSpPr>
        <p:spPr>
          <a:xfrm>
            <a:off x="5571103" y="4089480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C10C61D-0956-4981-83B9-E8A6B26E4907}"/>
              </a:ext>
            </a:extLst>
          </p:cNvPr>
          <p:cNvSpPr/>
          <p:nvPr/>
        </p:nvSpPr>
        <p:spPr>
          <a:xfrm>
            <a:off x="2877479" y="5248134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AA67CB0-9BB4-4385-9AA8-C9556EC14B8C}"/>
              </a:ext>
            </a:extLst>
          </p:cNvPr>
          <p:cNvSpPr txBox="1"/>
          <p:nvPr/>
        </p:nvSpPr>
        <p:spPr>
          <a:xfrm>
            <a:off x="7914049" y="3039880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31049A-4B54-4AB3-B4C4-1519FD3D8AB2}"/>
              </a:ext>
            </a:extLst>
          </p:cNvPr>
          <p:cNvSpPr txBox="1"/>
          <p:nvPr/>
        </p:nvSpPr>
        <p:spPr>
          <a:xfrm>
            <a:off x="7921779" y="192020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7A2CC9-480C-4789-AFFE-66BD387149C1}"/>
              </a:ext>
            </a:extLst>
          </p:cNvPr>
          <p:cNvSpPr txBox="1"/>
          <p:nvPr/>
        </p:nvSpPr>
        <p:spPr>
          <a:xfrm>
            <a:off x="7914049" y="529848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622DD2-AF9A-47AB-ADD8-6E56F584C6D3}"/>
              </a:ext>
            </a:extLst>
          </p:cNvPr>
          <p:cNvSpPr txBox="1"/>
          <p:nvPr/>
        </p:nvSpPr>
        <p:spPr>
          <a:xfrm>
            <a:off x="7914049" y="4196669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E56425-44A8-45BC-A3D1-257B6C0A9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534"/>
            <a:ext cx="12192000" cy="57689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61105B9D-4DD3-2447-89F8-920463BA17BF}"/>
              </a:ext>
            </a:extLst>
          </p:cNvPr>
          <p:cNvGrpSpPr/>
          <p:nvPr/>
        </p:nvGrpSpPr>
        <p:grpSpPr>
          <a:xfrm>
            <a:off x="1989566" y="4091429"/>
            <a:ext cx="360" cy="360"/>
            <a:chOff x="1989566" y="4091429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D33CCA3-EDE4-1942-BA7A-5F0FFDE3C04F}"/>
              </a:ext>
            </a:extLst>
          </p:cNvPr>
          <p:cNvGrpSpPr/>
          <p:nvPr/>
        </p:nvGrpSpPr>
        <p:grpSpPr>
          <a:xfrm>
            <a:off x="9079146" y="2063140"/>
            <a:ext cx="1916929" cy="2364361"/>
            <a:chOff x="9079146" y="2063140"/>
            <a:chExt cx="1916929" cy="2364361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CB86910-39E2-2548-A363-BDA87071C786}"/>
                </a:ext>
              </a:extLst>
            </p:cNvPr>
            <p:cNvGrpSpPr/>
            <p:nvPr/>
          </p:nvGrpSpPr>
          <p:grpSpPr>
            <a:xfrm>
              <a:off x="10060074" y="3087968"/>
              <a:ext cx="936001" cy="505911"/>
              <a:chOff x="10122968" y="3107293"/>
              <a:chExt cx="936001" cy="505911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C102A95-1E1E-FD47-8398-48EEFA81D1D8}"/>
                  </a:ext>
                </a:extLst>
              </p:cNvPr>
              <p:cNvSpPr txBox="1"/>
              <p:nvPr/>
            </p:nvSpPr>
            <p:spPr>
              <a:xfrm>
                <a:off x="10265399" y="3107293"/>
                <a:ext cx="6511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149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2A0CECE9-556D-E542-90CA-4C49C2AF2259}"/>
                  </a:ext>
                </a:extLst>
              </p:cNvPr>
              <p:cNvSpPr/>
              <p:nvPr/>
            </p:nvSpPr>
            <p:spPr>
              <a:xfrm>
                <a:off x="10122968" y="3126618"/>
                <a:ext cx="936001" cy="486586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75906DE-C297-B84B-9019-A4FE97FA7421}"/>
                </a:ext>
              </a:extLst>
            </p:cNvPr>
            <p:cNvCxnSpPr>
              <a:cxnSpLocks/>
            </p:cNvCxnSpPr>
            <p:nvPr/>
          </p:nvCxnSpPr>
          <p:spPr>
            <a:xfrm>
              <a:off x="9079146" y="2063140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F926E54-3CA5-BF42-ABB2-4EF1139A0E6F}"/>
                </a:ext>
              </a:extLst>
            </p:cNvPr>
            <p:cNvCxnSpPr>
              <a:cxnSpLocks/>
            </p:cNvCxnSpPr>
            <p:nvPr/>
          </p:nvCxnSpPr>
          <p:spPr>
            <a:xfrm>
              <a:off x="9079146" y="4427501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CDBF039-6662-584D-B2CB-48BBB5ED32ED}"/>
                </a:ext>
              </a:extLst>
            </p:cNvPr>
            <p:cNvCxnSpPr>
              <a:cxnSpLocks/>
            </p:cNvCxnSpPr>
            <p:nvPr/>
          </p:nvCxnSpPr>
          <p:spPr>
            <a:xfrm>
              <a:off x="9569610" y="2063140"/>
              <a:ext cx="0" cy="23464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58D2017-0F2E-B34E-8F4B-4263E9DA3B08}"/>
                </a:ext>
              </a:extLst>
            </p:cNvPr>
            <p:cNvCxnSpPr>
              <a:cxnSpLocks/>
            </p:cNvCxnSpPr>
            <p:nvPr/>
          </p:nvCxnSpPr>
          <p:spPr>
            <a:xfrm>
              <a:off x="9569610" y="3369911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1479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38752-0797-4471-92B1-1913445DC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78" y="58000"/>
            <a:ext cx="10990243" cy="914400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latin typeface="+mn-lt"/>
              </a:rPr>
              <a:t>Data-sharing statements at submission and publication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F1F8ED-FFF6-4312-B818-2053A73B53B1}"/>
              </a:ext>
            </a:extLst>
          </p:cNvPr>
          <p:cNvSpPr/>
          <p:nvPr/>
        </p:nvSpPr>
        <p:spPr>
          <a:xfrm>
            <a:off x="2615128" y="2841693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046A59-BB1E-4E78-9BE8-5B4D800B8798}"/>
              </a:ext>
            </a:extLst>
          </p:cNvPr>
          <p:cNvSpPr/>
          <p:nvPr/>
        </p:nvSpPr>
        <p:spPr>
          <a:xfrm>
            <a:off x="2615128" y="1727974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593DCA-D829-439F-A339-5E5D1A3AB3A2}"/>
              </a:ext>
            </a:extLst>
          </p:cNvPr>
          <p:cNvSpPr/>
          <p:nvPr/>
        </p:nvSpPr>
        <p:spPr>
          <a:xfrm>
            <a:off x="2615128" y="3952440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23AF264-47D9-406A-A76B-1CC4D64386C2}"/>
              </a:ext>
            </a:extLst>
          </p:cNvPr>
          <p:cNvSpPr/>
          <p:nvPr/>
        </p:nvSpPr>
        <p:spPr>
          <a:xfrm>
            <a:off x="2615128" y="5072117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C216CA-BF4C-4A23-A24B-4CFFE087FD85}"/>
              </a:ext>
            </a:extLst>
          </p:cNvPr>
          <p:cNvSpPr txBox="1"/>
          <p:nvPr/>
        </p:nvSpPr>
        <p:spPr>
          <a:xfrm>
            <a:off x="2319247" y="962652"/>
            <a:ext cx="202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Submission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1FC1E-EAF4-49DD-881F-D2435CCFA203}"/>
              </a:ext>
            </a:extLst>
          </p:cNvPr>
          <p:cNvSpPr txBox="1"/>
          <p:nvPr/>
        </p:nvSpPr>
        <p:spPr>
          <a:xfrm>
            <a:off x="5055361" y="958983"/>
            <a:ext cx="18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Publication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E830FB7-8B25-4FAD-8B66-2188C8EE0184}"/>
              </a:ext>
            </a:extLst>
          </p:cNvPr>
          <p:cNvSpPr/>
          <p:nvPr/>
        </p:nvSpPr>
        <p:spPr>
          <a:xfrm>
            <a:off x="5295897" y="2841693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F5769C0-134E-4D31-BEDB-01CA75CFDA26}"/>
              </a:ext>
            </a:extLst>
          </p:cNvPr>
          <p:cNvSpPr/>
          <p:nvPr/>
        </p:nvSpPr>
        <p:spPr>
          <a:xfrm>
            <a:off x="5283044" y="1727974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A299670-0DB4-431A-8D84-04138A7DB1C9}"/>
              </a:ext>
            </a:extLst>
          </p:cNvPr>
          <p:cNvSpPr/>
          <p:nvPr/>
        </p:nvSpPr>
        <p:spPr>
          <a:xfrm>
            <a:off x="5283044" y="3952440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A872A3-C7A0-46F9-A0DC-6A180DEDA355}"/>
              </a:ext>
            </a:extLst>
          </p:cNvPr>
          <p:cNvSpPr/>
          <p:nvPr/>
        </p:nvSpPr>
        <p:spPr>
          <a:xfrm>
            <a:off x="5283044" y="5072117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FF5FBDB8-2AF6-41D4-877A-A1F5DD616F60}"/>
              </a:ext>
            </a:extLst>
          </p:cNvPr>
          <p:cNvSpPr/>
          <p:nvPr/>
        </p:nvSpPr>
        <p:spPr>
          <a:xfrm>
            <a:off x="4203392" y="317686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C18C50E-93FE-4F0C-AB8B-0BE5047E803B}"/>
              </a:ext>
            </a:extLst>
          </p:cNvPr>
          <p:cNvSpPr/>
          <p:nvPr/>
        </p:nvSpPr>
        <p:spPr>
          <a:xfrm>
            <a:off x="4190538" y="430547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AE99644-81BF-4296-AB80-A98710BF5F9D}"/>
              </a:ext>
            </a:extLst>
          </p:cNvPr>
          <p:cNvSpPr/>
          <p:nvPr/>
        </p:nvSpPr>
        <p:spPr>
          <a:xfrm>
            <a:off x="4203392" y="5416215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A56399B-740A-4D0B-9F4C-8A4F3E475249}"/>
              </a:ext>
            </a:extLst>
          </p:cNvPr>
          <p:cNvSpPr/>
          <p:nvPr/>
        </p:nvSpPr>
        <p:spPr>
          <a:xfrm>
            <a:off x="4199720" y="206314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60154-3C39-46CD-82F4-5E0C89A2C4F9}"/>
              </a:ext>
            </a:extLst>
          </p:cNvPr>
          <p:cNvSpPr/>
          <p:nvPr/>
        </p:nvSpPr>
        <p:spPr>
          <a:xfrm>
            <a:off x="2892636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A5525B-F1F6-40FA-8B36-396A5D9FA62F}"/>
              </a:ext>
            </a:extLst>
          </p:cNvPr>
          <p:cNvSpPr/>
          <p:nvPr/>
        </p:nvSpPr>
        <p:spPr>
          <a:xfrm>
            <a:off x="5545395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D42E07-B386-4BCD-A406-D404F963A726}"/>
              </a:ext>
            </a:extLst>
          </p:cNvPr>
          <p:cNvSpPr/>
          <p:nvPr/>
        </p:nvSpPr>
        <p:spPr>
          <a:xfrm>
            <a:off x="2918875" y="1833829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CFCF20-6311-4C00-AD93-A04117E96A7F}"/>
              </a:ext>
            </a:extLst>
          </p:cNvPr>
          <p:cNvSpPr/>
          <p:nvPr/>
        </p:nvSpPr>
        <p:spPr>
          <a:xfrm>
            <a:off x="5584486" y="182753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64D51-CF79-40A3-AB4B-B41108215AAF}"/>
              </a:ext>
            </a:extLst>
          </p:cNvPr>
          <p:cNvSpPr/>
          <p:nvPr/>
        </p:nvSpPr>
        <p:spPr>
          <a:xfrm>
            <a:off x="5575306" y="5206151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C5DFFB9-5B90-4CE3-AE86-76C4680DE217}"/>
              </a:ext>
            </a:extLst>
          </p:cNvPr>
          <p:cNvSpPr/>
          <p:nvPr/>
        </p:nvSpPr>
        <p:spPr>
          <a:xfrm>
            <a:off x="2923847" y="408647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50690C9-011F-41D3-9F0E-EB7F61E03EB3}"/>
              </a:ext>
            </a:extLst>
          </p:cNvPr>
          <p:cNvSpPr/>
          <p:nvPr/>
        </p:nvSpPr>
        <p:spPr>
          <a:xfrm>
            <a:off x="5571103" y="4089480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C10C61D-0956-4981-83B9-E8A6B26E4907}"/>
              </a:ext>
            </a:extLst>
          </p:cNvPr>
          <p:cNvSpPr/>
          <p:nvPr/>
        </p:nvSpPr>
        <p:spPr>
          <a:xfrm>
            <a:off x="2877479" y="5248134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AA67CB0-9BB4-4385-9AA8-C9556EC14B8C}"/>
              </a:ext>
            </a:extLst>
          </p:cNvPr>
          <p:cNvSpPr txBox="1"/>
          <p:nvPr/>
        </p:nvSpPr>
        <p:spPr>
          <a:xfrm>
            <a:off x="7914049" y="3039880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31049A-4B54-4AB3-B4C4-1519FD3D8AB2}"/>
              </a:ext>
            </a:extLst>
          </p:cNvPr>
          <p:cNvSpPr txBox="1"/>
          <p:nvPr/>
        </p:nvSpPr>
        <p:spPr>
          <a:xfrm>
            <a:off x="7921779" y="192020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7A2CC9-480C-4789-AFFE-66BD387149C1}"/>
              </a:ext>
            </a:extLst>
          </p:cNvPr>
          <p:cNvSpPr txBox="1"/>
          <p:nvPr/>
        </p:nvSpPr>
        <p:spPr>
          <a:xfrm>
            <a:off x="7914049" y="529848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622DD2-AF9A-47AB-ADD8-6E56F584C6D3}"/>
              </a:ext>
            </a:extLst>
          </p:cNvPr>
          <p:cNvSpPr txBox="1"/>
          <p:nvPr/>
        </p:nvSpPr>
        <p:spPr>
          <a:xfrm>
            <a:off x="7914049" y="4196669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E56425-44A8-45BC-A3D1-257B6C0A9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534"/>
            <a:ext cx="12192000" cy="57689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61105B9D-4DD3-2447-89F8-920463BA17BF}"/>
              </a:ext>
            </a:extLst>
          </p:cNvPr>
          <p:cNvGrpSpPr/>
          <p:nvPr/>
        </p:nvGrpSpPr>
        <p:grpSpPr>
          <a:xfrm>
            <a:off x="1989566" y="4091429"/>
            <a:ext cx="360" cy="360"/>
            <a:chOff x="1989566" y="4091429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87DD374-ECCC-674C-8FD8-5E6B478ACBC6}"/>
              </a:ext>
            </a:extLst>
          </p:cNvPr>
          <p:cNvGrpSpPr/>
          <p:nvPr/>
        </p:nvGrpSpPr>
        <p:grpSpPr>
          <a:xfrm>
            <a:off x="8928517" y="3220274"/>
            <a:ext cx="1916929" cy="2364361"/>
            <a:chOff x="9079146" y="2063140"/>
            <a:chExt cx="1916929" cy="2364361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E3E3840-CEE7-1C4A-BDC4-017E7721BA4F}"/>
                </a:ext>
              </a:extLst>
            </p:cNvPr>
            <p:cNvGrpSpPr/>
            <p:nvPr/>
          </p:nvGrpSpPr>
          <p:grpSpPr>
            <a:xfrm>
              <a:off x="10060074" y="3087968"/>
              <a:ext cx="936001" cy="505911"/>
              <a:chOff x="10122968" y="3107293"/>
              <a:chExt cx="936001" cy="505911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DA9A0904-47CC-8C42-BAC2-4B3BB09EA693}"/>
                  </a:ext>
                </a:extLst>
              </p:cNvPr>
              <p:cNvSpPr txBox="1"/>
              <p:nvPr/>
            </p:nvSpPr>
            <p:spPr>
              <a:xfrm>
                <a:off x="10265399" y="3107293"/>
                <a:ext cx="6511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114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9FA7D456-7132-CB42-93C2-D956D2A3DACA}"/>
                  </a:ext>
                </a:extLst>
              </p:cNvPr>
              <p:cNvSpPr/>
              <p:nvPr/>
            </p:nvSpPr>
            <p:spPr>
              <a:xfrm>
                <a:off x="10122968" y="3126618"/>
                <a:ext cx="936001" cy="486586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CFAFAE6-3504-D940-8E53-A9DA8ACD8F3A}"/>
                </a:ext>
              </a:extLst>
            </p:cNvPr>
            <p:cNvCxnSpPr>
              <a:cxnSpLocks/>
            </p:cNvCxnSpPr>
            <p:nvPr/>
          </p:nvCxnSpPr>
          <p:spPr>
            <a:xfrm>
              <a:off x="9079146" y="2063140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EA7A96D-F9E1-7744-9EBD-24DAAF535D10}"/>
                </a:ext>
              </a:extLst>
            </p:cNvPr>
            <p:cNvCxnSpPr>
              <a:cxnSpLocks/>
            </p:cNvCxnSpPr>
            <p:nvPr/>
          </p:nvCxnSpPr>
          <p:spPr>
            <a:xfrm>
              <a:off x="9079146" y="4427501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C18341B-5247-5A43-A279-5220B3FAF366}"/>
                </a:ext>
              </a:extLst>
            </p:cNvPr>
            <p:cNvCxnSpPr>
              <a:cxnSpLocks/>
            </p:cNvCxnSpPr>
            <p:nvPr/>
          </p:nvCxnSpPr>
          <p:spPr>
            <a:xfrm>
              <a:off x="9569610" y="2063140"/>
              <a:ext cx="0" cy="23464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799E53A-34E8-0E49-B400-88B0734F86DD}"/>
                </a:ext>
              </a:extLst>
            </p:cNvPr>
            <p:cNvCxnSpPr>
              <a:cxnSpLocks/>
            </p:cNvCxnSpPr>
            <p:nvPr/>
          </p:nvCxnSpPr>
          <p:spPr>
            <a:xfrm>
              <a:off x="9569610" y="3369911"/>
              <a:ext cx="49046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2438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38752-0797-4471-92B1-1913445DC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78" y="58000"/>
            <a:ext cx="10990243" cy="914400"/>
          </a:xfrm>
        </p:spPr>
        <p:txBody>
          <a:bodyPr>
            <a:noAutofit/>
          </a:bodyPr>
          <a:lstStyle/>
          <a:p>
            <a:pPr algn="ctr"/>
            <a:r>
              <a:rPr lang="en-US" sz="3600" dirty="0">
                <a:latin typeface="+mn-lt"/>
              </a:rPr>
              <a:t>Data-sharing statements at submission and publication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F1F8ED-FFF6-4312-B818-2053A73B53B1}"/>
              </a:ext>
            </a:extLst>
          </p:cNvPr>
          <p:cNvSpPr/>
          <p:nvPr/>
        </p:nvSpPr>
        <p:spPr>
          <a:xfrm>
            <a:off x="2615128" y="2841693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046A59-BB1E-4E78-9BE8-5B4D800B8798}"/>
              </a:ext>
            </a:extLst>
          </p:cNvPr>
          <p:cNvSpPr/>
          <p:nvPr/>
        </p:nvSpPr>
        <p:spPr>
          <a:xfrm>
            <a:off x="2615128" y="1727974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593DCA-D829-439F-A339-5E5D1A3AB3A2}"/>
              </a:ext>
            </a:extLst>
          </p:cNvPr>
          <p:cNvSpPr/>
          <p:nvPr/>
        </p:nvSpPr>
        <p:spPr>
          <a:xfrm>
            <a:off x="2615128" y="3952440"/>
            <a:ext cx="1311007" cy="92333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23AF264-47D9-406A-A76B-1CC4D64386C2}"/>
              </a:ext>
            </a:extLst>
          </p:cNvPr>
          <p:cNvSpPr/>
          <p:nvPr/>
        </p:nvSpPr>
        <p:spPr>
          <a:xfrm>
            <a:off x="2615128" y="5072117"/>
            <a:ext cx="1311007" cy="92333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C216CA-BF4C-4A23-A24B-4CFFE087FD85}"/>
              </a:ext>
            </a:extLst>
          </p:cNvPr>
          <p:cNvSpPr txBox="1"/>
          <p:nvPr/>
        </p:nvSpPr>
        <p:spPr>
          <a:xfrm>
            <a:off x="2319247" y="962652"/>
            <a:ext cx="202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Submission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31FC1E-EAF4-49DD-881F-D2435CCFA203}"/>
              </a:ext>
            </a:extLst>
          </p:cNvPr>
          <p:cNvSpPr txBox="1"/>
          <p:nvPr/>
        </p:nvSpPr>
        <p:spPr>
          <a:xfrm>
            <a:off x="5055361" y="958983"/>
            <a:ext cx="18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/>
              <a:t>Publication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E830FB7-8B25-4FAD-8B66-2188C8EE0184}"/>
              </a:ext>
            </a:extLst>
          </p:cNvPr>
          <p:cNvSpPr/>
          <p:nvPr/>
        </p:nvSpPr>
        <p:spPr>
          <a:xfrm>
            <a:off x="5295897" y="2841693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F5769C0-134E-4D31-BEDB-01CA75CFDA26}"/>
              </a:ext>
            </a:extLst>
          </p:cNvPr>
          <p:cNvSpPr/>
          <p:nvPr/>
        </p:nvSpPr>
        <p:spPr>
          <a:xfrm>
            <a:off x="5283044" y="1727974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A299670-0DB4-431A-8D84-04138A7DB1C9}"/>
              </a:ext>
            </a:extLst>
          </p:cNvPr>
          <p:cNvSpPr/>
          <p:nvPr/>
        </p:nvSpPr>
        <p:spPr>
          <a:xfrm>
            <a:off x="5283044" y="3952440"/>
            <a:ext cx="1311007" cy="914400"/>
          </a:xfrm>
          <a:prstGeom prst="round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FA872A3-C7A0-46F9-A0DC-6A180DEDA355}"/>
              </a:ext>
            </a:extLst>
          </p:cNvPr>
          <p:cNvSpPr/>
          <p:nvPr/>
        </p:nvSpPr>
        <p:spPr>
          <a:xfrm>
            <a:off x="5283044" y="5072117"/>
            <a:ext cx="1311007" cy="914400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FF5FBDB8-2AF6-41D4-877A-A1F5DD616F60}"/>
              </a:ext>
            </a:extLst>
          </p:cNvPr>
          <p:cNvSpPr/>
          <p:nvPr/>
        </p:nvSpPr>
        <p:spPr>
          <a:xfrm>
            <a:off x="4203392" y="317686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C18C50E-93FE-4F0C-AB8B-0BE5047E803B}"/>
              </a:ext>
            </a:extLst>
          </p:cNvPr>
          <p:cNvSpPr/>
          <p:nvPr/>
        </p:nvSpPr>
        <p:spPr>
          <a:xfrm>
            <a:off x="4190538" y="430547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AE99644-81BF-4296-AB80-A98710BF5F9D}"/>
              </a:ext>
            </a:extLst>
          </p:cNvPr>
          <p:cNvSpPr/>
          <p:nvPr/>
        </p:nvSpPr>
        <p:spPr>
          <a:xfrm>
            <a:off x="4203392" y="5416215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A56399B-740A-4D0B-9F4C-8A4F3E475249}"/>
              </a:ext>
            </a:extLst>
          </p:cNvPr>
          <p:cNvSpPr/>
          <p:nvPr/>
        </p:nvSpPr>
        <p:spPr>
          <a:xfrm>
            <a:off x="4199720" y="2063140"/>
            <a:ext cx="815248" cy="2440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60154-3C39-46CD-82F4-5E0C89A2C4F9}"/>
              </a:ext>
            </a:extLst>
          </p:cNvPr>
          <p:cNvSpPr/>
          <p:nvPr/>
        </p:nvSpPr>
        <p:spPr>
          <a:xfrm>
            <a:off x="2892636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A5525B-F1F6-40FA-8B36-396A5D9FA62F}"/>
              </a:ext>
            </a:extLst>
          </p:cNvPr>
          <p:cNvSpPr/>
          <p:nvPr/>
        </p:nvSpPr>
        <p:spPr>
          <a:xfrm>
            <a:off x="5545395" y="2947548"/>
            <a:ext cx="7863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D42E07-B386-4BCD-A406-D404F963A726}"/>
              </a:ext>
            </a:extLst>
          </p:cNvPr>
          <p:cNvSpPr/>
          <p:nvPr/>
        </p:nvSpPr>
        <p:spPr>
          <a:xfrm>
            <a:off x="2918875" y="1833829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CFCF20-6311-4C00-AD93-A04117E96A7F}"/>
              </a:ext>
            </a:extLst>
          </p:cNvPr>
          <p:cNvSpPr/>
          <p:nvPr/>
        </p:nvSpPr>
        <p:spPr>
          <a:xfrm>
            <a:off x="5584486" y="182753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064D51-CF79-40A3-AB4B-B41108215AAF}"/>
              </a:ext>
            </a:extLst>
          </p:cNvPr>
          <p:cNvSpPr/>
          <p:nvPr/>
        </p:nvSpPr>
        <p:spPr>
          <a:xfrm>
            <a:off x="5575306" y="5206151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C5DFFB9-5B90-4CE3-AE86-76C4680DE217}"/>
              </a:ext>
            </a:extLst>
          </p:cNvPr>
          <p:cNvSpPr/>
          <p:nvPr/>
        </p:nvSpPr>
        <p:spPr>
          <a:xfrm>
            <a:off x="2923847" y="4086474"/>
            <a:ext cx="7264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50690C9-011F-41D3-9F0E-EB7F61E03EB3}"/>
              </a:ext>
            </a:extLst>
          </p:cNvPr>
          <p:cNvSpPr/>
          <p:nvPr/>
        </p:nvSpPr>
        <p:spPr>
          <a:xfrm>
            <a:off x="5571103" y="4089480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C10C61D-0956-4981-83B9-E8A6B26E4907}"/>
              </a:ext>
            </a:extLst>
          </p:cNvPr>
          <p:cNvSpPr/>
          <p:nvPr/>
        </p:nvSpPr>
        <p:spPr>
          <a:xfrm>
            <a:off x="2877479" y="5248134"/>
            <a:ext cx="7863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AA67CB0-9BB4-4385-9AA8-C9556EC14B8C}"/>
              </a:ext>
            </a:extLst>
          </p:cNvPr>
          <p:cNvSpPr txBox="1"/>
          <p:nvPr/>
        </p:nvSpPr>
        <p:spPr>
          <a:xfrm>
            <a:off x="7914049" y="3039880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31049A-4B54-4AB3-B4C4-1519FD3D8AB2}"/>
              </a:ext>
            </a:extLst>
          </p:cNvPr>
          <p:cNvSpPr txBox="1"/>
          <p:nvPr/>
        </p:nvSpPr>
        <p:spPr>
          <a:xfrm>
            <a:off x="7921779" y="192020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7A2CC9-480C-4789-AFFE-66BD387149C1}"/>
              </a:ext>
            </a:extLst>
          </p:cNvPr>
          <p:cNvSpPr txBox="1"/>
          <p:nvPr/>
        </p:nvSpPr>
        <p:spPr>
          <a:xfrm>
            <a:off x="7914049" y="5298483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622DD2-AF9A-47AB-ADD8-6E56F584C6D3}"/>
              </a:ext>
            </a:extLst>
          </p:cNvPr>
          <p:cNvSpPr txBox="1"/>
          <p:nvPr/>
        </p:nvSpPr>
        <p:spPr>
          <a:xfrm>
            <a:off x="7914049" y="4196669"/>
            <a:ext cx="1014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E56425-44A8-45BC-A3D1-257B6C0A9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534"/>
            <a:ext cx="12192000" cy="57689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61105B9D-4DD3-2447-89F8-920463BA17BF}"/>
              </a:ext>
            </a:extLst>
          </p:cNvPr>
          <p:cNvGrpSpPr/>
          <p:nvPr/>
        </p:nvGrpSpPr>
        <p:grpSpPr>
          <a:xfrm>
            <a:off x="1989566" y="4091429"/>
            <a:ext cx="360" cy="360"/>
            <a:chOff x="1989566" y="4091429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403FE136-D765-CC4A-A60E-43C83CB4EB9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14:cNvPr>
                <p14:cNvContentPartPr/>
                <p14:nvPr/>
              </p14:nvContentPartPr>
              <p14:xfrm>
                <a:off x="1989566" y="4091429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1A184A7B-022F-F641-8BA8-849FCD0EE2C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80566" y="4082789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8" name="Left Brace 47">
            <a:extLst>
              <a:ext uri="{FF2B5EF4-FFF2-40B4-BE49-F238E27FC236}">
                <a16:creationId xmlns:a16="http://schemas.microsoft.com/office/drawing/2014/main" id="{0853A220-2E98-4A49-B978-8236E1983803}"/>
              </a:ext>
            </a:extLst>
          </p:cNvPr>
          <p:cNvSpPr/>
          <p:nvPr/>
        </p:nvSpPr>
        <p:spPr>
          <a:xfrm rot="10800000">
            <a:off x="8841863" y="4483630"/>
            <a:ext cx="648355" cy="1057047"/>
          </a:xfrm>
          <a:prstGeom prst="leftBrace">
            <a:avLst>
              <a:gd name="adj1" fmla="val 102462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03AEAF-7F79-1F45-AB66-428FC14CF33A}"/>
              </a:ext>
            </a:extLst>
          </p:cNvPr>
          <p:cNvSpPr txBox="1"/>
          <p:nvPr/>
        </p:nvSpPr>
        <p:spPr>
          <a:xfrm>
            <a:off x="9523170" y="4786469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05674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00A0D-ACAC-2D4F-A113-B9E069AFE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6343" y="25088"/>
            <a:ext cx="7459314" cy="1325563"/>
          </a:xfrm>
        </p:spPr>
        <p:txBody>
          <a:bodyPr/>
          <a:lstStyle/>
          <a:p>
            <a:pPr algn="ctr"/>
            <a:r>
              <a:rPr lang="en-US" dirty="0"/>
              <a:t>Do you plan to share the individual participant data?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13CA4C5-EF60-7340-979A-5510711656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550600"/>
              </p:ext>
            </p:extLst>
          </p:nvPr>
        </p:nvGraphicFramePr>
        <p:xfrm>
          <a:off x="1698812" y="1626174"/>
          <a:ext cx="3787588" cy="371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75ED056-7EE7-4946-B3B8-5A45F3C870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4837809"/>
              </p:ext>
            </p:extLst>
          </p:nvPr>
        </p:nvGraphicFramePr>
        <p:xfrm>
          <a:off x="5296360" y="1682827"/>
          <a:ext cx="6761169" cy="3601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2404A71-9F90-4D4E-B27E-F396A0593209}"/>
              </a:ext>
            </a:extLst>
          </p:cNvPr>
          <p:cNvSpPr txBox="1"/>
          <p:nvPr/>
        </p:nvSpPr>
        <p:spPr>
          <a:xfrm>
            <a:off x="7044625" y="5352709"/>
            <a:ext cx="3508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Shortly before publication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E2B3DE-A609-8D45-A7B9-00CD058F0C1D}"/>
              </a:ext>
            </a:extLst>
          </p:cNvPr>
          <p:cNvSpPr txBox="1"/>
          <p:nvPr/>
        </p:nvSpPr>
        <p:spPr>
          <a:xfrm>
            <a:off x="1841440" y="5397982"/>
            <a:ext cx="3454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At the time of submission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70664-F566-7943-8A49-61902607C8CD}"/>
              </a:ext>
            </a:extLst>
          </p:cNvPr>
          <p:cNvSpPr txBox="1"/>
          <p:nvPr/>
        </p:nvSpPr>
        <p:spPr>
          <a:xfrm>
            <a:off x="1471613" y="179351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43%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752541-B07B-654F-BB62-86393EED6333}"/>
              </a:ext>
            </a:extLst>
          </p:cNvPr>
          <p:cNvSpPr txBox="1"/>
          <p:nvPr/>
        </p:nvSpPr>
        <p:spPr>
          <a:xfrm>
            <a:off x="6752718" y="178249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53%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B25EF6-9D55-4402-A695-D341BD5773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944"/>
            <a:ext cx="12192000" cy="576896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3CE0BB8-C917-BC41-90EC-814DEEF7585F}"/>
              </a:ext>
            </a:extLst>
          </p:cNvPr>
          <p:cNvGrpSpPr/>
          <p:nvPr/>
        </p:nvGrpSpPr>
        <p:grpSpPr>
          <a:xfrm>
            <a:off x="2483374" y="3038284"/>
            <a:ext cx="7370423" cy="523220"/>
            <a:chOff x="2489403" y="2780160"/>
            <a:chExt cx="7370423" cy="52322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5F71309-7501-0847-8037-A443C7D057A1}"/>
                </a:ext>
              </a:extLst>
            </p:cNvPr>
            <p:cNvSpPr txBox="1"/>
            <p:nvPr/>
          </p:nvSpPr>
          <p:spPr>
            <a:xfrm>
              <a:off x="2489403" y="2780160"/>
              <a:ext cx="67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yes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CF58AC-5EB5-3E4C-8CD2-1014738F0BC6}"/>
                </a:ext>
              </a:extLst>
            </p:cNvPr>
            <p:cNvSpPr txBox="1"/>
            <p:nvPr/>
          </p:nvSpPr>
          <p:spPr>
            <a:xfrm>
              <a:off x="9290439" y="2780160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no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8ED7D62-CF92-3540-AFFB-A121E8534919}"/>
                </a:ext>
              </a:extLst>
            </p:cNvPr>
            <p:cNvSpPr txBox="1"/>
            <p:nvPr/>
          </p:nvSpPr>
          <p:spPr>
            <a:xfrm>
              <a:off x="7580864" y="2780160"/>
              <a:ext cx="67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yes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4D6834D-E1DB-004E-B826-677E9123F8F8}"/>
                </a:ext>
              </a:extLst>
            </p:cNvPr>
            <p:cNvSpPr txBox="1"/>
            <p:nvPr/>
          </p:nvSpPr>
          <p:spPr>
            <a:xfrm>
              <a:off x="4118916" y="2780160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no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157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DE2E7-F5C3-C340-BE85-B0BF065F0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B58FC-5965-D441-B27E-18E2E2695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122" y="1234481"/>
            <a:ext cx="10611678" cy="4389038"/>
          </a:xfrm>
        </p:spPr>
        <p:txBody>
          <a:bodyPr>
            <a:normAutofit fontScale="92500" lnSpcReduction="10000"/>
          </a:bodyPr>
          <a:lstStyle/>
          <a:p>
            <a:pPr lvl="1"/>
            <a:endParaRPr lang="en-US" sz="3200" dirty="0"/>
          </a:p>
          <a:p>
            <a:r>
              <a:rPr lang="en-US" sz="3200" dirty="0"/>
              <a:t>The ICMJE data-sharing policies rest on </a:t>
            </a:r>
            <a:r>
              <a:rPr lang="en-US" sz="3200" dirty="0">
                <a:sym typeface="Wingdings" pitchFamily="2" charset="2"/>
              </a:rPr>
              <a:t>discussions, deliberations, and work of patients, patient advocates, trialists, editors, and funders</a:t>
            </a:r>
          </a:p>
          <a:p>
            <a:endParaRPr lang="en-US" sz="3200" dirty="0"/>
          </a:p>
          <a:p>
            <a:r>
              <a:rPr lang="en-US" sz="3200" dirty="0"/>
              <a:t>An infrastructure for making public data-sharing plans improves transparency and impacts authors’ actions</a:t>
            </a:r>
          </a:p>
          <a:p>
            <a:endParaRPr lang="en-US" sz="3200" dirty="0"/>
          </a:p>
          <a:p>
            <a:r>
              <a:rPr lang="en-US" sz="3200" dirty="0"/>
              <a:t>Authors of 50% of manuscripts reporting clinical trials intend to share at least some deidentified individual </a:t>
            </a:r>
            <a:r>
              <a:rPr lang="en-US" sz="3200"/>
              <a:t>participant data</a:t>
            </a:r>
            <a:endParaRPr lang="en-US" sz="3200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514350" indent="-514350">
              <a:buAutoNum type="arabicPeriod" startAt="3"/>
            </a:pPr>
            <a:endParaRPr lang="en-US" dirty="0"/>
          </a:p>
          <a:p>
            <a:pPr marL="514350" indent="-514350">
              <a:buAutoNum type="arabicPeriod" startAt="3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F99494-6B60-4ED0-9174-3FAA1E986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05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50E5-DE2D-F148-BEE5-BE2EE819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7" y="-15155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A participant’s perspective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7E2DC2-D6F0-49D3-8C81-DBDBD58B0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  <p:pic>
        <p:nvPicPr>
          <p:cNvPr id="8" name="Content Placeholder 7" descr="=">
            <a:extLst>
              <a:ext uri="{FF2B5EF4-FFF2-40B4-BE49-F238E27FC236}">
                <a16:creationId xmlns:a16="http://schemas.microsoft.com/office/drawing/2014/main" id="{74FC71BA-1542-E948-B1B0-9A2D43CBA1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554" y="1092191"/>
            <a:ext cx="4344885" cy="3542472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F1D9FE-0808-A949-A785-4BAD4BE8230C}"/>
              </a:ext>
            </a:extLst>
          </p:cNvPr>
          <p:cNvSpPr txBox="1"/>
          <p:nvPr/>
        </p:nvSpPr>
        <p:spPr>
          <a:xfrm>
            <a:off x="601161" y="4688591"/>
            <a:ext cx="106138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“I assumed that once they took the data, it [would be] generally available and I’m </a:t>
            </a:r>
          </a:p>
          <a:p>
            <a:pPr algn="ctr"/>
            <a:r>
              <a:rPr lang="en-US" sz="2400" dirty="0"/>
              <a:t>   convinced that it should be available” 	 -- Moses Taylor, participant in SPRINT</a:t>
            </a:r>
          </a:p>
          <a:p>
            <a:pPr algn="ctr"/>
            <a:endParaRPr lang="en-US" sz="2400" dirty="0"/>
          </a:p>
          <a:p>
            <a:pPr algn="ctr"/>
            <a:r>
              <a:rPr lang="en-US" sz="2400" i="1" dirty="0"/>
              <a:t>Aligning Incentives for Sharing Clinical Trial Data Summit, Boston, April 4, 2017</a:t>
            </a:r>
          </a:p>
          <a:p>
            <a:pPr algn="ctr"/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2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F50E5-DE2D-F148-BEE5-BE2EE8191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Disclosures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6AE53-C295-4D47-8E45-1BC4ED7A3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i="1" dirty="0"/>
          </a:p>
          <a:p>
            <a:pPr marL="0" indent="0">
              <a:buNone/>
            </a:pPr>
            <a:r>
              <a:rPr lang="en-US" sz="3600" i="1" dirty="0"/>
              <a:t>Data-sharing statement</a:t>
            </a:r>
            <a:endParaRPr lang="en-US" sz="3600" dirty="0"/>
          </a:p>
          <a:p>
            <a:pPr marL="0" indent="0">
              <a:buNone/>
            </a:pPr>
            <a:r>
              <a:rPr lang="en-US" dirty="0"/>
              <a:t>You may obtain these slides from Ms. Hansen-Dewar (</a:t>
            </a:r>
            <a:r>
              <a:rPr lang="en-US" dirty="0">
                <a:hlinkClick r:id="rId3"/>
              </a:rPr>
              <a:t>ghansen@nejm.org</a:t>
            </a:r>
            <a:r>
              <a:rPr lang="en-US" dirty="0"/>
              <a:t>) and freely share them with other people.</a:t>
            </a:r>
            <a:endParaRPr lang="en-US" sz="3600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7E2DC2-D6F0-49D3-8C81-DBDBD58B09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17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7F801F-899A-4BC3-A4D4-FBD7C80E5F7C}"/>
              </a:ext>
            </a:extLst>
          </p:cNvPr>
          <p:cNvCxnSpPr>
            <a:cxnSpLocks/>
          </p:cNvCxnSpPr>
          <p:nvPr/>
        </p:nvCxnSpPr>
        <p:spPr>
          <a:xfrm>
            <a:off x="2078860" y="4175344"/>
            <a:ext cx="8034279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31CE12-4F6B-4262-86BB-A400566B4DEC}"/>
              </a:ext>
            </a:extLst>
          </p:cNvPr>
          <p:cNvCxnSpPr>
            <a:cxnSpLocks/>
          </p:cNvCxnSpPr>
          <p:nvPr/>
        </p:nvCxnSpPr>
        <p:spPr>
          <a:xfrm>
            <a:off x="3443464" y="4157513"/>
            <a:ext cx="0" cy="311456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464590F-3BDC-4C0F-986F-F122C07DE240}"/>
              </a:ext>
            </a:extLst>
          </p:cNvPr>
          <p:cNvSpPr txBox="1"/>
          <p:nvPr/>
        </p:nvSpPr>
        <p:spPr>
          <a:xfrm>
            <a:off x="3001184" y="4699347"/>
            <a:ext cx="884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70C0"/>
                </a:solidFill>
              </a:rPr>
              <a:t>June 2017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D91709-E197-C34A-A8CE-BDFA8F546D85}"/>
              </a:ext>
            </a:extLst>
          </p:cNvPr>
          <p:cNvSpPr txBox="1"/>
          <p:nvPr/>
        </p:nvSpPr>
        <p:spPr>
          <a:xfrm>
            <a:off x="2078860" y="2957184"/>
            <a:ext cx="2729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ICMJE announces new </a:t>
            </a:r>
          </a:p>
          <a:p>
            <a:r>
              <a:rPr lang="en-US" dirty="0"/>
              <a:t>requirements for the </a:t>
            </a:r>
          </a:p>
          <a:p>
            <a:r>
              <a:rPr lang="en-US" dirty="0"/>
              <a:t>submission of manuscripts </a:t>
            </a:r>
          </a:p>
          <a:p>
            <a:r>
              <a:rPr lang="en-US" dirty="0"/>
              <a:t>describing clinical trials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6532EE8-2E6B-0F43-87BB-9DC58F61DE23}"/>
                  </a:ext>
                </a:extLst>
              </p14:cNvPr>
              <p14:cNvContentPartPr/>
              <p14:nvPr/>
            </p14:nvContentPartPr>
            <p14:xfrm>
              <a:off x="1563763" y="-1246011"/>
              <a:ext cx="3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6532EE8-2E6B-0F43-87BB-9DC58F61DE2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5123" y="-1254651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B0D488D3-1853-4BEE-A4BA-CADD428355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1" y="460848"/>
            <a:ext cx="9858375" cy="18961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54FFD5-2544-4815-BE56-2BE402C837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7354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78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24264-62E7-D64C-A10C-A9F0E4AA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9330" y="352245"/>
            <a:ext cx="7479044" cy="1171016"/>
          </a:xfrm>
        </p:spPr>
        <p:txBody>
          <a:bodyPr/>
          <a:lstStyle/>
          <a:p>
            <a:pPr algn="ctr"/>
            <a:r>
              <a:rPr lang="en-US" dirty="0"/>
              <a:t>What is the ICMJE?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F31235-F2AC-4890-9BDA-30C75EC88A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461" y="1352780"/>
            <a:ext cx="8098783" cy="4696743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110427-344D-46C6-8157-07AEA6509E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1730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51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24264-62E7-D64C-A10C-A9F0E4AA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146" y="16227"/>
            <a:ext cx="8146684" cy="1325563"/>
          </a:xfrm>
        </p:spPr>
        <p:txBody>
          <a:bodyPr/>
          <a:lstStyle/>
          <a:p>
            <a:r>
              <a:rPr lang="en-US" dirty="0"/>
              <a:t>What is a data-sharing statement?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E40CF4-E1DB-4718-8AC2-CFC4FFBF18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9460"/>
            <a:ext cx="12192000" cy="576896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7706C5-1A9A-FA4C-870A-3F63E7237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495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When?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With whom?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For what purpose?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How?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959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24264-62E7-D64C-A10C-A9F0E4AA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658" y="16227"/>
            <a:ext cx="8146684" cy="1325563"/>
          </a:xfrm>
        </p:spPr>
        <p:txBody>
          <a:bodyPr/>
          <a:lstStyle/>
          <a:p>
            <a:r>
              <a:rPr lang="en-US" dirty="0"/>
              <a:t>What is a data-sharing statement?</a:t>
            </a:r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FC62D03C-07DC-BD4A-93D1-726984D5F7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57420" y="-1174217"/>
            <a:ext cx="5077160" cy="9590193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E40CF4-E1DB-4718-8AC2-CFC4FFBF18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9460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7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C6100-49D5-604A-A6C6-69B24E518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 will tell you about . . 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65314-AA17-AE4D-8730-32396543F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sz="3600" dirty="0"/>
              <a:t>The ICMJE’s requirements for data-sharing statements </a:t>
            </a:r>
          </a:p>
          <a:p>
            <a:r>
              <a:rPr lang="en-US" sz="3600" dirty="0"/>
              <a:t>Changes to editorial process</a:t>
            </a:r>
          </a:p>
          <a:p>
            <a:r>
              <a:rPr lang="en-US" sz="3600" dirty="0"/>
              <a:t>Some data on data-sharing statements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4E429B-07FA-40BA-B719-577144703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4427"/>
            <a:ext cx="12192000" cy="57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77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11563</TotalTime>
  <Words>1322</Words>
  <Application>Microsoft Macintosh PowerPoint</Application>
  <PresentationFormat>Widescreen</PresentationFormat>
  <Paragraphs>239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         Publication of Data-sharing Statements  Bette Phimister, Ph.D. Deputy Editor  US Biomedical Transparency Summit   The National Academy of Sciences 24 January 2020  </vt:lpstr>
      <vt:lpstr>Main points of this talk</vt:lpstr>
      <vt:lpstr>A participant’s perspective</vt:lpstr>
      <vt:lpstr>Disclosures</vt:lpstr>
      <vt:lpstr>PowerPoint Presentation</vt:lpstr>
      <vt:lpstr>What is the ICMJE?</vt:lpstr>
      <vt:lpstr>What is a data-sharing statement?</vt:lpstr>
      <vt:lpstr>What is a data-sharing statement?</vt:lpstr>
      <vt:lpstr>I will tell you about . . . </vt:lpstr>
      <vt:lpstr>I will tell you about . . . </vt:lpstr>
      <vt:lpstr>PowerPoint Presentation</vt:lpstr>
      <vt:lpstr>Data-sharing statement is published  with manuscript @ nejm.org</vt:lpstr>
      <vt:lpstr>PowerPoint Presentation</vt:lpstr>
      <vt:lpstr>PowerPoint Presentation</vt:lpstr>
      <vt:lpstr>PowerPoint Presentation</vt:lpstr>
      <vt:lpstr>Data-sharing statement in clinicaltrials.gov</vt:lpstr>
      <vt:lpstr>PowerPoint Presentation</vt:lpstr>
      <vt:lpstr>Editorial process at the Journal </vt:lpstr>
      <vt:lpstr>Editorial process at the Journal </vt:lpstr>
      <vt:lpstr>PowerPoint Presentation</vt:lpstr>
      <vt:lpstr>PowerPoint Presentation</vt:lpstr>
      <vt:lpstr>Data-sharing statements at submission and publication</vt:lpstr>
      <vt:lpstr>Data-sharing statements at submission and publication</vt:lpstr>
      <vt:lpstr>Data-sharing statements at submission and publication</vt:lpstr>
      <vt:lpstr>Do you plan to share the individual participant data?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Hansen-Dewar, Grace</dc:creator>
  <cp:lastModifiedBy>Sarah Hadley</cp:lastModifiedBy>
  <cp:revision>119</cp:revision>
  <dcterms:created xsi:type="dcterms:W3CDTF">2020-01-09T20:35:44Z</dcterms:created>
  <dcterms:modified xsi:type="dcterms:W3CDTF">2020-01-24T03:04:31Z</dcterms:modified>
</cp:coreProperties>
</file>