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0" r:id="rId5"/>
  </p:sldMasterIdLst>
  <p:notesMasterIdLst>
    <p:notesMasterId r:id="rId27"/>
  </p:notesMasterIdLst>
  <p:handoutMasterIdLst>
    <p:handoutMasterId r:id="rId28"/>
  </p:handoutMasterIdLst>
  <p:sldIdLst>
    <p:sldId id="276" r:id="rId6"/>
    <p:sldId id="293" r:id="rId7"/>
    <p:sldId id="332" r:id="rId8"/>
    <p:sldId id="333" r:id="rId9"/>
    <p:sldId id="321" r:id="rId10"/>
    <p:sldId id="334" r:id="rId11"/>
    <p:sldId id="284" r:id="rId12"/>
    <p:sldId id="283" r:id="rId13"/>
    <p:sldId id="329" r:id="rId14"/>
    <p:sldId id="330" r:id="rId15"/>
    <p:sldId id="331" r:id="rId16"/>
    <p:sldId id="285" r:id="rId17"/>
    <p:sldId id="286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</p:sldIdLst>
  <p:sldSz cx="12192000" cy="68580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lly Rockey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4FA3"/>
    <a:srgbClr val="FFFFCC"/>
    <a:srgbClr val="000000"/>
    <a:srgbClr val="003366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504523-225A-4B49-923F-16FC936BA401}" v="67" dt="2020-01-20T02:49:23.1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67" autoAdjust="0"/>
    <p:restoredTop sz="95928" autoAdjust="0"/>
  </p:normalViewPr>
  <p:slideViewPr>
    <p:cSldViewPr snapToGrid="0">
      <p:cViewPr varScale="1">
        <p:scale>
          <a:sx n="112" d="100"/>
          <a:sy n="112" d="100"/>
        </p:scale>
        <p:origin x="824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-2587" y="-8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038161" cy="4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406" tIns="47203" rIns="94406" bIns="47203" numCol="1" anchor="t" anchorCtr="0" compatLnSpc="1">
            <a:prstTxWarp prst="textNoShape">
              <a:avLst/>
            </a:prstTxWarp>
          </a:bodyPr>
          <a:lstStyle>
            <a:lvl1pPr defTabSz="944077">
              <a:defRPr sz="1200"/>
            </a:lvl1pPr>
          </a:lstStyle>
          <a:p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634" y="1"/>
            <a:ext cx="3038161" cy="4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406" tIns="47203" rIns="94406" bIns="47203" numCol="1" anchor="t" anchorCtr="0" compatLnSpc="1">
            <a:prstTxWarp prst="textNoShape">
              <a:avLst/>
            </a:prstTxWarp>
          </a:bodyPr>
          <a:lstStyle>
            <a:lvl1pPr algn="r" defTabSz="944077">
              <a:defRPr sz="1200"/>
            </a:lvl1pPr>
          </a:lstStyle>
          <a:p>
            <a:endParaRPr lang="en-US" dirty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29744"/>
            <a:ext cx="3038161" cy="46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406" tIns="47203" rIns="94406" bIns="47203" numCol="1" anchor="b" anchorCtr="0" compatLnSpc="1">
            <a:prstTxWarp prst="textNoShape">
              <a:avLst/>
            </a:prstTxWarp>
          </a:bodyPr>
          <a:lstStyle>
            <a:lvl1pPr defTabSz="944077">
              <a:defRPr sz="1200"/>
            </a:lvl1pPr>
          </a:lstStyle>
          <a:p>
            <a:endParaRPr lang="en-US" dirty="0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634" y="8829744"/>
            <a:ext cx="3038161" cy="46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406" tIns="47203" rIns="94406" bIns="47203" numCol="1" anchor="b" anchorCtr="0" compatLnSpc="1">
            <a:prstTxWarp prst="textNoShape">
              <a:avLst/>
            </a:prstTxWarp>
          </a:bodyPr>
          <a:lstStyle>
            <a:lvl1pPr algn="r" defTabSz="944077">
              <a:defRPr sz="1200"/>
            </a:lvl1pPr>
          </a:lstStyle>
          <a:p>
            <a:fld id="{AD9DCF04-8AE1-CC49-80A1-1E9496B4418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81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038161" cy="4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406" tIns="47203" rIns="94406" bIns="47203" numCol="1" anchor="t" anchorCtr="0" compatLnSpc="1">
            <a:prstTxWarp prst="textNoShape">
              <a:avLst/>
            </a:prstTxWarp>
          </a:bodyPr>
          <a:lstStyle>
            <a:lvl1pPr defTabSz="944077">
              <a:defRPr sz="1200"/>
            </a:lvl1pPr>
          </a:lstStyle>
          <a:p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634" y="1"/>
            <a:ext cx="3038161" cy="4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406" tIns="47203" rIns="94406" bIns="47203" numCol="1" anchor="t" anchorCtr="0" compatLnSpc="1">
            <a:prstTxWarp prst="textNoShape">
              <a:avLst/>
            </a:prstTxWarp>
          </a:bodyPr>
          <a:lstStyle>
            <a:lvl1pPr algn="r" defTabSz="944077">
              <a:defRPr sz="1200"/>
            </a:lvl1pPr>
          </a:lstStyle>
          <a:p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9188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362" y="4415673"/>
            <a:ext cx="5607678" cy="418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406" tIns="47203" rIns="94406" bIns="472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29744"/>
            <a:ext cx="3038161" cy="46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406" tIns="47203" rIns="94406" bIns="47203" numCol="1" anchor="b" anchorCtr="0" compatLnSpc="1">
            <a:prstTxWarp prst="textNoShape">
              <a:avLst/>
            </a:prstTxWarp>
          </a:bodyPr>
          <a:lstStyle>
            <a:lvl1pPr defTabSz="944077">
              <a:defRPr sz="1200"/>
            </a:lvl1pPr>
          </a:lstStyle>
          <a:p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634" y="8829744"/>
            <a:ext cx="3038161" cy="46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4406" tIns="47203" rIns="94406" bIns="47203" numCol="1" anchor="b" anchorCtr="0" compatLnSpc="1">
            <a:prstTxWarp prst="textNoShape">
              <a:avLst/>
            </a:prstTxWarp>
          </a:bodyPr>
          <a:lstStyle>
            <a:lvl1pPr algn="r" defTabSz="944077">
              <a:defRPr sz="1200"/>
            </a:lvl1pPr>
          </a:lstStyle>
          <a:p>
            <a:fld id="{EBD98385-F1D5-B84A-ABBF-D8781C4363E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1006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AB1BEF-3F68-EE41-85E3-C1813BEF4FBA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9188" cy="3487737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558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F82AFAF-5A4B-5C47-B403-1AB532082E29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947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C2B9A6-E7EC-9E4F-AB6A-26A4ED17DA2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139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15400" y="1219200"/>
            <a:ext cx="2768600" cy="4724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9200"/>
            <a:ext cx="8102600" cy="4724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2A3F9C7-ECB9-D34A-8A58-3C7B9F2AE751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937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F82AFAF-5A4B-5C47-B403-1AB532082E29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37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0583324-AE1C-3546-A724-4BA4670D7901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970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3468414-309D-1545-8516-4272FDA8BBA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746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43000"/>
            <a:ext cx="53848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43000"/>
            <a:ext cx="53848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EE19172-03F7-3348-B569-171F0025064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656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914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3D1C1EC-6680-9B4C-AC2B-20645CBFBE0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52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303D29F-C580-5C4D-AAA1-94293C4E928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52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E0544C4-E35C-7145-8F0C-14E842E56F0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9090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990601"/>
            <a:ext cx="4011084" cy="1019591"/>
          </a:xfrm>
        </p:spPr>
        <p:txBody>
          <a:bodyPr anchor="b"/>
          <a:lstStyle>
            <a:lvl1pPr algn="l">
              <a:defRPr sz="20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990600"/>
            <a:ext cx="6815667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010191"/>
            <a:ext cx="4011084" cy="41159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38BE5A4-5F52-0141-A746-9964904CDF30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32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0583324-AE1C-3546-A724-4BA4670D7901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2825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066800"/>
            <a:ext cx="7315200" cy="3660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8703452-609A-F345-AAC0-1247A950212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52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C2B9A6-E7EC-9E4F-AB6A-26A4ED17DA2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2357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15400" y="1219200"/>
            <a:ext cx="2768600" cy="4724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9200"/>
            <a:ext cx="8102600" cy="4724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2A3F9C7-ECB9-D34A-8A58-3C7B9F2AE751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427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3468414-309D-1545-8516-4272FDA8BBA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844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43000"/>
            <a:ext cx="53848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43000"/>
            <a:ext cx="53848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EE19172-03F7-3348-B569-171F0025064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380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914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3D1C1EC-6680-9B4C-AC2B-20645CBFBE0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257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303D29F-C580-5C4D-AAA1-94293C4E928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097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E0544C4-E35C-7145-8F0C-14E842E56F0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869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990603"/>
            <a:ext cx="4011084" cy="1019591"/>
          </a:xfrm>
        </p:spPr>
        <p:txBody>
          <a:bodyPr anchor="b"/>
          <a:lstStyle>
            <a:lvl1pPr algn="l">
              <a:defRPr sz="20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990600"/>
            <a:ext cx="6815667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2010191"/>
            <a:ext cx="4011084" cy="41159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38BE5A4-5F52-0141-A746-9964904CDF30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721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066802"/>
            <a:ext cx="7315200" cy="3660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8703452-609A-F345-AAC0-1247A950212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714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top_header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917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228603"/>
            <a:ext cx="101600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enter title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363200" y="6553203"/>
            <a:ext cx="1828800" cy="15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rgbClr val="000000"/>
                </a:solidFill>
              </a:defRPr>
            </a:lvl1pPr>
          </a:lstStyle>
          <a:p>
            <a:fld id="{2C626EB7-FB23-9946-AC03-BE678F8DC97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32" name="Picture 8" descr="logo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36" y="6429315"/>
            <a:ext cx="414609" cy="31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066800"/>
            <a:ext cx="10972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Picture 2" descr="OER_Master_Logo_2blue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6400800"/>
            <a:ext cx="2548328" cy="381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3366"/>
          </a:solidFill>
          <a:latin typeface="+mn-lt"/>
          <a:ea typeface="Arial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top_headers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917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228601"/>
            <a:ext cx="101600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enter title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363200" y="6553201"/>
            <a:ext cx="1828800" cy="15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rgbClr val="000000"/>
                </a:solidFill>
              </a:defRPr>
            </a:lvl1pPr>
          </a:lstStyle>
          <a:p>
            <a:fld id="{2C626EB7-FB23-9946-AC03-BE678F8DC97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32" name="Picture 8" descr="logo1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934" y="6429315"/>
            <a:ext cx="414609" cy="31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066800"/>
            <a:ext cx="109728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Picture 2" descr="OER_Master_Logo_2blue.pn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000" y="6400800"/>
            <a:ext cx="2548328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605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3366"/>
          </a:solidFill>
          <a:latin typeface="+mn-lt"/>
          <a:ea typeface="Arial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grants.nih.gov/policy/reproducibility/index.htm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grants.nih.gov/grants/Rigor-and-Reproducibility-Chart-508.pd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3rs.org.uk/experimental-design-assistant-eda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grants.nih.gov/policy/reproducibility/training.htm" TargetMode="Externa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d.od.nih.gov/working-groups/eprar.html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gms.nih.gov/News/reports/Documents/nagmsc-working-group-on-sepsis-final-report.pdf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journals.plos.org/plosbiology/article/file?id=10.1371/journal.pbio.3000463&amp;type=printabl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rilliantmaps.com/2016-county-election-map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osp.od.nih.gov/wp-content/uploads/Draft_NIH_Policy_Data_Management_and_Sharing.pdf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1897" y="1087372"/>
            <a:ext cx="7275443" cy="1470025"/>
          </a:xfrm>
        </p:spPr>
        <p:txBody>
          <a:bodyPr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NIH and Reproducibility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3461" y="2594692"/>
            <a:ext cx="11145078" cy="1752600"/>
          </a:xfrm>
        </p:spPr>
        <p:txBody>
          <a:bodyPr/>
          <a:lstStyle/>
          <a:p>
            <a:endParaRPr lang="en-US" sz="2400" dirty="0"/>
          </a:p>
          <a:p>
            <a:r>
              <a:rPr lang="en-US" sz="2400" dirty="0"/>
              <a:t>Michael S Lauer, MD</a:t>
            </a:r>
          </a:p>
          <a:p>
            <a:r>
              <a:rPr lang="en-US" sz="2400" dirty="0"/>
              <a:t>Deputy Director for Extramural Research, National Institutes of Health</a:t>
            </a:r>
          </a:p>
          <a:p>
            <a:endParaRPr lang="en-US" sz="2400" dirty="0"/>
          </a:p>
          <a:p>
            <a:r>
              <a:rPr lang="en-US" sz="2400" dirty="0"/>
              <a:t>Biomedical Transparency Summit 2020</a:t>
            </a:r>
          </a:p>
          <a:p>
            <a:r>
              <a:rPr lang="en-US" sz="2400" dirty="0"/>
              <a:t>January 24, 2020</a:t>
            </a:r>
          </a:p>
          <a:p>
            <a:r>
              <a:rPr lang="en-US" sz="2400" dirty="0"/>
              <a:t>National Academy of Sciences, 2101 Constitution Ave NW, Washington, DC</a:t>
            </a:r>
          </a:p>
          <a:p>
            <a:r>
              <a:rPr lang="en-US" sz="2400" dirty="0"/>
              <a:t>Conflicts: None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6AE13B-C027-2549-9419-DDB505485113}" type="slidenum">
              <a:rPr lang="en-US"/>
              <a:pPr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Blinding 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03D29F-C580-5C4D-AAA1-94293C4E9288}" type="slidenum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00201"/>
            <a:ext cx="10058400" cy="44575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11718" y="6042583"/>
            <a:ext cx="4939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Ramirez FD, et al.  Circulation Research. 2017;120:1916-26</a:t>
            </a:r>
          </a:p>
        </p:txBody>
      </p:sp>
    </p:spTree>
    <p:extLst>
      <p:ext uri="{BB962C8B-B14F-4D97-AF65-F5344CB8AC3E}">
        <p14:creationId xmlns:p14="http://schemas.microsoft.com/office/powerpoint/2010/main" val="3850492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Size Calculation 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174688"/>
            <a:ext cx="10058400" cy="45086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11718" y="6042583"/>
            <a:ext cx="4939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Ramirez FD, et al.  Circulation Research. 2017;120:1916-26</a:t>
            </a:r>
          </a:p>
        </p:txBody>
      </p:sp>
    </p:spTree>
    <p:extLst>
      <p:ext uri="{BB962C8B-B14F-4D97-AF65-F5344CB8AC3E}">
        <p14:creationId xmlns:p14="http://schemas.microsoft.com/office/powerpoint/2010/main" val="20419278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Lots of Worry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37" y="951966"/>
            <a:ext cx="5785963" cy="52875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45314" y="6323949"/>
            <a:ext cx="30091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Cressey</a:t>
            </a:r>
            <a:r>
              <a:rPr lang="en-US" sz="1400" dirty="0"/>
              <a:t> D.  Nature 2015;520:271-2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FFB8E2-ACFD-B34C-A98B-EA61F85E07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190" y="1061158"/>
            <a:ext cx="3676308" cy="556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48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NIH Steps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883" y="1029936"/>
            <a:ext cx="6874234" cy="52854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28875" y="6289327"/>
            <a:ext cx="22220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Nature.  2014;505:612-13</a:t>
            </a:r>
          </a:p>
        </p:txBody>
      </p:sp>
    </p:spTree>
    <p:extLst>
      <p:ext uri="{BB962C8B-B14F-4D97-AF65-F5344CB8AC3E}">
        <p14:creationId xmlns:p14="http://schemas.microsoft.com/office/powerpoint/2010/main" val="1172393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EB662-3F13-6F46-A09E-BE89CB917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 Already in Progress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033C5F-4F3E-5A4B-B891-F383499A61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95CD8E-84A6-5748-AD23-20ABF5AD9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" y="955000"/>
            <a:ext cx="10847070" cy="54353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DDAB3E-807D-4B40-9322-1ACB75901FD3}"/>
              </a:ext>
            </a:extLst>
          </p:cNvPr>
          <p:cNvSpPr txBox="1"/>
          <p:nvPr/>
        </p:nvSpPr>
        <p:spPr>
          <a:xfrm>
            <a:off x="7136604" y="6401999"/>
            <a:ext cx="43829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3"/>
              </a:rPr>
              <a:t>https://grants.nih.gov/policy/reproducibility/index.htm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1183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9B5C2-BF09-984C-91E0-B94B823FE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Elements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3B6DBD-6ECC-7045-8DED-F6D54529BEC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758BE7-92F6-3E4B-A3A3-722CBD4AD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430" y="1028700"/>
            <a:ext cx="3379063" cy="53264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0D4A3B-787B-1D44-8D12-0F99D67D8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6355" y="1028700"/>
            <a:ext cx="4295274" cy="54406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8F4EB6-DDA4-624B-8DFB-E750C704A4F6}"/>
              </a:ext>
            </a:extLst>
          </p:cNvPr>
          <p:cNvSpPr txBox="1"/>
          <p:nvPr/>
        </p:nvSpPr>
        <p:spPr>
          <a:xfrm>
            <a:off x="6983730" y="6444731"/>
            <a:ext cx="4883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4"/>
              </a:rPr>
              <a:t>https://grants.nih.gov/grants/Rigor-and-Reproducibility-Chart-508.pdf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102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01D09-DC96-D246-BC16-0585FE0CC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Resources Available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36A3ED-80E1-FA40-B340-2920EB51B1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83324-AE1C-3546-A724-4BA4670D7901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37BB07-5CD7-704D-9F39-5C490C819B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34113"/>
            <a:ext cx="5494058" cy="54190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2D59720-9379-7946-92BB-31D05A8BA8EB}"/>
              </a:ext>
            </a:extLst>
          </p:cNvPr>
          <p:cNvSpPr txBox="1"/>
          <p:nvPr/>
        </p:nvSpPr>
        <p:spPr>
          <a:xfrm>
            <a:off x="6732270" y="6469380"/>
            <a:ext cx="42879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3"/>
              </a:rPr>
              <a:t>https://www.nc3rs.org.uk/experimental-design-assistant-eda</a:t>
            </a:r>
            <a:r>
              <a:rPr lang="en-US" sz="12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658530F-984D-9C4B-9B1B-F269E901FF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350" y="1053471"/>
            <a:ext cx="5517251" cy="523302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98262E9-3270-4F4F-B71E-41C2580B549F}"/>
              </a:ext>
            </a:extLst>
          </p:cNvPr>
          <p:cNvSpPr txBox="1"/>
          <p:nvPr/>
        </p:nvSpPr>
        <p:spPr>
          <a:xfrm>
            <a:off x="2560366" y="6247946"/>
            <a:ext cx="39212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5"/>
              </a:rPr>
              <a:t>https://grants.nih.gov/policy/reproducibility/training.htm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9215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542DD-AE1E-1D43-B9AA-DD552AA6B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ACD Working Group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BFE92A-F50D-894D-97E2-5F13CB34F3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C75021-A8F3-DD47-B9C5-F6026C2FC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90" y="1204716"/>
            <a:ext cx="11132820" cy="47899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EAED56-DFCC-A74A-9081-899C483BBE53}"/>
              </a:ext>
            </a:extLst>
          </p:cNvPr>
          <p:cNvSpPr txBox="1"/>
          <p:nvPr/>
        </p:nvSpPr>
        <p:spPr>
          <a:xfrm>
            <a:off x="7063740" y="6181861"/>
            <a:ext cx="44818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3"/>
              </a:rPr>
              <a:t>https://www.acd.od.nih.gov/working-groups/eprar.html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3252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1F73F-3CAA-9A48-BE8C-20B68B1A0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Translational Validity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079A68-0535-F44E-849A-F03712F41B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90F21D-46EB-694A-B7A4-D948902B3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190023"/>
            <a:ext cx="7048500" cy="20701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D3D88D-A637-BC4D-861D-13D5148727D0}"/>
              </a:ext>
            </a:extLst>
          </p:cNvPr>
          <p:cNvSpPr txBox="1"/>
          <p:nvPr/>
        </p:nvSpPr>
        <p:spPr>
          <a:xfrm>
            <a:off x="262890" y="2603497"/>
            <a:ext cx="116014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“A small number of related murine models may prioritize precision over accuracy (e.g., relevance to human syndrome).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The </a:t>
            </a:r>
            <a:r>
              <a:rPr lang="en-US" sz="2800" dirty="0" err="1"/>
              <a:t>cecal</a:t>
            </a:r>
            <a:r>
              <a:rPr lang="en-US" sz="2800" dirty="0"/>
              <a:t> ligation and puncture model does not share the inciting pathophysiology of most human sepsis and is difficult to standardize.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err="1"/>
              <a:t>Cecal</a:t>
            </a:r>
            <a:r>
              <a:rPr lang="en-US" sz="2800" dirty="0"/>
              <a:t> ligation casts a surgical, rather than medical, subspecialty perspective on sepsis, casting doubt on its utility in studying the human experience.”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84AB4A-26D4-244B-BCBD-38C6BFD6238C}"/>
              </a:ext>
            </a:extLst>
          </p:cNvPr>
          <p:cNvSpPr txBox="1"/>
          <p:nvPr/>
        </p:nvSpPr>
        <p:spPr>
          <a:xfrm>
            <a:off x="4126230" y="5932170"/>
            <a:ext cx="71188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3"/>
              </a:rPr>
              <a:t>https://www.nigms.nih.gov/News/reports/Documents/nagmsc-working-group-on-sepsis-final-report.pdf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13997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BFA08-7570-964B-8973-E0AB4C221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Enhancing Transparency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F6BD2B-E05C-7848-B59E-C8C30CFCCE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1731CA-7E7F-2948-890D-284D4DA4B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2680193"/>
            <a:ext cx="6826250" cy="28849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A1E30D-BA67-2345-AE79-EB0CFCE9C6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" y="1292860"/>
            <a:ext cx="4834890" cy="12702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BFCAB4-B3B5-E241-A138-D58CAEC9249E}"/>
              </a:ext>
            </a:extLst>
          </p:cNvPr>
          <p:cNvSpPr txBox="1"/>
          <p:nvPr/>
        </p:nvSpPr>
        <p:spPr>
          <a:xfrm>
            <a:off x="4183380" y="6276204"/>
            <a:ext cx="67008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4"/>
              </a:rPr>
              <a:t>https://journals.plos.org/plosbiology/article/file?id=10.1371/journal.pbio.3000463&amp;type=printable</a:t>
            </a:r>
            <a:r>
              <a:rPr lang="en-US" sz="1200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19A709-817B-9F40-AEAB-BF08B4C66FBA}"/>
              </a:ext>
            </a:extLst>
          </p:cNvPr>
          <p:cNvSpPr txBox="1"/>
          <p:nvPr/>
        </p:nvSpPr>
        <p:spPr>
          <a:xfrm>
            <a:off x="7178040" y="1485900"/>
            <a:ext cx="4682692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Items to include (examples):</a:t>
            </a:r>
          </a:p>
          <a:p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Sex, age (range)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Randomization, blinding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Analgesia, narcotics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Sample size,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Husbandry, light, humidity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Housing,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Feeding, water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……….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12DAEA5-8086-9D4F-B9A1-1904AAB91D1D}"/>
              </a:ext>
            </a:extLst>
          </p:cNvPr>
          <p:cNvSpPr/>
          <p:nvPr/>
        </p:nvSpPr>
        <p:spPr>
          <a:xfrm>
            <a:off x="537210" y="5830229"/>
            <a:ext cx="3188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606060"/>
                </a:solidFill>
                <a:latin typeface="Helvetica" pitchFamily="2" charset="0"/>
              </a:rPr>
              <a:t>Published: October 15, 2019</a:t>
            </a:r>
            <a:endParaRPr lang="en-US" b="0" i="0" u="none" strike="noStrike" dirty="0">
              <a:solidFill>
                <a:srgbClr val="606060"/>
              </a:solidFill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86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Think About This?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99" y="1532786"/>
            <a:ext cx="5510043" cy="41090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98653" y="5859248"/>
            <a:ext cx="5243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3"/>
              </a:rPr>
              <a:t>http://brilliantmaps.com/2016-county-election-map/</a:t>
            </a:r>
            <a:endParaRPr lang="en-US" sz="1400" dirty="0"/>
          </a:p>
          <a:p>
            <a:r>
              <a:rPr lang="en-US" sz="1400" dirty="0" err="1"/>
              <a:t>Kahneman</a:t>
            </a:r>
            <a:r>
              <a:rPr lang="en-US" sz="1400" dirty="0"/>
              <a:t> D.  Thinking Fast and Slow. FSG, 2011.  Page 109  </a:t>
            </a:r>
          </a:p>
        </p:txBody>
      </p:sp>
      <p:sp>
        <p:nvSpPr>
          <p:cNvPr id="6" name="Rectangle 5"/>
          <p:cNvSpPr/>
          <p:nvPr/>
        </p:nvSpPr>
        <p:spPr>
          <a:xfrm>
            <a:off x="5773834" y="2166659"/>
            <a:ext cx="60310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“A study of the incidence of kidney cancer in the 3,141 counties of the US reveals a remarkable pattern.  The counties in which the incidence of kidney cancer is lowest are mostly rural, sparsely populated, and located in traditionally [Red] states.  What do you make of this?”</a:t>
            </a:r>
          </a:p>
        </p:txBody>
      </p:sp>
    </p:spTree>
    <p:extLst>
      <p:ext uri="{BB962C8B-B14F-4D97-AF65-F5344CB8AC3E}">
        <p14:creationId xmlns:p14="http://schemas.microsoft.com/office/powerpoint/2010/main" val="826944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7D5A4-0D66-A049-B75F-544006F30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Enhancing Transparency: Data Sharing 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D24B7B-D28C-C544-8F0D-38816CB020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35663C-F30D-AC4D-9914-BBBD26800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24" y="993785"/>
            <a:ext cx="10582951" cy="23402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60C574-3687-2A4A-A089-D823CFD34949}"/>
              </a:ext>
            </a:extLst>
          </p:cNvPr>
          <p:cNvSpPr txBox="1"/>
          <p:nvPr/>
        </p:nvSpPr>
        <p:spPr>
          <a:xfrm>
            <a:off x="4792826" y="6369481"/>
            <a:ext cx="68772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3"/>
              </a:rPr>
              <a:t>https://osp.od.nih.gov/wp-content/uploads/Draft_NIH_Policy_Data_Management_and_Sharing.pdf</a:t>
            </a:r>
            <a:r>
              <a:rPr lang="en-US" sz="1200" dirty="0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0EB109-53E1-4145-A78B-1203D3711F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400" y="1798474"/>
            <a:ext cx="10429198" cy="447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6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C2FC3-3E32-0448-99BE-DF4F0DB94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 Thoughts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E1B5D2-77C1-6F48-A147-6DB0D6BAE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53490"/>
            <a:ext cx="10972800" cy="4351020"/>
          </a:xfrm>
        </p:spPr>
        <p:txBody>
          <a:bodyPr/>
          <a:lstStyle/>
          <a:p>
            <a:r>
              <a:rPr lang="en-US" dirty="0"/>
              <a:t>Longstanding, fundamental problems</a:t>
            </a:r>
          </a:p>
          <a:p>
            <a:r>
              <a:rPr lang="en-US" dirty="0"/>
              <a:t>Empiric sub-optimal performance (e.g. randomization)</a:t>
            </a:r>
          </a:p>
          <a:p>
            <a:r>
              <a:rPr lang="en-US" dirty="0"/>
              <a:t>NIH steps: premise, rigor, variables, authentication</a:t>
            </a:r>
          </a:p>
          <a:p>
            <a:r>
              <a:rPr lang="en-US" dirty="0"/>
              <a:t>Resources available</a:t>
            </a:r>
          </a:p>
          <a:p>
            <a:r>
              <a:rPr lang="en-US" dirty="0"/>
              <a:t>Animal research ACD WG: design, validity, transparency</a:t>
            </a:r>
          </a:p>
          <a:p>
            <a:r>
              <a:rPr lang="en-US" dirty="0"/>
              <a:t>Data sharing and management plan policy</a:t>
            </a:r>
          </a:p>
          <a:p>
            <a:r>
              <a:rPr lang="en-US" dirty="0"/>
              <a:t>Best investment for public health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1A1A8D-6FB7-6C4F-A101-28D45B066B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83324-AE1C-3546-A724-4BA4670D7901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364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Look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470" y="964033"/>
            <a:ext cx="8499061" cy="54173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8209" y="6381336"/>
            <a:ext cx="4279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Wainer</a:t>
            </a:r>
            <a:r>
              <a:rPr lang="en-US" dirty="0"/>
              <a:t> H.  Am Scientist 2009;95:249-56</a:t>
            </a:r>
          </a:p>
        </p:txBody>
      </p:sp>
    </p:spTree>
    <p:extLst>
      <p:ext uri="{BB962C8B-B14F-4D97-AF65-F5344CB8AC3E}">
        <p14:creationId xmlns:p14="http://schemas.microsoft.com/office/powerpoint/2010/main" val="562771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Yet Another Look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652" y="1035076"/>
            <a:ext cx="5764696" cy="54099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8209" y="6381336"/>
            <a:ext cx="4279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Wainer</a:t>
            </a:r>
            <a:r>
              <a:rPr lang="en-US" dirty="0"/>
              <a:t> H.  Am Scientist 2009;95:249-56</a:t>
            </a:r>
          </a:p>
        </p:txBody>
      </p:sp>
    </p:spTree>
    <p:extLst>
      <p:ext uri="{BB962C8B-B14F-4D97-AF65-F5344CB8AC3E}">
        <p14:creationId xmlns:p14="http://schemas.microsoft.com/office/powerpoint/2010/main" val="1316055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D5C11924-30FE-1348-91A0-69AF8871A1A3}" type="slidenum">
              <a:rPr lang="en-US" altLang="en-US" sz="1400">
                <a:solidFill>
                  <a:schemeClr val="bg2"/>
                </a:solidFill>
              </a:rPr>
              <a:pPr eaLnBrk="1" hangingPunct="1"/>
              <a:t>5</a:t>
            </a:fld>
            <a:endParaRPr lang="en-US" altLang="en-US" sz="1400">
              <a:solidFill>
                <a:schemeClr val="bg2"/>
              </a:solidFill>
            </a:endParaRPr>
          </a:p>
        </p:txBody>
      </p:sp>
      <p:pic>
        <p:nvPicPr>
          <p:cNvPr id="41987" name="Picture 2" descr="http://paw.princeton.edu/issues/2009/04/01/pages/8076/Working.Econ_KahnemanA0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269" y="2257024"/>
            <a:ext cx="3892550" cy="259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TextBox 4"/>
          <p:cNvSpPr txBox="1">
            <a:spLocks noChangeArrowheads="1"/>
          </p:cNvSpPr>
          <p:nvPr/>
        </p:nvSpPr>
        <p:spPr bwMode="auto">
          <a:xfrm>
            <a:off x="5212080" y="1846645"/>
            <a:ext cx="655624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 sz="2400" dirty="0"/>
              <a:t>“</a:t>
            </a:r>
            <a:r>
              <a:rPr lang="en-US" altLang="ja-JP" sz="2400" dirty="0"/>
              <a:t>Large samples are more precise than small samples.  [This means that] small samples yield extreme results more often than large samples.  The exaggerated faith in small samples is only one example of a more general illusion: a view of the world that is simpler than the data justify.</a:t>
            </a:r>
            <a:r>
              <a:rPr lang="ja-JP" altLang="en-US" sz="2400" dirty="0"/>
              <a:t>”</a:t>
            </a:r>
            <a:r>
              <a:rPr lang="en-US" altLang="ja-JP" sz="2400" dirty="0"/>
              <a:t>   </a:t>
            </a:r>
          </a:p>
          <a:p>
            <a:pPr eaLnBrk="1" hangingPunct="1"/>
            <a:r>
              <a:rPr lang="en-US" altLang="en-US" sz="2400" dirty="0"/>
              <a:t>		</a:t>
            </a:r>
          </a:p>
          <a:p>
            <a:pPr eaLnBrk="1" hangingPunct="1"/>
            <a:r>
              <a:rPr lang="en-US" altLang="en-US" sz="2400" dirty="0"/>
              <a:t>				Daniel </a:t>
            </a:r>
            <a:r>
              <a:rPr lang="en-US" altLang="en-US" sz="2400" dirty="0" err="1"/>
              <a:t>Kahneman</a:t>
            </a:r>
            <a:endParaRPr lang="en-US" altLang="en-US" sz="2400" dirty="0"/>
          </a:p>
        </p:txBody>
      </p:sp>
      <p:sp>
        <p:nvSpPr>
          <p:cNvPr id="41989" name="TextBox 6"/>
          <p:cNvSpPr txBox="1">
            <a:spLocks noChangeArrowheads="1"/>
          </p:cNvSpPr>
          <p:nvPr/>
        </p:nvSpPr>
        <p:spPr bwMode="auto">
          <a:xfrm>
            <a:off x="6274245" y="6066536"/>
            <a:ext cx="5078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800" dirty="0" err="1"/>
              <a:t>Kahneman</a:t>
            </a:r>
            <a:r>
              <a:rPr lang="en-US" altLang="en-US" sz="1800" dirty="0"/>
              <a:t> D.   Farrar, Straus, and Giroux. 2011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It’</a:t>
            </a:r>
            <a:r>
              <a:rPr lang="en-US" altLang="ja-JP" dirty="0">
                <a:ea typeface="ＭＳ Ｐゴシック" charset="-128"/>
              </a:rPr>
              <a:t>s Fundamental: </a:t>
            </a:r>
            <a:r>
              <a:rPr lang="ja-JP" altLang="en-US" dirty="0">
                <a:ea typeface="ＭＳ Ｐゴシック" charset="-128"/>
              </a:rPr>
              <a:t>“</a:t>
            </a:r>
            <a:r>
              <a:rPr lang="en-US" altLang="ja-JP" dirty="0">
                <a:ea typeface="ＭＳ Ｐゴシック" charset="-128"/>
              </a:rPr>
              <a:t>Law of Small Numbers</a:t>
            </a:r>
            <a:r>
              <a:rPr lang="ja-JP" altLang="en-US" dirty="0">
                <a:ea typeface="ＭＳ Ｐゴシック" charset="-128"/>
              </a:rPr>
              <a:t>”</a:t>
            </a:r>
            <a:r>
              <a:rPr lang="en-US" altLang="ja-JP" dirty="0">
                <a:ea typeface="ＭＳ Ｐゴシック" charset="-128"/>
              </a:rPr>
              <a:t> </a:t>
            </a:r>
            <a:r>
              <a:rPr lang="mr-IN" altLang="ja-JP" dirty="0">
                <a:ea typeface="ＭＳ Ｐゴシック" charset="-128"/>
              </a:rPr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525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It’s Endemic 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49" y="228602"/>
            <a:ext cx="5216386" cy="29267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2049" y="3366051"/>
            <a:ext cx="113123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“A study with low statistical power has a reduced chance of detecting a true effect, but it is less well appreciated that </a:t>
            </a:r>
            <a:r>
              <a:rPr lang="en-US" sz="2800" b="1" dirty="0"/>
              <a:t>low power also reduces the likelihood that a statistically significant result reflects a true effect</a:t>
            </a:r>
            <a:r>
              <a:rPr lang="en-US" sz="2800" dirty="0"/>
              <a:t>. The average statistical power of studies in the neurosciences is very low. The consequences of this include overestimates of effect size and low reproducibility of results.”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83638" y="6220096"/>
            <a:ext cx="53399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Button KS et al.  Nature Reviews Neuroscience.  2013;14:365-76</a:t>
            </a:r>
          </a:p>
        </p:txBody>
      </p:sp>
    </p:spTree>
    <p:extLst>
      <p:ext uri="{BB962C8B-B14F-4D97-AF65-F5344CB8AC3E}">
        <p14:creationId xmlns:p14="http://schemas.microsoft.com/office/powerpoint/2010/main" val="336821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“Power Failure”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1" y="1483532"/>
            <a:ext cx="11418442" cy="20986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5251" y="4134428"/>
            <a:ext cx="108800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“What is particularly striking is the inefficiency of a continued reliance on small sample sizes. </a:t>
            </a:r>
            <a:r>
              <a:rPr lang="is-IS" sz="2800" dirty="0"/>
              <a:t>… Low power has an ethical dimension – unreliable research is inefficient and wasteful.  This applies to both human and animal research."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983638" y="6220096"/>
            <a:ext cx="53399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Button KS et al.  Nature Reviews Neuroscience.  2013;14:365-76</a:t>
            </a:r>
          </a:p>
        </p:txBody>
      </p:sp>
    </p:spTree>
    <p:extLst>
      <p:ext uri="{BB962C8B-B14F-4D97-AF65-F5344CB8AC3E}">
        <p14:creationId xmlns:p14="http://schemas.microsoft.com/office/powerpoint/2010/main" val="115193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NIH Worries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914" y="1195502"/>
            <a:ext cx="8229600" cy="26238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5913" y="4238450"/>
            <a:ext cx="112201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“</a:t>
            </a:r>
            <a:r>
              <a:rPr lang="is-IS" sz="2800" dirty="0"/>
              <a:t>… At a mininum studies should report on sample-size estimation, whether and how animals were randomized, whether investigators were blind to the treatment, and the handling of data.”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411718" y="6042583"/>
            <a:ext cx="46714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Landis SC, Silberberg S et al.  Nature 2012;490:187-191</a:t>
            </a:r>
          </a:p>
        </p:txBody>
      </p:sp>
    </p:spTree>
    <p:extLst>
      <p:ext uri="{BB962C8B-B14F-4D97-AF65-F5344CB8AC3E}">
        <p14:creationId xmlns:p14="http://schemas.microsoft.com/office/powerpoint/2010/main" val="16151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Well Are We Doing?  Randomization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3D29F-C580-5C4D-AAA1-94293C4E9288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154309"/>
            <a:ext cx="10058400" cy="45493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11718" y="6042583"/>
            <a:ext cx="4939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Ramirez FD, et al.  Circulation Research. 2017;120:1916-26</a:t>
            </a:r>
          </a:p>
        </p:txBody>
      </p:sp>
    </p:spTree>
    <p:extLst>
      <p:ext uri="{BB962C8B-B14F-4D97-AF65-F5344CB8AC3E}">
        <p14:creationId xmlns:p14="http://schemas.microsoft.com/office/powerpoint/2010/main" val="1626988262"/>
      </p:ext>
    </p:extLst>
  </p:cSld>
  <p:clrMapOvr>
    <a:masterClrMapping/>
  </p:clrMapOvr>
</p:sld>
</file>

<file path=ppt/theme/theme1.xml><?xml version="1.0" encoding="utf-8"?>
<a:theme xmlns:a="http://schemas.openxmlformats.org/drawingml/2006/main" name="Comparison of FY13 and FY14 Projected AF Costs 6-7-13 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Default Design">
      <a:majorFont>
        <a:latin typeface="Arial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mparison of FY13 and FY14 Projected AF Costs 6-7-13 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Default Design">
      <a:majorFont>
        <a:latin typeface="Arial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4D3FDCABACDA4895BB3A2CB9910DA9" ma:contentTypeVersion="2" ma:contentTypeDescription="Create a new document." ma:contentTypeScope="" ma:versionID="1205bae03f749040464934b8236f87c8">
  <xsd:schema xmlns:xsd="http://www.w3.org/2001/XMLSchema" xmlns:xs="http://www.w3.org/2001/XMLSchema" xmlns:p="http://schemas.microsoft.com/office/2006/metadata/properties" xmlns:ns2="73b837e8-634e-46fe-a915-3621e98f7051" targetNamespace="http://schemas.microsoft.com/office/2006/metadata/properties" ma:root="true" ma:fieldsID="321eb9dcbbc341a01a89f5c7ea197662" ns2:_="">
    <xsd:import namespace="73b837e8-634e-46fe-a915-3621e98f7051"/>
    <xsd:element name="properties">
      <xsd:complexType>
        <xsd:sequence>
          <xsd:element name="documentManagement">
            <xsd:complexType>
              <xsd:all>
                <xsd:element ref="ns2:Description0" minOccurs="0"/>
                <xsd:element ref="ns2:example_x0020_pictur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b837e8-634e-46fe-a915-3621e98f7051" elementFormDefault="qualified">
    <xsd:import namespace="http://schemas.microsoft.com/office/2006/documentManagement/types"/>
    <xsd:import namespace="http://schemas.microsoft.com/office/infopath/2007/PartnerControls"/>
    <xsd:element name="Description0" ma:index="8" nillable="true" ma:displayName="Description" ma:internalName="Description0">
      <xsd:simpleType>
        <xsd:restriction base="dms:Text">
          <xsd:maxLength value="255"/>
        </xsd:restriction>
      </xsd:simpleType>
    </xsd:element>
    <xsd:element name="example_x0020_picture" ma:index="9" nillable="true" ma:displayName="example picture" ma:format="Image" ma:internalName="example_x0020_pictur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xample_x0020_picture xmlns="73b837e8-634e-46fe-a915-3621e98f7051">
      <Url>https://oer-sharepoint.nih.gov/intranet%20images/bordertemplaterevised.png</Url>
      <Description xsi:nil="true"/>
    </example_x0020_picture>
    <Description0 xmlns="73b837e8-634e-46fe-a915-3621e98f7051" xsi:nil="true"/>
  </documentManagement>
</p:properties>
</file>

<file path=customXml/itemProps1.xml><?xml version="1.0" encoding="utf-8"?>
<ds:datastoreItem xmlns:ds="http://schemas.openxmlformats.org/officeDocument/2006/customXml" ds:itemID="{003B1091-3D76-4FFB-9726-B99CBAD5258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693B595-866A-4289-8043-6FBF09F38A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3b837e8-634e-46fe-a915-3621e98f705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EEC9694-A4D8-4442-8D4A-036347845C6B}">
  <ds:schemaRefs>
    <ds:schemaRef ds:uri="73b837e8-634e-46fe-a915-3621e98f7051"/>
    <ds:schemaRef ds:uri="http://www.w3.org/XML/1998/namespace"/>
    <ds:schemaRef ds:uri="http://purl.org/dc/elements/1.1/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Comparison of FY13 and FY14 Projected AF Costs 6-7-13 </Template>
  <TotalTime>8770</TotalTime>
  <Words>819</Words>
  <Application>Microsoft Macintosh PowerPoint</Application>
  <PresentationFormat>Widescreen</PresentationFormat>
  <Paragraphs>101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Helvetica</vt:lpstr>
      <vt:lpstr>Comparison of FY13 and FY14 Projected AF Costs 6-7-13 </vt:lpstr>
      <vt:lpstr>1_Comparison of FY13 and FY14 Projected AF Costs 6-7-13 </vt:lpstr>
      <vt:lpstr>NIH and Reproducibility</vt:lpstr>
      <vt:lpstr>What Do You Think About This?</vt:lpstr>
      <vt:lpstr>Another Look</vt:lpstr>
      <vt:lpstr>Yet Another Look…</vt:lpstr>
      <vt:lpstr>It’s Fundamental: “Law of Small Numbers” …</vt:lpstr>
      <vt:lpstr>And It’s Endemic …</vt:lpstr>
      <vt:lpstr>“Power Failure”</vt:lpstr>
      <vt:lpstr>NIH Worries</vt:lpstr>
      <vt:lpstr>How Well Are We Doing?  Randomization…</vt:lpstr>
      <vt:lpstr>Blinding …</vt:lpstr>
      <vt:lpstr>Sample Size Calculation …</vt:lpstr>
      <vt:lpstr>Lots of Worry</vt:lpstr>
      <vt:lpstr>NIH Steps</vt:lpstr>
      <vt:lpstr>Changes Already in Progress</vt:lpstr>
      <vt:lpstr>Four Elements</vt:lpstr>
      <vt:lpstr>Making Resources Available</vt:lpstr>
      <vt:lpstr>New ACD Working Group</vt:lpstr>
      <vt:lpstr>Translational Validity</vt:lpstr>
      <vt:lpstr>Enhancing Transparency</vt:lpstr>
      <vt:lpstr>Enhancing Transparency: Data Sharing …</vt:lpstr>
      <vt:lpstr>Closing Thoughts</vt:lpstr>
    </vt:vector>
  </TitlesOfParts>
  <Manager/>
  <Company>NIH\OD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OER FY14 Budget Projections</dc:title>
  <dc:subject>OER PowerPoint (PPT) Template - 508 Compliant</dc:subject>
  <dc:creator>dileym</dc:creator>
  <cp:keywords>OER PowerPoint (PPT) Template - 508 Compliant</cp:keywords>
  <dc:description/>
  <cp:lastModifiedBy>Lauer, Michael (NIH/OD) [E]</cp:lastModifiedBy>
  <cp:revision>647</cp:revision>
  <cp:lastPrinted>2017-01-03T22:13:14Z</cp:lastPrinted>
  <dcterms:created xsi:type="dcterms:W3CDTF">2013-06-10T11:08:15Z</dcterms:created>
  <dcterms:modified xsi:type="dcterms:W3CDTF">2020-01-20T02:51:10Z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0x010100CF4D3FDCABACDA4895BB3A2CB9910DA9</vt:lpwstr>
  </property>
  <property fmtid="{D5CDD505-2E9C-101B-9397-08002B2CF9AE}" pid="4" name="_NewReviewCycle">
    <vt:lpwstr/>
  </property>
</Properties>
</file>