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798" r:id="rId2"/>
    <p:sldId id="632" r:id="rId3"/>
    <p:sldId id="417" r:id="rId4"/>
    <p:sldId id="1007" r:id="rId5"/>
    <p:sldId id="1264" r:id="rId6"/>
    <p:sldId id="1077" r:id="rId7"/>
    <p:sldId id="925" r:id="rId8"/>
    <p:sldId id="1006" r:id="rId9"/>
    <p:sldId id="1023" r:id="rId10"/>
    <p:sldId id="927" r:id="rId11"/>
    <p:sldId id="1026" r:id="rId12"/>
    <p:sldId id="684" r:id="rId13"/>
    <p:sldId id="1259" r:id="rId14"/>
    <p:sldId id="1260" r:id="rId15"/>
    <p:sldId id="1263" r:id="rId16"/>
    <p:sldId id="897" r:id="rId17"/>
    <p:sldId id="1223" r:id="rId18"/>
    <p:sldId id="1262" r:id="rId19"/>
    <p:sldId id="1257" r:id="rId20"/>
    <p:sldId id="1255" r:id="rId21"/>
    <p:sldId id="1258" r:id="rId22"/>
    <p:sldId id="877" r:id="rId23"/>
    <p:sldId id="993" r:id="rId24"/>
    <p:sldId id="1145" r:id="rId25"/>
    <p:sldId id="1261" r:id="rId26"/>
    <p:sldId id="998" r:id="rId27"/>
    <p:sldId id="1013" r:id="rId28"/>
    <p:sldId id="1265" r:id="rId29"/>
    <p:sldId id="72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hiddenSlides="1"/>
  <p:clrMru>
    <a:srgbClr val="DCD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8" autoAdjust="0"/>
    <p:restoredTop sz="86509" autoAdjust="0"/>
  </p:normalViewPr>
  <p:slideViewPr>
    <p:cSldViewPr>
      <p:cViewPr varScale="1">
        <p:scale>
          <a:sx n="126" d="100"/>
          <a:sy n="126" d="100"/>
        </p:scale>
        <p:origin x="208" y="6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84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1B065-C1BC-4F74-B689-DFDB9B63419A}" type="datetimeFigureOut">
              <a:rPr lang="en-US" smtClean="0"/>
              <a:t>1/23/20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E43D5-14E0-4B7B-8CF2-1E0EC9FB8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70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E43D5-14E0-4B7B-8CF2-1E0EC9FB80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EE43D5-14E0-4B7B-8CF2-1E0EC9FB80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71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4542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Infrastructure    UI/UX   Communities Incentives Policies</a:t>
            </a:r>
            <a:endParaRPr lang="en-US" b="0" dirty="0">
              <a:effectLst/>
            </a:endParaRPr>
          </a:p>
          <a:p>
            <a:r>
              <a:rPr lang="en-US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it possible Make it easy  Make it normative Make it rewarding Make it required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E43D5-14E0-4B7B-8CF2-1E0EC9FB80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03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Badges</a:t>
            </a:r>
          </a:p>
          <a:p>
            <a:endParaRPr lang="en-US" dirty="0"/>
          </a:p>
          <a:p>
            <a:r>
              <a:rPr lang="en-US" dirty="0"/>
              <a:t>Open Data</a:t>
            </a:r>
          </a:p>
          <a:p>
            <a:r>
              <a:rPr lang="en-US" dirty="0"/>
              <a:t>Open Materials</a:t>
            </a:r>
          </a:p>
          <a:p>
            <a:r>
              <a:rPr lang="en-US" dirty="0"/>
              <a:t>Preregistration</a:t>
            </a:r>
          </a:p>
          <a:p>
            <a:endParaRPr lang="en-US" dirty="0"/>
          </a:p>
          <a:p>
            <a:r>
              <a:rPr lang="en-US" i="1" dirty="0"/>
              <a:t>Psychological Science </a:t>
            </a:r>
            <a:r>
              <a:rPr lang="en-US" dirty="0"/>
              <a:t>(Jan 2014)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E43D5-14E0-4B7B-8CF2-1E0EC9FB80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72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Review of intro and methods prior to data collection; published regardless of outcome</a:t>
            </a:r>
          </a:p>
          <a:p>
            <a:endParaRPr lang="en-US" dirty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/>
              <a:t>Beauty vs. accuracy of reporting</a:t>
            </a:r>
          </a:p>
          <a:p>
            <a:pPr marL="514350" indent="-514350">
              <a:buAutoNum type="arabicPeriod"/>
            </a:pPr>
            <a:r>
              <a:rPr lang="en-US" dirty="0"/>
              <a:t>Publishing negative results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/>
              <a:t>Conducting replications</a:t>
            </a:r>
          </a:p>
          <a:p>
            <a:pPr marL="514350" indent="-514350">
              <a:buAutoNum type="arabicPeriod"/>
            </a:pPr>
            <a:r>
              <a:rPr lang="en-US" dirty="0"/>
              <a:t>Peer review focuses on quality of methods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E43D5-14E0-4B7B-8CF2-1E0EC9FB80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14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57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250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3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4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80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00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6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00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5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29937-37AA-486B-94BC-D7528255BBAB}" type="datetimeFigureOut">
              <a:rPr lang="en-US" smtClean="0"/>
              <a:t>1/23/20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15515-6034-468C-8989-800848A6D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6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tiff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tiff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os.io/rr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RR-citations" TargetMode="External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os.io/top-funders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cos.io/top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cos.io/badges/" TargetMode="External"/><Relationship Id="rId3" Type="http://schemas.openxmlformats.org/officeDocument/2006/relationships/hyperlink" Target="http://osf.io/" TargetMode="External"/><Relationship Id="rId7" Type="http://schemas.openxmlformats.org/officeDocument/2006/relationships/hyperlink" Target="http://cos.io/rr/" TargetMode="External"/><Relationship Id="rId12" Type="http://schemas.openxmlformats.org/officeDocument/2006/relationships/image" Target="../media/image24.png"/><Relationship Id="rId2" Type="http://schemas.openxmlformats.org/officeDocument/2006/relationships/hyperlink" Target="https://osf.io/h4ry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s.io/prereg/" TargetMode="External"/><Relationship Id="rId11" Type="http://schemas.openxmlformats.org/officeDocument/2006/relationships/image" Target="../media/image41.tiff"/><Relationship Id="rId5" Type="http://schemas.openxmlformats.org/officeDocument/2006/relationships/hyperlink" Target="cos.io/top-funders" TargetMode="External"/><Relationship Id="rId10" Type="http://schemas.openxmlformats.org/officeDocument/2006/relationships/hyperlink" Target="mailto:david@cos.io" TargetMode="External"/><Relationship Id="rId4" Type="http://schemas.openxmlformats.org/officeDocument/2006/relationships/hyperlink" Target="http://cos.io/top/" TargetMode="External"/><Relationship Id="rId9" Type="http://schemas.openxmlformats.org/officeDocument/2006/relationships/hyperlink" Target="http://cos.io/registries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371/journal.pone.0172792" TargetMode="External"/><Relationship Id="rId2" Type="http://schemas.openxmlformats.org/officeDocument/2006/relationships/hyperlink" Target="https://twitter.com/HannahSFraser/status/11900630178047180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5542/osf.io/f7srb" TargetMode="External"/><Relationship Id="rId5" Type="http://schemas.openxmlformats.org/officeDocument/2006/relationships/hyperlink" Target="https://doi.org/10/f33h6z" TargetMode="External"/><Relationship Id="rId4" Type="http://schemas.openxmlformats.org/officeDocument/2006/relationships/hyperlink" Target="https://doi.org/10/gdtmg2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836" y="4151699"/>
            <a:ext cx="3978164" cy="1470025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000000"/>
                </a:solidFill>
              </a:rPr>
              <a:t>David Mellor</a:t>
            </a:r>
          </a:p>
          <a:p>
            <a:pPr algn="l"/>
            <a:r>
              <a:rPr lang="en-US" sz="2400" dirty="0">
                <a:solidFill>
                  <a:srgbClr val="000000"/>
                </a:solidFill>
              </a:rPr>
              <a:t>Center for Open Science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33400" y="2438400"/>
            <a:ext cx="8077200" cy="1470025"/>
          </a:xfrm>
        </p:spPr>
        <p:txBody>
          <a:bodyPr>
            <a:normAutofit/>
          </a:bodyPr>
          <a:lstStyle/>
          <a:p>
            <a:r>
              <a:rPr lang="en-US" sz="3600" b="1" dirty="0"/>
              <a:t>A Strategy for Scientific Culture Change</a:t>
            </a:r>
            <a:r>
              <a:rPr lang="en-US" sz="3600" dirty="0"/>
              <a:t> </a:t>
            </a:r>
            <a:r>
              <a:rPr lang="en-US" sz="3200" dirty="0"/>
              <a:t>Updates from the Center for Open Science</a:t>
            </a:r>
          </a:p>
        </p:txBody>
      </p:sp>
      <p:pic>
        <p:nvPicPr>
          <p:cNvPr id="9" name="Picture 8" descr="cos_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819" y="152400"/>
            <a:ext cx="2686363" cy="16062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6BD739-58B2-B441-BFE6-958B7DFDAE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6071723"/>
            <a:ext cx="815910" cy="815910"/>
          </a:xfrm>
          <a:prstGeom prst="rect">
            <a:avLst/>
          </a:prstGeom>
        </p:spPr>
      </p:pic>
      <p:pic>
        <p:nvPicPr>
          <p:cNvPr id="16" name="Picture 15" descr="darpa.jpeg">
            <a:extLst>
              <a:ext uri="{FF2B5EF4-FFF2-40B4-BE49-F238E27FC236}">
                <a16:creationId xmlns:a16="http://schemas.microsoft.com/office/drawing/2014/main" id="{9408505A-1DEB-EA4C-85C0-C0B644FCF7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324" y="6278400"/>
            <a:ext cx="1018076" cy="5220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BBDB9E-684D-3440-8685-333749731D2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9" y="6256509"/>
            <a:ext cx="1144457" cy="4463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4F3CA5-020E-BE43-A018-D07E92AB57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6128696"/>
            <a:ext cx="1231518" cy="7019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7D1B8CE-B0BF-0046-9195-FC2B309D174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696" y="6175982"/>
            <a:ext cx="1166304" cy="6073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19DDD0-1D40-4047-90E7-9AA2F43216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6120315"/>
            <a:ext cx="1203202" cy="71872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DE2458-1071-B54F-84FD-D1BDA0A8AE9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1282" y="6366643"/>
            <a:ext cx="1144457" cy="3191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92C7B35F-01D4-D342-B766-76D2FAAFC81B}"/>
              </a:ext>
            </a:extLst>
          </p:cNvPr>
          <p:cNvSpPr txBox="1">
            <a:spLocks/>
          </p:cNvSpPr>
          <p:nvPr/>
        </p:nvSpPr>
        <p:spPr>
          <a:xfrm>
            <a:off x="5410200" y="4151699"/>
            <a:ext cx="3398660" cy="1516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dirty="0">
                <a:solidFill>
                  <a:srgbClr val="000000"/>
                </a:solidFill>
              </a:rPr>
              <a:t>@</a:t>
            </a:r>
            <a:r>
              <a:rPr lang="en-US" sz="2000" dirty="0" err="1">
                <a:solidFill>
                  <a:srgbClr val="000000"/>
                </a:solidFill>
              </a:rPr>
              <a:t>EvoMellor</a:t>
            </a:r>
            <a:endParaRPr lang="en-US" sz="2000" dirty="0">
              <a:solidFill>
                <a:srgbClr val="000000"/>
              </a:solidFill>
            </a:endParaRPr>
          </a:p>
          <a:p>
            <a:pPr algn="r"/>
            <a:r>
              <a:rPr lang="en-US" sz="2000" dirty="0" err="1">
                <a:solidFill>
                  <a:srgbClr val="000000"/>
                </a:solidFill>
              </a:rPr>
              <a:t>david@cos.io</a:t>
            </a:r>
            <a:endParaRPr lang="en-US" sz="2000" dirty="0">
              <a:solidFill>
                <a:srgbClr val="000000"/>
              </a:solidFill>
            </a:endParaRPr>
          </a:p>
          <a:p>
            <a:pPr algn="r"/>
            <a:r>
              <a:rPr lang="en-US" sz="2000" dirty="0">
                <a:solidFill>
                  <a:srgbClr val="000000"/>
                </a:solidFill>
              </a:rPr>
              <a:t>Slides: </a:t>
            </a:r>
            <a:r>
              <a:rPr lang="en-US" sz="2000" dirty="0" err="1">
                <a:solidFill>
                  <a:srgbClr val="000000"/>
                </a:solidFill>
              </a:rPr>
              <a:t>osf.io</a:t>
            </a:r>
            <a:r>
              <a:rPr lang="en-US" sz="2000" dirty="0">
                <a:solidFill>
                  <a:srgbClr val="000000"/>
                </a:solidFill>
              </a:rPr>
              <a:t>/h4ryb</a:t>
            </a:r>
          </a:p>
          <a:p>
            <a:pPr algn="r"/>
            <a:endParaRPr lang="en-US" sz="2000" dirty="0">
              <a:solidFill>
                <a:srgbClr val="000000"/>
              </a:solidFill>
            </a:endParaRPr>
          </a:p>
          <a:p>
            <a:pPr algn="r"/>
            <a:endParaRPr lang="en-US" sz="2400" dirty="0">
              <a:solidFill>
                <a:srgbClr val="000000"/>
              </a:solidFill>
            </a:endParaRPr>
          </a:p>
          <a:p>
            <a:pPr algn="r"/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78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8600" y="2054311"/>
            <a:ext cx="5838568" cy="4346489"/>
            <a:chOff x="951469" y="284205"/>
            <a:chExt cx="7784757" cy="5795319"/>
          </a:xfrm>
        </p:grpSpPr>
        <p:grpSp>
          <p:nvGrpSpPr>
            <p:cNvPr id="18" name="Group 17"/>
            <p:cNvGrpSpPr/>
            <p:nvPr/>
          </p:nvGrpSpPr>
          <p:grpSpPr>
            <a:xfrm>
              <a:off x="951469" y="284205"/>
              <a:ext cx="7784757" cy="5795319"/>
              <a:chOff x="951469" y="284205"/>
              <a:chExt cx="7784757" cy="5795319"/>
            </a:xfrm>
          </p:grpSpPr>
          <p:sp>
            <p:nvSpPr>
              <p:cNvPr id="2" name="Triangle 1"/>
              <p:cNvSpPr/>
              <p:nvPr/>
            </p:nvSpPr>
            <p:spPr>
              <a:xfrm>
                <a:off x="951469" y="284205"/>
                <a:ext cx="7784757" cy="5795319"/>
              </a:xfrm>
              <a:prstGeom prst="triangle">
                <a:avLst/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4267504" y="1025610"/>
                <a:ext cx="1212640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/>
                  <a:t>Policy</a:t>
                </a: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3931960" y="2011813"/>
                <a:ext cx="1933777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Incentives</a:t>
                </a: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3603377" y="3094001"/>
                <a:ext cx="2456228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/>
                  <a:t>Communities</a:t>
                </a:r>
                <a:endParaRPr lang="en-US" sz="2400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3628093" y="5177367"/>
                <a:ext cx="2540867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/>
                  <a:t>Infrastructure</a:t>
                </a:r>
                <a:endParaRPr lang="en-US" sz="2400" dirty="0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2397211" y="3880190"/>
                <a:ext cx="4880919" cy="3584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3130042" y="2817173"/>
                <a:ext cx="3419039" cy="1252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907244" y="1715004"/>
                <a:ext cx="1873205" cy="1139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/>
            <p:cNvCxnSpPr/>
            <p:nvPr/>
          </p:nvCxnSpPr>
          <p:spPr>
            <a:xfrm flipV="1">
              <a:off x="1692876" y="4943414"/>
              <a:ext cx="6277232" cy="24125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2580850" y="4125276"/>
              <a:ext cx="4592968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/>
                <a:t>User Interface/Experience</a:t>
              </a:r>
              <a:endParaRPr lang="en-US" sz="24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118813" y="2347589"/>
            <a:ext cx="3025187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en-US" sz="2800" dirty="0">
                <a:solidFill>
                  <a:srgbClr val="000000"/>
                </a:solidFill>
                <a:latin typeface="Arial" charset="0"/>
              </a:rPr>
              <a:t>Make it required</a:t>
            </a:r>
            <a:endParaRPr lang="en-US" sz="2800" dirty="0"/>
          </a:p>
          <a:p>
            <a:pPr fontAlgn="t"/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Arial" charset="0"/>
              </a:rPr>
              <a:t>Make it rewarding</a:t>
            </a:r>
            <a:endParaRPr lang="en-US" sz="2800" dirty="0"/>
          </a:p>
          <a:p>
            <a:pPr fontAlgn="t"/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Arial" charset="0"/>
              </a:rPr>
              <a:t>Make it normative</a:t>
            </a:r>
            <a:endParaRPr lang="en-US" sz="2800" dirty="0"/>
          </a:p>
          <a:p>
            <a:pPr fontAlgn="t"/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Arial" charset="0"/>
              </a:rPr>
              <a:t>Make it easy </a:t>
            </a:r>
            <a:endParaRPr lang="en-US" sz="2800" dirty="0"/>
          </a:p>
          <a:p>
            <a:pPr fontAlgn="t"/>
            <a:br>
              <a:rPr lang="en-US" sz="2800" dirty="0"/>
            </a:br>
            <a:r>
              <a:rPr lang="en-US" sz="2800" dirty="0">
                <a:solidFill>
                  <a:srgbClr val="000000"/>
                </a:solidFill>
                <a:latin typeface="Arial" charset="0"/>
              </a:rPr>
              <a:t>Make it possible</a:t>
            </a:r>
            <a:endParaRPr lang="en-US" sz="2800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a Research Culture</a:t>
            </a:r>
          </a:p>
        </p:txBody>
      </p:sp>
    </p:spTree>
    <p:extLst>
      <p:ext uri="{BB962C8B-B14F-4D97-AF65-F5344CB8AC3E}">
        <p14:creationId xmlns:p14="http://schemas.microsoft.com/office/powerpoint/2010/main" val="3144619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971800" y="1219200"/>
            <a:ext cx="3826689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en-US" sz="3600" dirty="0">
                <a:solidFill>
                  <a:srgbClr val="000000"/>
                </a:solidFill>
                <a:latin typeface="Arial" charset="0"/>
              </a:rPr>
              <a:t>Make it required</a:t>
            </a:r>
            <a:endParaRPr lang="en-US" sz="3600" dirty="0"/>
          </a:p>
          <a:p>
            <a:pPr fontAlgn="t"/>
            <a:br>
              <a:rPr lang="en-US" sz="3600" dirty="0"/>
            </a:br>
            <a:r>
              <a:rPr lang="en-US" sz="3600" dirty="0">
                <a:solidFill>
                  <a:srgbClr val="000000"/>
                </a:solidFill>
                <a:latin typeface="Arial" charset="0"/>
              </a:rPr>
              <a:t>Make it rewarding</a:t>
            </a:r>
            <a:endParaRPr lang="en-US" sz="3600" dirty="0"/>
          </a:p>
          <a:p>
            <a:pPr fontAlgn="t"/>
            <a:br>
              <a:rPr lang="en-US" sz="3600" dirty="0"/>
            </a:br>
            <a:r>
              <a:rPr lang="en-US" sz="3600" dirty="0">
                <a:solidFill>
                  <a:srgbClr val="000000"/>
                </a:solidFill>
                <a:latin typeface="Arial" charset="0"/>
              </a:rPr>
              <a:t>Make it normative</a:t>
            </a:r>
            <a:endParaRPr lang="en-US" sz="3600" dirty="0"/>
          </a:p>
          <a:p>
            <a:pPr fontAlgn="t"/>
            <a:br>
              <a:rPr lang="en-US" sz="3600" dirty="0"/>
            </a:br>
            <a:r>
              <a:rPr lang="en-US" sz="3600" dirty="0">
                <a:solidFill>
                  <a:srgbClr val="000000"/>
                </a:solidFill>
                <a:latin typeface="Arial" charset="0"/>
              </a:rPr>
              <a:t>Make it easy </a:t>
            </a:r>
            <a:endParaRPr lang="en-US" sz="3600" dirty="0"/>
          </a:p>
          <a:p>
            <a:pPr fontAlgn="t"/>
            <a:br>
              <a:rPr lang="en-US" sz="3600" dirty="0"/>
            </a:br>
            <a:r>
              <a:rPr lang="en-US" sz="3600" dirty="0">
                <a:solidFill>
                  <a:srgbClr val="000000"/>
                </a:solidFill>
                <a:latin typeface="Arial" charset="0"/>
              </a:rPr>
              <a:t>Make it possible</a:t>
            </a:r>
            <a:endParaRPr lang="en-US" sz="3600" dirty="0"/>
          </a:p>
        </p:txBody>
      </p:sp>
      <p:pic>
        <p:nvPicPr>
          <p:cNvPr id="16" name="Picture 2" descr="https://lh4.googleusercontent.com/KD_IBM9Y1vwD7LiPM-8uK5bjcnP5udBQZjnjOvC7Kcos7us5WYY8AAZWzHGYojXIcjl7Tv90tR8LcDSvkRNW2BaViFc0Ujuwhf4iIj32oKkv1MTVYf3CbmwlFZgMwDXw1HCdVmjM">
            <a:extLst>
              <a:ext uri="{FF2B5EF4-FFF2-40B4-BE49-F238E27FC236}">
                <a16:creationId xmlns:a16="http://schemas.microsoft.com/office/drawing/2014/main" id="{E178DCAE-F7B6-9E46-AFEC-455705A5E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1250843" y="2241444"/>
            <a:ext cx="6118813" cy="224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57ED8D8-DF00-EC4D-915E-774823EF5C4D}"/>
              </a:ext>
            </a:extLst>
          </p:cNvPr>
          <p:cNvCxnSpPr>
            <a:cxnSpLocks/>
          </p:cNvCxnSpPr>
          <p:nvPr/>
        </p:nvCxnSpPr>
        <p:spPr>
          <a:xfrm flipV="1">
            <a:off x="457200" y="1066800"/>
            <a:ext cx="0" cy="497581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D61DBB-39B0-C74A-AB5C-E09CDF502ED8}"/>
              </a:ext>
            </a:extLst>
          </p:cNvPr>
          <p:cNvGrpSpPr/>
          <p:nvPr/>
        </p:nvGrpSpPr>
        <p:grpSpPr>
          <a:xfrm>
            <a:off x="5562600" y="651004"/>
            <a:ext cx="3581400" cy="4853423"/>
            <a:chOff x="5562600" y="651004"/>
            <a:chExt cx="3581400" cy="485342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8B73E69-CF85-7B4A-A39C-5A4BB0CD7AB9}"/>
                </a:ext>
              </a:extLst>
            </p:cNvPr>
            <p:cNvGrpSpPr/>
            <p:nvPr/>
          </p:nvGrpSpPr>
          <p:grpSpPr>
            <a:xfrm>
              <a:off x="7696200" y="2087557"/>
              <a:ext cx="1279678" cy="1189043"/>
              <a:chOff x="6798489" y="2850567"/>
              <a:chExt cx="1470178" cy="1341443"/>
            </a:xfrm>
          </p:grpSpPr>
          <p:pic>
            <p:nvPicPr>
              <p:cNvPr id="6" name="Picture 5" descr="https://lh6.googleusercontent.com/L8K5MOmWFn4N4x38-wMkh-_uXoqBosbW0Ph46Xt5ksshklXX0MP5Rg_WvH_k5NRJGCfPp9rLW5kwMcDyPFMuioYgcS74zf4lyTVycjMKLIU9xKLWtJKwLg6SIw">
                <a:extLst>
                  <a:ext uri="{FF2B5EF4-FFF2-40B4-BE49-F238E27FC236}">
                    <a16:creationId xmlns:a16="http://schemas.microsoft.com/office/drawing/2014/main" id="{AA4F77E6-7705-1F42-BF9D-DE092DF07F77}"/>
                  </a:ext>
                </a:extLst>
              </p:cNvPr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8489" y="2850567"/>
                <a:ext cx="738606" cy="6727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Picture 6" descr="https://lh3.googleusercontent.com/Y1Eq3v24rRyGCROIEJhm3E5PXNlP4wOjN4efvQunniLPiFgeUXyJsTPq0hk7BR3nlSfwzAMTmY_-CoB9JLZRk2ggFmzMvB7B6sSGVd6E3wAMNedivTYYCVreUQ">
                <a:extLst>
                  <a:ext uri="{FF2B5EF4-FFF2-40B4-BE49-F238E27FC236}">
                    <a16:creationId xmlns:a16="http://schemas.microsoft.com/office/drawing/2014/main" id="{8BFC0F00-F72F-F641-B6AF-338EAC92EF17}"/>
                  </a:ext>
                </a:extLst>
              </p:cNvPr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3800" y="2967119"/>
                <a:ext cx="724867" cy="67234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" name="Picture 7" descr="https://lh6.googleusercontent.com/GuJGiJ3XNVkQn6FqHH7RkYM12dClc-6VnNznJa0DvSLqRwoK8us3A3ehsWQ-4rh4rNVZhkjvSj0BnILZuTZLQDN-3rcHrTiR7zX62-qlZn1V0scSSuAr9uLI1A">
                <a:extLst>
                  <a:ext uri="{FF2B5EF4-FFF2-40B4-BE49-F238E27FC236}">
                    <a16:creationId xmlns:a16="http://schemas.microsoft.com/office/drawing/2014/main" id="{30D265B2-F67E-8145-8E1D-FCB45964A949}"/>
                  </a:ext>
                </a:extLst>
              </p:cNvPr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600" y="3523331"/>
                <a:ext cx="719667" cy="66867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6FF1ECE-7082-F843-B878-48C994794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7403" y="651004"/>
              <a:ext cx="3276597" cy="56819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66366AC2-24E5-D54C-92CF-3E35B8B2C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7052" y="4343400"/>
              <a:ext cx="1162695" cy="116102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1407E29-ECF5-0046-8198-1D87BC98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2600" y="1902707"/>
              <a:ext cx="2035240" cy="479716"/>
            </a:xfrm>
            <a:prstGeom prst="rect">
              <a:avLst/>
            </a:prstGeom>
            <a:effectLst/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7096AB3-A8F2-5340-9C92-EA27C252AA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57567" y="2897879"/>
              <a:ext cx="1021558" cy="9300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970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lh6.googleusercontent.com/L8K5MOmWFn4N4x38-wMkh-_uXoqBosbW0Ph46Xt5ksshklXX0MP5Rg_WvH_k5NRJGCfPp9rLW5kwMcDyPFMuioYgcS74zf4lyTVycjMKLIU9xKLWtJKwLg6SIw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533" y="2133600"/>
            <a:ext cx="29718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https://lh3.googleusercontent.com/Y1Eq3v24rRyGCROIEJhm3E5PXNlP4wOjN4efvQunniLPiFgeUXyJsTPq0hk7BR3nlSfwzAMTmY_-CoB9JLZRk2ggFmzMvB7B6sSGVd6E3wAMNedivTYYCVreUQ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6533" y="2133600"/>
            <a:ext cx="2916521" cy="2817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s://lh6.googleusercontent.com/GuJGiJ3XNVkQn6FqHH7RkYM12dClc-6VnNznJa0DvSLqRwoK8us3A3ehsWQ-4rh4rNVZhkjvSj0BnILZuTZLQDN-3rcHrTiR7zX62-qlZn1V0scSSuAr9uLI1A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4533" y="2133600"/>
            <a:ext cx="2895600" cy="280228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Signals: Making Behaviors Visible Promotes Adoption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6477000"/>
            <a:ext cx="328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Kidwell et al., 2016, </a:t>
            </a:r>
            <a:r>
              <a:rPr lang="en-US" i="1" dirty="0"/>
              <a:t>PLOS Biology</a:t>
            </a:r>
          </a:p>
        </p:txBody>
      </p:sp>
    </p:spTree>
    <p:extLst>
      <p:ext uri="{BB962C8B-B14F-4D97-AF65-F5344CB8AC3E}">
        <p14:creationId xmlns:p14="http://schemas.microsoft.com/office/powerpoint/2010/main" val="2048912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92B064-00E2-A840-A9DD-D81D01C4D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940" y="0"/>
            <a:ext cx="5236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48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3D811F4-557B-F745-A876-5BC4476DF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667" y="609600"/>
            <a:ext cx="8748665" cy="54102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6BB244-A846-BB42-8975-23ED581403F8}"/>
              </a:ext>
            </a:extLst>
          </p:cNvPr>
          <p:cNvSpPr txBox="1"/>
          <p:nvPr/>
        </p:nvSpPr>
        <p:spPr>
          <a:xfrm>
            <a:off x="3429000" y="6400800"/>
            <a:ext cx="6050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from D.S. Lindsay, EIC of Psych Science, 2015-2019</a:t>
            </a:r>
          </a:p>
        </p:txBody>
      </p:sp>
    </p:spTree>
    <p:extLst>
      <p:ext uri="{BB962C8B-B14F-4D97-AF65-F5344CB8AC3E}">
        <p14:creationId xmlns:p14="http://schemas.microsoft.com/office/powerpoint/2010/main" val="485356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0489" y="762000"/>
            <a:ext cx="6030923" cy="542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8235" y="246529"/>
            <a:ext cx="8258735" cy="413288"/>
          </a:xfrm>
          <a:noFill/>
          <a:ln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en-US" sz="1412" b="1" dirty="0">
                <a:solidFill>
                  <a:schemeClr val="tx1"/>
                </a:solidFill>
              </a:rPr>
              <a:t>Fig 4. Actually available, correct, usable, and complete data.</a:t>
            </a:r>
          </a:p>
        </p:txBody>
      </p:sp>
      <p:sp>
        <p:nvSpPr>
          <p:cNvPr id="2" name="TextBox 1"/>
          <p:cNvSpPr txBox="1"/>
          <p:nvPr/>
        </p:nvSpPr>
        <p:spPr>
          <a:xfrm rot="16200000" flipH="1">
            <a:off x="-1064680" y="2941980"/>
            <a:ext cx="4590340" cy="369332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% of Articles with Data Reportedly Available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4721" y="6034516"/>
            <a:ext cx="1415268" cy="64633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Reportedly Available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8764" y="6034516"/>
            <a:ext cx="1079578" cy="52322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Actually Available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2690" y="6009179"/>
            <a:ext cx="1079578" cy="52322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/>
              <a:t>Correct Data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12691" y="6034516"/>
            <a:ext cx="1079578" cy="52322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/>
              <a:t>Usable Data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76616" y="6038035"/>
            <a:ext cx="1339027" cy="64633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Complete Data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799646" y="831476"/>
            <a:ext cx="3928532" cy="171981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099733" y="1174044"/>
            <a:ext cx="4831645" cy="4244623"/>
          </a:xfrm>
          <a:custGeom>
            <a:avLst/>
            <a:gdLst>
              <a:gd name="connsiteX0" fmla="*/ 733778 w 4831645"/>
              <a:gd name="connsiteY0" fmla="*/ 0 h 4244623"/>
              <a:gd name="connsiteX1" fmla="*/ 1941689 w 4831645"/>
              <a:gd name="connsiteY1" fmla="*/ 361245 h 4244623"/>
              <a:gd name="connsiteX2" fmla="*/ 3465689 w 4831645"/>
              <a:gd name="connsiteY2" fmla="*/ 1422400 h 4244623"/>
              <a:gd name="connsiteX3" fmla="*/ 4831645 w 4831645"/>
              <a:gd name="connsiteY3" fmla="*/ 2133600 h 4244623"/>
              <a:gd name="connsiteX4" fmla="*/ 4797778 w 4831645"/>
              <a:gd name="connsiteY4" fmla="*/ 4244623 h 4244623"/>
              <a:gd name="connsiteX5" fmla="*/ 1625600 w 4831645"/>
              <a:gd name="connsiteY5" fmla="*/ 3657600 h 4244623"/>
              <a:gd name="connsiteX6" fmla="*/ 643467 w 4831645"/>
              <a:gd name="connsiteY6" fmla="*/ 2788356 h 4244623"/>
              <a:gd name="connsiteX7" fmla="*/ 0 w 4831645"/>
              <a:gd name="connsiteY7" fmla="*/ 101600 h 4244623"/>
              <a:gd name="connsiteX8" fmla="*/ 733778 w 4831645"/>
              <a:gd name="connsiteY8" fmla="*/ 0 h 424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1645" h="4244623">
                <a:moveTo>
                  <a:pt x="733778" y="0"/>
                </a:moveTo>
                <a:lnTo>
                  <a:pt x="1941689" y="361245"/>
                </a:lnTo>
                <a:lnTo>
                  <a:pt x="3465689" y="1422400"/>
                </a:lnTo>
                <a:lnTo>
                  <a:pt x="4831645" y="2133600"/>
                </a:lnTo>
                <a:lnTo>
                  <a:pt x="4797778" y="4244623"/>
                </a:lnTo>
                <a:lnTo>
                  <a:pt x="1625600" y="3657600"/>
                </a:lnTo>
                <a:lnTo>
                  <a:pt x="643467" y="2788356"/>
                </a:lnTo>
                <a:lnTo>
                  <a:pt x="0" y="101600"/>
                </a:lnTo>
                <a:lnTo>
                  <a:pt x="7337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6B1F8D-649B-2D4C-9B77-69E975B05069}"/>
              </a:ext>
            </a:extLst>
          </p:cNvPr>
          <p:cNvSpPr/>
          <p:nvPr/>
        </p:nvSpPr>
        <p:spPr>
          <a:xfrm>
            <a:off x="6881789" y="6456011"/>
            <a:ext cx="2101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(Kidwell et al., 2016)</a:t>
            </a:r>
          </a:p>
        </p:txBody>
      </p:sp>
    </p:spTree>
    <p:extLst>
      <p:ext uri="{BB962C8B-B14F-4D97-AF65-F5344CB8AC3E}">
        <p14:creationId xmlns:p14="http://schemas.microsoft.com/office/powerpoint/2010/main" val="196768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Registered Reports</a:t>
            </a:r>
            <a:br>
              <a:rPr lang="en-US" dirty="0"/>
            </a:br>
            <a:r>
              <a:rPr lang="en-US" sz="4000" dirty="0">
                <a:hlinkClick r:id="rId3"/>
              </a:rPr>
              <a:t>cos.io/rr</a:t>
            </a:r>
            <a:r>
              <a:rPr lang="en-US" sz="4000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" y="2819400"/>
            <a:ext cx="1905000" cy="1066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ffectLst/>
              </a:rPr>
              <a:t>Design</a:t>
            </a:r>
          </a:p>
        </p:txBody>
      </p:sp>
      <p:sp>
        <p:nvSpPr>
          <p:cNvPr id="5" name="Rectangle 4"/>
          <p:cNvSpPr/>
          <p:nvPr/>
        </p:nvSpPr>
        <p:spPr>
          <a:xfrm>
            <a:off x="2438400" y="2819400"/>
            <a:ext cx="1905000" cy="1066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ffectLst/>
              </a:rPr>
              <a:t>Collect &amp; Analyze</a:t>
            </a:r>
          </a:p>
        </p:txBody>
      </p:sp>
      <p:sp>
        <p:nvSpPr>
          <p:cNvPr id="6" name="Rectangle 5"/>
          <p:cNvSpPr/>
          <p:nvPr/>
        </p:nvSpPr>
        <p:spPr>
          <a:xfrm>
            <a:off x="4800600" y="2819400"/>
            <a:ext cx="1905000" cy="1066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ffectLst/>
              </a:rPr>
              <a:t>Report</a:t>
            </a:r>
          </a:p>
        </p:txBody>
      </p:sp>
      <p:sp>
        <p:nvSpPr>
          <p:cNvPr id="7" name="Rectangle 6"/>
          <p:cNvSpPr/>
          <p:nvPr/>
        </p:nvSpPr>
        <p:spPr>
          <a:xfrm>
            <a:off x="7162800" y="2819400"/>
            <a:ext cx="1905000" cy="1066800"/>
          </a:xfrm>
          <a:prstGeom prst="rect">
            <a:avLst/>
          </a:prstGeom>
          <a:noFill/>
          <a:ln w="5715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ffectLst/>
              </a:rPr>
              <a:t>Publish</a:t>
            </a:r>
          </a:p>
        </p:txBody>
      </p:sp>
      <p:cxnSp>
        <p:nvCxnSpPr>
          <p:cNvPr id="9" name="Straight Arrow Connector 8"/>
          <p:cNvCxnSpPr>
            <a:stCxn id="4" idx="3"/>
            <a:endCxn id="5" idx="1"/>
          </p:cNvCxnSpPr>
          <p:nvPr/>
        </p:nvCxnSpPr>
        <p:spPr>
          <a:xfrm>
            <a:off x="1981200" y="3352800"/>
            <a:ext cx="457200" cy="0"/>
          </a:xfrm>
          <a:prstGeom prst="straightConnector1">
            <a:avLst/>
          </a:prstGeom>
          <a:ln w="57150" cmpd="sng">
            <a:solidFill>
              <a:schemeClr val="tx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5" idx="3"/>
            <a:endCxn id="6" idx="1"/>
          </p:cNvCxnSpPr>
          <p:nvPr/>
        </p:nvCxnSpPr>
        <p:spPr>
          <a:xfrm>
            <a:off x="4343400" y="3352800"/>
            <a:ext cx="457200" cy="0"/>
          </a:xfrm>
          <a:prstGeom prst="straightConnector1">
            <a:avLst/>
          </a:prstGeom>
          <a:ln w="57150" cmpd="sng">
            <a:solidFill>
              <a:schemeClr val="tx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  <a:endCxn id="7" idx="1"/>
          </p:cNvCxnSpPr>
          <p:nvPr/>
        </p:nvCxnSpPr>
        <p:spPr>
          <a:xfrm>
            <a:off x="6705600" y="3352800"/>
            <a:ext cx="457200" cy="0"/>
          </a:xfrm>
          <a:prstGeom prst="straightConnector1">
            <a:avLst/>
          </a:prstGeom>
          <a:ln w="57150" cmpd="sng">
            <a:solidFill>
              <a:schemeClr val="tx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5791200" y="3352800"/>
            <a:ext cx="2209800" cy="2819400"/>
            <a:chOff x="5791200" y="3352800"/>
            <a:chExt cx="2209800" cy="2819400"/>
          </a:xfrm>
          <a:effectLst/>
        </p:grpSpPr>
        <p:sp>
          <p:nvSpPr>
            <p:cNvPr id="17" name="Oval 16"/>
            <p:cNvSpPr/>
            <p:nvPr/>
          </p:nvSpPr>
          <p:spPr>
            <a:xfrm>
              <a:off x="5791200" y="4419600"/>
              <a:ext cx="2209800" cy="1752600"/>
            </a:xfrm>
            <a:prstGeom prst="ellipse">
              <a:avLst/>
            </a:prstGeom>
            <a:solidFill>
              <a:srgbClr val="FFFFFF"/>
            </a:solidFill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rgbClr val="FF0000"/>
                  </a:solidFill>
                </a:rPr>
                <a:t>PEER</a:t>
              </a:r>
            </a:p>
            <a:p>
              <a:pPr algn="ctr"/>
              <a:r>
                <a:rPr lang="en-US" sz="3200" b="1" dirty="0">
                  <a:solidFill>
                    <a:srgbClr val="FF0000"/>
                  </a:solidFill>
                </a:rPr>
                <a:t>REVIEW</a:t>
              </a:r>
            </a:p>
          </p:txBody>
        </p:sp>
        <p:cxnSp>
          <p:nvCxnSpPr>
            <p:cNvPr id="19" name="Straight Arrow Connector 18"/>
            <p:cNvCxnSpPr>
              <a:cxnSpLocks/>
              <a:stCxn id="17" idx="0"/>
            </p:cNvCxnSpPr>
            <p:nvPr/>
          </p:nvCxnSpPr>
          <p:spPr>
            <a:xfrm flipV="1">
              <a:off x="6896100" y="3352800"/>
              <a:ext cx="0" cy="1066800"/>
            </a:xfrm>
            <a:prstGeom prst="straightConnector1">
              <a:avLst/>
            </a:prstGeom>
            <a:ln w="76200" cmpd="sng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0" y="6488668"/>
            <a:ext cx="3352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Committee Chair: Chris Chambers</a:t>
            </a:r>
          </a:p>
        </p:txBody>
      </p:sp>
    </p:spTree>
    <p:extLst>
      <p:ext uri="{BB962C8B-B14F-4D97-AF65-F5344CB8AC3E}">
        <p14:creationId xmlns:p14="http://schemas.microsoft.com/office/powerpoint/2010/main" val="94712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66123E-6 4.49688E-6 L -0.50815 4.49688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>
            <a:extLst>
              <a:ext uri="{FF2B5EF4-FFF2-40B4-BE49-F238E27FC236}">
                <a16:creationId xmlns:a16="http://schemas.microsoft.com/office/drawing/2014/main" id="{1FFDE906-E0BF-C54E-9AB4-CA5C7F979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7618"/>
            <a:ext cx="85721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000000"/>
                </a:solidFill>
              </a:rPr>
              <a:t>Registered Reports are working as intended</a:t>
            </a:r>
          </a:p>
        </p:txBody>
      </p:sp>
      <p:sp>
        <p:nvSpPr>
          <p:cNvPr id="34821" name="Rectangle 4">
            <a:extLst>
              <a:ext uri="{FF2B5EF4-FFF2-40B4-BE49-F238E27FC236}">
                <a16:creationId xmlns:a16="http://schemas.microsoft.com/office/drawing/2014/main" id="{916F0339-87C5-A347-9744-D400343E6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4913293"/>
            <a:ext cx="43862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800" dirty="0"/>
              <a:t>More likely to discover that our hypotheses are </a:t>
            </a:r>
            <a:r>
              <a:rPr lang="en-US" altLang="en-US" sz="2800" b="1" dirty="0"/>
              <a:t>wrong</a:t>
            </a:r>
            <a:r>
              <a:rPr lang="is-IS" altLang="en-US" sz="2800" dirty="0"/>
              <a:t>…</a:t>
            </a:r>
            <a:endParaRPr lang="en-US" altLang="en-US" sz="28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367B966-E231-954F-8E3F-92D7DA008308}"/>
              </a:ext>
            </a:extLst>
          </p:cNvPr>
          <p:cNvGrpSpPr/>
          <p:nvPr/>
        </p:nvGrpSpPr>
        <p:grpSpPr>
          <a:xfrm>
            <a:off x="4776544" y="874953"/>
            <a:ext cx="4410685" cy="5454112"/>
            <a:chOff x="4776544" y="874953"/>
            <a:chExt cx="4410685" cy="5454112"/>
          </a:xfrm>
        </p:grpSpPr>
        <p:pic>
          <p:nvPicPr>
            <p:cNvPr id="34818" name="Picture 8">
              <a:extLst>
                <a:ext uri="{FF2B5EF4-FFF2-40B4-BE49-F238E27FC236}">
                  <a16:creationId xmlns:a16="http://schemas.microsoft.com/office/drawing/2014/main" id="{C68BE947-7B02-754B-8EB1-074A6CD21D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4799" y="874953"/>
              <a:ext cx="4128380" cy="3737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2" name="Rectangle 12">
              <a:extLst>
                <a:ext uri="{FF2B5EF4-FFF2-40B4-BE49-F238E27FC236}">
                  <a16:creationId xmlns:a16="http://schemas.microsoft.com/office/drawing/2014/main" id="{AA0EA2D9-65B7-3743-8797-608E5E3BD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6544" y="4913293"/>
              <a:ext cx="441068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is-IS" altLang="en-US" sz="2800" dirty="0"/>
                <a:t>…</a:t>
              </a:r>
              <a:r>
                <a:rPr lang="en-GB" altLang="en-US" sz="2800" dirty="0"/>
                <a:t>while </a:t>
              </a:r>
              <a:r>
                <a:rPr lang="en-US" altLang="en-US" sz="2800" dirty="0"/>
                <a:t>the articles are well cited by scientists</a:t>
              </a:r>
            </a:p>
          </p:txBody>
        </p:sp>
        <p:sp>
          <p:nvSpPr>
            <p:cNvPr id="34824" name="Rectangle 6">
              <a:extLst>
                <a:ext uri="{FF2B5EF4-FFF2-40B4-BE49-F238E27FC236}">
                  <a16:creationId xmlns:a16="http://schemas.microsoft.com/office/drawing/2014/main" id="{961FACFF-66DF-6F4B-8137-445AA8D3E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0849" y="5867400"/>
              <a:ext cx="21855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1200" dirty="0">
                  <a:hlinkClick r:id="rId3"/>
                </a:rPr>
                <a:t>https://tinyurl.com/RR-citations</a:t>
              </a:r>
              <a:endParaRPr lang="en-GB" altLang="en-US" sz="1200" dirty="0"/>
            </a:p>
            <a:p>
              <a:pPr eaLnBrk="1" hangingPunct="1"/>
              <a:endParaRPr lang="en-US" altLang="en-US" sz="120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613C690-2C9D-CB4D-A654-0A9C19618174}"/>
              </a:ext>
            </a:extLst>
          </p:cNvPr>
          <p:cNvSpPr txBox="1"/>
          <p:nvPr/>
        </p:nvSpPr>
        <p:spPr>
          <a:xfrm>
            <a:off x="6138049" y="6553200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Adapted from Chris Chambers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E99B2B-7398-5247-825A-2795217E6CFD}"/>
              </a:ext>
            </a:extLst>
          </p:cNvPr>
          <p:cNvSpPr/>
          <p:nvPr/>
        </p:nvSpPr>
        <p:spPr>
          <a:xfrm>
            <a:off x="138113" y="609600"/>
            <a:ext cx="1385887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2B9D0E-5309-5F40-9427-DC23F4FC0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5" y="985162"/>
            <a:ext cx="4395785" cy="35868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3F45B4-4171-A542-9643-F4BA526E53A9}"/>
              </a:ext>
            </a:extLst>
          </p:cNvPr>
          <p:cNvSpPr txBox="1"/>
          <p:nvPr/>
        </p:nvSpPr>
        <p:spPr>
          <a:xfrm>
            <a:off x="3124053" y="5867400"/>
            <a:ext cx="12955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Allen &amp; </a:t>
            </a:r>
            <a:r>
              <a:rPr lang="en-US" sz="1000" dirty="0" err="1"/>
              <a:t>Mehler</a:t>
            </a:r>
            <a:r>
              <a:rPr lang="en-US" sz="1000" dirty="0"/>
              <a:t>, 2019</a:t>
            </a:r>
          </a:p>
        </p:txBody>
      </p:sp>
    </p:spTree>
    <p:extLst>
      <p:ext uri="{BB962C8B-B14F-4D97-AF65-F5344CB8AC3E}">
        <p14:creationId xmlns:p14="http://schemas.microsoft.com/office/powerpoint/2010/main" val="127083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6E4173-4BDE-9C4F-B3B7-8919894AC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56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8A8621-C58D-4142-A2AE-26E7A84E35FA}"/>
              </a:ext>
            </a:extLst>
          </p:cNvPr>
          <p:cNvSpPr/>
          <p:nvPr/>
        </p:nvSpPr>
        <p:spPr>
          <a:xfrm>
            <a:off x="30332" y="6400800"/>
            <a:ext cx="1918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cos.io/top-funders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172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C3C8B-DB30-CA4D-81CB-C8F8B07F7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86"/>
            <a:ext cx="7391400" cy="36957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92FD163-FC68-9747-BCA5-938DFA97C3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2349810"/>
            <a:ext cx="7292788" cy="4497304"/>
          </a:xfrm>
          <a:prstGeom prst="rect">
            <a:avLst/>
          </a:prstGeom>
          <a:ln w="22225">
            <a:solidFill>
              <a:schemeClr val="tx1"/>
            </a:solidFill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ABDFA17-FA25-4D4F-9889-436979027E79}"/>
              </a:ext>
            </a:extLst>
          </p:cNvPr>
          <p:cNvGrpSpPr/>
          <p:nvPr/>
        </p:nvGrpSpPr>
        <p:grpSpPr>
          <a:xfrm>
            <a:off x="0" y="3886200"/>
            <a:ext cx="4648200" cy="2971800"/>
            <a:chOff x="3877235" y="3097823"/>
            <a:chExt cx="4648200" cy="29718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22E16BE-C44B-C341-99A5-0CA3303EE0FE}"/>
                </a:ext>
              </a:extLst>
            </p:cNvPr>
            <p:cNvGrpSpPr/>
            <p:nvPr/>
          </p:nvGrpSpPr>
          <p:grpSpPr>
            <a:xfrm>
              <a:off x="3877235" y="3097823"/>
              <a:ext cx="4648200" cy="2971800"/>
              <a:chOff x="4038600" y="4038600"/>
              <a:chExt cx="4114800" cy="2438400"/>
            </a:xfrm>
            <a:solidFill>
              <a:schemeClr val="bg1"/>
            </a:solidFill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BA9C689-1066-8540-A993-498197E4509E}"/>
                  </a:ext>
                </a:extLst>
              </p:cNvPr>
              <p:cNvSpPr/>
              <p:nvPr/>
            </p:nvSpPr>
            <p:spPr>
              <a:xfrm>
                <a:off x="4038600" y="4038600"/>
                <a:ext cx="4114800" cy="24384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928D4FF-8DA6-A548-BEBF-7C77144E0183}"/>
                  </a:ext>
                </a:extLst>
              </p:cNvPr>
              <p:cNvGrpSpPr/>
              <p:nvPr/>
            </p:nvGrpSpPr>
            <p:grpSpPr>
              <a:xfrm>
                <a:off x="4267200" y="4495800"/>
                <a:ext cx="3664409" cy="1860639"/>
                <a:chOff x="1828800" y="4648200"/>
                <a:chExt cx="3664409" cy="1860639"/>
              </a:xfrm>
              <a:grpFill/>
            </p:grpSpPr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DB1219EF-4BF9-AB4C-B726-3EF43D8816B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743200" y="5003889"/>
                  <a:ext cx="2750009" cy="1504950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2D61B83C-DAF3-FF44-9BDD-80DB33AEB8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828800" y="4648200"/>
                  <a:ext cx="1492250" cy="964306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68E8E40-CD9A-B140-B3E7-EFC02676281F}"/>
                </a:ext>
              </a:extLst>
            </p:cNvPr>
            <p:cNvSpPr txBox="1"/>
            <p:nvPr/>
          </p:nvSpPr>
          <p:spPr>
            <a:xfrm>
              <a:off x="4572000" y="3228945"/>
              <a:ext cx="3200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Funding Replication Studies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928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2-12 at 5.09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67573"/>
            <a:ext cx="8997697" cy="54936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81600" y="6488668"/>
            <a:ext cx="3934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Anderson, Martinson, &amp; </a:t>
            </a:r>
            <a:r>
              <a:rPr lang="en-US" dirty="0" err="1"/>
              <a:t>DeVries</a:t>
            </a:r>
            <a:r>
              <a:rPr lang="en-US" dirty="0"/>
              <a:t>, 2007</a:t>
            </a:r>
          </a:p>
        </p:txBody>
      </p:sp>
      <p:sp>
        <p:nvSpPr>
          <p:cNvPr id="4" name="Rectangle 3"/>
          <p:cNvSpPr/>
          <p:nvPr/>
        </p:nvSpPr>
        <p:spPr>
          <a:xfrm>
            <a:off x="76695" y="2438400"/>
            <a:ext cx="9982200" cy="304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" y="3946358"/>
            <a:ext cx="11277600" cy="15240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FC3E1-4BFD-9C4F-87DD-8BCE7A27EEA3}"/>
              </a:ext>
            </a:extLst>
          </p:cNvPr>
          <p:cNvSpPr txBox="1"/>
          <p:nvPr/>
        </p:nvSpPr>
        <p:spPr>
          <a:xfrm>
            <a:off x="2514600" y="-1"/>
            <a:ext cx="3549329" cy="707886"/>
          </a:xfrm>
          <a:prstGeom prst="rect">
            <a:avLst/>
          </a:prstGeom>
          <a:solidFill>
            <a:srgbClr val="DCDCDE"/>
          </a:solidFill>
        </p:spPr>
        <p:txBody>
          <a:bodyPr wrap="square" rtlCol="0">
            <a:spAutoFit/>
          </a:bodyPr>
          <a:lstStyle/>
          <a:p>
            <a:r>
              <a:rPr lang="en-US" sz="2000" u="sng" dirty="0"/>
              <a:t>Norms of Science</a:t>
            </a:r>
          </a:p>
          <a:p>
            <a:r>
              <a:rPr lang="en-US" sz="2000" dirty="0"/>
              <a:t>Open sharing, Skeptical, Quality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5D2AE8-2F9F-954A-9D8E-717976D53D4D}"/>
              </a:ext>
            </a:extLst>
          </p:cNvPr>
          <p:cNvSpPr txBox="1"/>
          <p:nvPr/>
        </p:nvSpPr>
        <p:spPr>
          <a:xfrm>
            <a:off x="6063929" y="0"/>
            <a:ext cx="3080071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u="sng" dirty="0" err="1">
                <a:solidFill>
                  <a:schemeClr val="bg1">
                    <a:lumMod val="95000"/>
                  </a:schemeClr>
                </a:solidFill>
              </a:rPr>
              <a:t>Counternorms</a:t>
            </a:r>
            <a:endParaRPr lang="en-US" sz="2000" u="sng" dirty="0">
              <a:solidFill>
                <a:schemeClr val="bg1">
                  <a:lumMod val="95000"/>
                </a:schemeClr>
              </a:solidFill>
            </a:endParaRPr>
          </a:p>
          <a:p>
            <a:pPr algn="r"/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Secrecy, Dogmatic, Quantity</a:t>
            </a:r>
          </a:p>
        </p:txBody>
      </p:sp>
    </p:spTree>
    <p:extLst>
      <p:ext uri="{BB962C8B-B14F-4D97-AF65-F5344CB8AC3E}">
        <p14:creationId xmlns:p14="http://schemas.microsoft.com/office/powerpoint/2010/main" val="39438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1000" y="2286000"/>
            <a:ext cx="815109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400" dirty="0">
                <a:solidFill>
                  <a:schemeClr val="bg1">
                    <a:lumMod val="85000"/>
                  </a:schemeClr>
                </a:solidFill>
              </a:rPr>
              <a:t>ecosystem</a:t>
            </a:r>
          </a:p>
        </p:txBody>
      </p:sp>
      <p:pic>
        <p:nvPicPr>
          <p:cNvPr id="2" name="Picture 1" descr="female-scientist-1644187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6810" y="2971800"/>
            <a:ext cx="1219200" cy="119481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09600" y="533400"/>
            <a:ext cx="7533620" cy="2286000"/>
            <a:chOff x="609600" y="533400"/>
            <a:chExt cx="7533620" cy="2286000"/>
          </a:xfrm>
        </p:grpSpPr>
        <p:pic>
          <p:nvPicPr>
            <p:cNvPr id="3" name="Picture 2" descr="588dfbf9_rotunda_183.jpe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" y="533400"/>
              <a:ext cx="3200400" cy="2286000"/>
            </a:xfrm>
            <a:prstGeom prst="rect">
              <a:avLst/>
            </a:prstGeom>
          </p:spPr>
        </p:pic>
        <p:pic>
          <p:nvPicPr>
            <p:cNvPr id="4" name="Picture 3" descr="library-shelves-of-academic-journals-cc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0600" y="838200"/>
              <a:ext cx="3342620" cy="167640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747903" y="4267200"/>
            <a:ext cx="7257014" cy="2286000"/>
            <a:chOff x="685800" y="4191000"/>
            <a:chExt cx="7257014" cy="2286000"/>
          </a:xfrm>
        </p:grpSpPr>
        <p:pic>
          <p:nvPicPr>
            <p:cNvPr id="5" name="Picture 4" descr="nih.jpe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" y="4191000"/>
              <a:ext cx="3048000" cy="2286000"/>
            </a:xfrm>
            <a:prstGeom prst="rect">
              <a:avLst/>
            </a:prstGeom>
          </p:spPr>
        </p:pic>
        <p:pic>
          <p:nvPicPr>
            <p:cNvPr id="6" name="Picture 5" descr="350px-LietuviuMoksloDraugija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1006" y="4342191"/>
              <a:ext cx="2941808" cy="198361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1412247" y="5943600"/>
            <a:ext cx="1765628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FUNDERS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5547" y="5943600"/>
            <a:ext cx="1859804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SOCIETIES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66800" y="2209800"/>
            <a:ext cx="2456522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UNIVERSITIES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10200" y="2286000"/>
            <a:ext cx="2211888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PUBLISHERS</a:t>
            </a:r>
          </a:p>
        </p:txBody>
      </p:sp>
    </p:spTree>
    <p:extLst>
      <p:ext uri="{BB962C8B-B14F-4D97-AF65-F5344CB8AC3E}">
        <p14:creationId xmlns:p14="http://schemas.microsoft.com/office/powerpoint/2010/main" val="417063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40826-79D7-F44E-B45F-2036B205E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Realizing the DORA Vision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0C28E-8769-D442-9FA8-176877C9B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4402" y="1616337"/>
            <a:ext cx="6579598" cy="4830762"/>
          </a:xfrm>
        </p:spPr>
        <p:txBody>
          <a:bodyPr>
            <a:normAutofit/>
          </a:bodyPr>
          <a:lstStyle/>
          <a:p>
            <a:r>
              <a:rPr lang="en-US" sz="2800" dirty="0"/>
              <a:t>JIF ≠ Rigor, Quality, or Importance</a:t>
            </a:r>
          </a:p>
          <a:p>
            <a:pPr>
              <a:spcBef>
                <a:spcPts val="1368"/>
              </a:spcBef>
            </a:pPr>
            <a:endParaRPr lang="en-US" sz="2800" dirty="0"/>
          </a:p>
          <a:p>
            <a:pPr>
              <a:spcBef>
                <a:spcPts val="1368"/>
              </a:spcBef>
            </a:pPr>
            <a:r>
              <a:rPr lang="en-US" sz="2800" dirty="0"/>
              <a:t>“Assess research by evaluating its merit.” </a:t>
            </a:r>
          </a:p>
          <a:p>
            <a:pPr>
              <a:spcBef>
                <a:spcPts val="1368"/>
              </a:spcBef>
            </a:pPr>
            <a:endParaRPr lang="en-US" sz="2800" dirty="0"/>
          </a:p>
          <a:p>
            <a:pPr>
              <a:spcBef>
                <a:spcPts val="1368"/>
              </a:spcBef>
            </a:pPr>
            <a:r>
              <a:rPr lang="en-US" sz="2800" dirty="0"/>
              <a:t>Transparency is </a:t>
            </a:r>
          </a:p>
          <a:p>
            <a:pPr lvl="1">
              <a:spcBef>
                <a:spcPts val="1368"/>
              </a:spcBef>
            </a:pPr>
            <a:r>
              <a:rPr lang="en-US" sz="2400" dirty="0"/>
              <a:t>An honest indicator</a:t>
            </a:r>
          </a:p>
          <a:p>
            <a:pPr lvl="1">
              <a:spcBef>
                <a:spcPts val="1368"/>
              </a:spcBef>
            </a:pPr>
            <a:r>
              <a:rPr lang="en-US" sz="2400" dirty="0"/>
              <a:t>Incentivizes rigor</a:t>
            </a:r>
          </a:p>
          <a:p>
            <a:pPr lvl="1">
              <a:spcBef>
                <a:spcPts val="1368"/>
              </a:spcBef>
            </a:pPr>
            <a:r>
              <a:rPr lang="en-US" sz="2400" dirty="0"/>
              <a:t>Aligned with scientific values.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132A06-1B7A-814E-96D8-2818EF26ED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595718"/>
            <a:ext cx="1143000" cy="1143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DAB21EF-E9A2-0749-B8A9-9462FDD6E214}"/>
              </a:ext>
            </a:extLst>
          </p:cNvPr>
          <p:cNvGrpSpPr/>
          <p:nvPr/>
        </p:nvGrpSpPr>
        <p:grpSpPr>
          <a:xfrm>
            <a:off x="457200" y="3798597"/>
            <a:ext cx="1944025" cy="1490009"/>
            <a:chOff x="304143" y="4465638"/>
            <a:chExt cx="1944025" cy="149000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2884E2A-F109-DE4A-B262-66BC7250F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879" y="4804429"/>
              <a:ext cx="1420289" cy="1151218"/>
            </a:xfrm>
            <a:prstGeom prst="rect">
              <a:avLst/>
            </a:prstGeom>
          </p:spPr>
        </p:pic>
        <p:pic>
          <p:nvPicPr>
            <p:cNvPr id="9" name="Picture 8" descr="A close up of a logo&#10;&#10;Description automatically generated">
              <a:extLst>
                <a:ext uri="{FF2B5EF4-FFF2-40B4-BE49-F238E27FC236}">
                  <a16:creationId xmlns:a16="http://schemas.microsoft.com/office/drawing/2014/main" id="{5B420A41-3449-C048-8FBE-73C7E95BB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143" y="4465638"/>
              <a:ext cx="915714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84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 sz="4900" dirty="0"/>
              <a:t>TOP Guidelines</a:t>
            </a:r>
            <a:br>
              <a:rPr lang="en-US" dirty="0"/>
            </a:br>
            <a:r>
              <a:rPr lang="en-US" sz="2700" dirty="0">
                <a:hlinkClick r:id="rId2"/>
              </a:rPr>
              <a:t>http://cos.io/top/</a:t>
            </a:r>
            <a:r>
              <a:rPr lang="en-US" sz="270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98637"/>
            <a:ext cx="7086600" cy="4525963"/>
          </a:xfrm>
          <a:noFill/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Data citation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Design transparency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Research materials transparency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Data transparency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Analytic methods (code) transparency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Preregistration of studies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Preregistration of analysis plans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Replication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685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082" y="146632"/>
            <a:ext cx="7602718" cy="984797"/>
          </a:xfrm>
        </p:spPr>
        <p:txBody>
          <a:bodyPr>
            <a:normAutofit/>
          </a:bodyPr>
          <a:lstStyle/>
          <a:p>
            <a:r>
              <a:rPr lang="en-US" sz="4000" dirty="0"/>
              <a:t>TOP: Data sharing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313993"/>
            <a:ext cx="6781800" cy="1200607"/>
          </a:xfrm>
          <a:noFill/>
          <a:ln w="25400"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marL="0" indent="0" algn="ctr">
              <a:spcBef>
                <a:spcPts val="624"/>
              </a:spcBef>
              <a:buNone/>
            </a:pPr>
            <a:r>
              <a:rPr lang="en-US" sz="2800" dirty="0">
                <a:solidFill>
                  <a:schemeClr val="tx1"/>
                </a:solidFill>
              </a:rPr>
              <a:t>Article includes data availability statement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914" y="1126701"/>
            <a:ext cx="897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1</a:t>
            </a:r>
            <a:endParaRPr lang="en-US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905000" y="2897792"/>
            <a:ext cx="6781800" cy="14456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dirty="0"/>
              <a:t>Data must be posted to a trusted repository. Exceptions identified for ethical constraints.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9617D7-17C0-9A4C-ACB1-4DF9755B2931}"/>
              </a:ext>
            </a:extLst>
          </p:cNvPr>
          <p:cNvSpPr txBox="1"/>
          <p:nvPr/>
        </p:nvSpPr>
        <p:spPr>
          <a:xfrm>
            <a:off x="500203" y="2835766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/>
              <a:t>2</a:t>
            </a:r>
            <a:endParaRPr lang="en-US" sz="28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905000" y="4695589"/>
            <a:ext cx="6781800" cy="147661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dirty="0"/>
              <a:t>Data must be posted to a trusted repository. Reported analyses will be reproduced independently prior to publication.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9E405E-8B44-674E-BFF5-AE7476119B24}"/>
              </a:ext>
            </a:extLst>
          </p:cNvPr>
          <p:cNvSpPr txBox="1"/>
          <p:nvPr/>
        </p:nvSpPr>
        <p:spPr>
          <a:xfrm>
            <a:off x="500203" y="4689802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/>
              <a:t>3</a:t>
            </a:r>
            <a:endParaRPr lang="en-US" sz="2800" dirty="0"/>
          </a:p>
        </p:txBody>
      </p:sp>
      <p:pic>
        <p:nvPicPr>
          <p:cNvPr id="11" name="Picture 10" descr="https://lh6.googleusercontent.com/L8K5MOmWFn4N4x38-wMkh-_uXoqBosbW0Ph46Xt5ksshklXX0MP5Rg_WvH_k5NRJGCfPp9rLW5kwMcDyPFMuioYgcS74zf4lyTVycjMKLIU9xKLWtJKwLg6SIw">
            <a:extLst>
              <a:ext uri="{FF2B5EF4-FFF2-40B4-BE49-F238E27FC236}">
                <a16:creationId xmlns:a16="http://schemas.microsoft.com/office/drawing/2014/main" id="{31F65EEC-CE9C-D746-B850-580E984F312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56" y="146631"/>
            <a:ext cx="1163644" cy="1124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56744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082" y="146632"/>
            <a:ext cx="7602718" cy="984797"/>
          </a:xfrm>
        </p:spPr>
        <p:txBody>
          <a:bodyPr>
            <a:normAutofit/>
          </a:bodyPr>
          <a:lstStyle/>
          <a:p>
            <a:r>
              <a:rPr lang="en-US" sz="4000" dirty="0"/>
              <a:t>TOP</a:t>
            </a:r>
            <a:r>
              <a:rPr lang="en-US" sz="3600" dirty="0"/>
              <a:t>: Preregistration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313993"/>
            <a:ext cx="6781800" cy="1200607"/>
          </a:xfrm>
          <a:noFill/>
          <a:ln w="25400"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</a:rPr>
              <a:t>Article states whether a preregistration exists.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592A70-0290-394B-95D5-D96A6586C899}"/>
              </a:ext>
            </a:extLst>
          </p:cNvPr>
          <p:cNvGrpSpPr/>
          <p:nvPr/>
        </p:nvGrpSpPr>
        <p:grpSpPr>
          <a:xfrm>
            <a:off x="550040" y="2835766"/>
            <a:ext cx="8136760" cy="1507634"/>
            <a:chOff x="550040" y="2835766"/>
            <a:chExt cx="8136760" cy="1507634"/>
          </a:xfrm>
          <a:noFill/>
        </p:grpSpPr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1905000" y="2897792"/>
              <a:ext cx="6781800" cy="1445608"/>
            </a:xfrm>
            <a:prstGeom prst="rect">
              <a:avLst/>
            </a:prstGeom>
            <a:grpFill/>
            <a:ln w="25400">
              <a:solidFill>
                <a:schemeClr val="tx1"/>
              </a:solidFill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800" dirty="0"/>
                <a:t>If preregistered, journal checks for compliance with plan, or transparent changes.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9617D7-17C0-9A4C-ACB1-4DF9755B2931}"/>
                </a:ext>
              </a:extLst>
            </p:cNvPr>
            <p:cNvSpPr txBox="1"/>
            <p:nvPr/>
          </p:nvSpPr>
          <p:spPr>
            <a:xfrm>
              <a:off x="550040" y="2835766"/>
              <a:ext cx="184731" cy="523220"/>
            </a:xfrm>
            <a:prstGeom prst="rect">
              <a:avLst/>
            </a:prstGeom>
            <a:grpFill/>
            <a:ln w="25400">
              <a:noFill/>
            </a:ln>
          </p:spPr>
          <p:txBody>
            <a:bodyPr wrap="none" rtlCol="0">
              <a:spAutoFit/>
            </a:bodyPr>
            <a:lstStyle/>
            <a:p>
              <a:endParaRPr lang="en-US" sz="28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630840C-6C4C-1545-96FC-C9D28A418878}"/>
              </a:ext>
            </a:extLst>
          </p:cNvPr>
          <p:cNvGrpSpPr/>
          <p:nvPr/>
        </p:nvGrpSpPr>
        <p:grpSpPr>
          <a:xfrm>
            <a:off x="478944" y="4689802"/>
            <a:ext cx="8207856" cy="1787198"/>
            <a:chOff x="478944" y="4689802"/>
            <a:chExt cx="8207856" cy="1787198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1905000" y="4695589"/>
              <a:ext cx="6781800" cy="1781411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800" dirty="0"/>
                <a:t>Inferential studies must be preregistered.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39E405E-8B44-674E-BFF5-AE7476119B24}"/>
                </a:ext>
              </a:extLst>
            </p:cNvPr>
            <p:cNvSpPr txBox="1"/>
            <p:nvPr/>
          </p:nvSpPr>
          <p:spPr>
            <a:xfrm>
              <a:off x="478944" y="4689802"/>
              <a:ext cx="184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2800" dirty="0"/>
            </a:p>
          </p:txBody>
        </p:sp>
      </p:grpSp>
      <p:pic>
        <p:nvPicPr>
          <p:cNvPr id="13" name="Shape 56">
            <a:extLst>
              <a:ext uri="{FF2B5EF4-FFF2-40B4-BE49-F238E27FC236}">
                <a16:creationId xmlns:a16="http://schemas.microsoft.com/office/drawing/2014/main" id="{5FCBAC6D-B832-1C4B-AAFD-1C066F8F476A}"/>
              </a:ext>
            </a:extLst>
          </p:cNvPr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826" y="146632"/>
            <a:ext cx="1129902" cy="104369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15E3B0E-6426-0249-8DC9-04D6CCBC3629}"/>
              </a:ext>
            </a:extLst>
          </p:cNvPr>
          <p:cNvSpPr txBox="1"/>
          <p:nvPr/>
        </p:nvSpPr>
        <p:spPr>
          <a:xfrm>
            <a:off x="485914" y="1126701"/>
            <a:ext cx="897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1</a:t>
            </a:r>
            <a:endParaRPr lang="en-US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97E59-C50E-244A-B778-E3677BF4FBED}"/>
              </a:ext>
            </a:extLst>
          </p:cNvPr>
          <p:cNvSpPr txBox="1"/>
          <p:nvPr/>
        </p:nvSpPr>
        <p:spPr>
          <a:xfrm>
            <a:off x="500203" y="2835766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/>
              <a:t>2</a:t>
            </a:r>
            <a:endParaRPr lang="en-US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116427-01E2-D04D-95C8-78939C62718F}"/>
              </a:ext>
            </a:extLst>
          </p:cNvPr>
          <p:cNvSpPr txBox="1"/>
          <p:nvPr/>
        </p:nvSpPr>
        <p:spPr>
          <a:xfrm>
            <a:off x="500203" y="4689802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109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81213C03-D53A-0E45-8ACB-D20CC835D1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90600"/>
            <a:ext cx="9144000" cy="526114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011CD1-4F04-4042-9867-2E694002E15D}"/>
              </a:ext>
            </a:extLst>
          </p:cNvPr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The TOP Factor</a:t>
            </a:r>
            <a:endParaRPr lang="en-US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54887-FE3B-D341-A412-54C177A72DE0}"/>
              </a:ext>
            </a:extLst>
          </p:cNvPr>
          <p:cNvSpPr txBox="1"/>
          <p:nvPr/>
        </p:nvSpPr>
        <p:spPr>
          <a:xfrm>
            <a:off x="685800" y="838200"/>
            <a:ext cx="8229600" cy="452431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reputation of scientific journals affects all aspects of the scientific community and the dissemination of research findings to society.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Over-reliance on a single factor, JIF, incentivizes novelty over rigor and credibility.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Advantages of TOP Factor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Transparent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Based on practices that derive directly from scientific values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Journals control their own policy and TOP Factor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Honest indicator of research quality (“gaming” is easily detectable)</a:t>
            </a:r>
          </a:p>
        </p:txBody>
      </p:sp>
    </p:spTree>
    <p:extLst>
      <p:ext uri="{BB962C8B-B14F-4D97-AF65-F5344CB8AC3E}">
        <p14:creationId xmlns:p14="http://schemas.microsoft.com/office/powerpoint/2010/main" val="95569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9668F-BC9D-894A-9064-CAB9FBB89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More information</a:t>
            </a:r>
            <a:br>
              <a:rPr lang="en-US" dirty="0"/>
            </a:br>
            <a:r>
              <a:rPr lang="en-US" sz="1600" dirty="0"/>
              <a:t>Take a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70B01-F8D2-7D41-82D3-FE1A789ED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17638"/>
            <a:ext cx="8686800" cy="4983162"/>
          </a:xfrm>
        </p:spPr>
        <p:txBody>
          <a:bodyPr>
            <a:normAutofit/>
          </a:bodyPr>
          <a:lstStyle/>
          <a:p>
            <a:r>
              <a:rPr lang="en-US" sz="3600" dirty="0"/>
              <a:t>These slides: </a:t>
            </a:r>
            <a:r>
              <a:rPr lang="en-US" sz="3600" dirty="0">
                <a:hlinkClick r:id="rId2"/>
              </a:rPr>
              <a:t>osf.io/h4ryb</a:t>
            </a:r>
            <a:endParaRPr lang="en-US" dirty="0"/>
          </a:p>
          <a:p>
            <a:r>
              <a:rPr lang="en-US" dirty="0"/>
              <a:t>OSF: </a:t>
            </a:r>
            <a:r>
              <a:rPr lang="en-US" dirty="0">
                <a:hlinkClick r:id="rId3"/>
              </a:rPr>
              <a:t>osf.io</a:t>
            </a:r>
            <a:endParaRPr lang="en-US" dirty="0"/>
          </a:p>
          <a:p>
            <a:r>
              <a:rPr lang="en-US" dirty="0"/>
              <a:t>TOP Guidelines: </a:t>
            </a:r>
            <a:r>
              <a:rPr lang="en-US" dirty="0">
                <a:hlinkClick r:id="rId4"/>
              </a:rPr>
              <a:t>cos.io/top</a:t>
            </a:r>
            <a:r>
              <a:rPr lang="en-US" dirty="0"/>
              <a:t> </a:t>
            </a:r>
          </a:p>
          <a:p>
            <a:r>
              <a:rPr lang="en-US" dirty="0"/>
              <a:t>TOP for Funders: </a:t>
            </a:r>
            <a:r>
              <a:rPr lang="en-US" dirty="0" err="1">
                <a:hlinkClick r:id="rId5"/>
              </a:rPr>
              <a:t>cos.io</a:t>
            </a:r>
            <a:r>
              <a:rPr lang="en-US" dirty="0">
                <a:hlinkClick r:id="rId5"/>
              </a:rPr>
              <a:t>/top-funders</a:t>
            </a:r>
            <a:r>
              <a:rPr lang="en-US" dirty="0"/>
              <a:t> </a:t>
            </a:r>
          </a:p>
          <a:p>
            <a:r>
              <a:rPr lang="en-US" dirty="0"/>
              <a:t>Preregistration: </a:t>
            </a:r>
            <a:r>
              <a:rPr lang="en-US" dirty="0">
                <a:hlinkClick r:id="rId6"/>
              </a:rPr>
              <a:t>cos.io/prereg/</a:t>
            </a:r>
            <a:r>
              <a:rPr lang="en-US" dirty="0"/>
              <a:t> </a:t>
            </a:r>
          </a:p>
          <a:p>
            <a:r>
              <a:rPr lang="en-US" dirty="0"/>
              <a:t>Registered Reports: </a:t>
            </a:r>
            <a:r>
              <a:rPr lang="en-US" dirty="0">
                <a:hlinkClick r:id="rId7"/>
              </a:rPr>
              <a:t>cos.io/rr/</a:t>
            </a:r>
            <a:endParaRPr lang="en-US" dirty="0"/>
          </a:p>
          <a:p>
            <a:r>
              <a:rPr lang="en-US" dirty="0"/>
              <a:t>Badges for open practices: </a:t>
            </a:r>
            <a:r>
              <a:rPr lang="en-US" dirty="0">
                <a:hlinkClick r:id="rId8"/>
              </a:rPr>
              <a:t>cos.io/badges/</a:t>
            </a:r>
            <a:r>
              <a:rPr lang="en-US" dirty="0"/>
              <a:t> </a:t>
            </a:r>
          </a:p>
          <a:p>
            <a:r>
              <a:rPr lang="en-US" dirty="0"/>
              <a:t>OSF Registries: </a:t>
            </a:r>
            <a:r>
              <a:rPr lang="en-US" dirty="0">
                <a:hlinkClick r:id="rId9"/>
              </a:rPr>
              <a:t>cos.io/registries/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13D100-BD5D-054F-8FFB-3968C41FFB18}"/>
              </a:ext>
            </a:extLst>
          </p:cNvPr>
          <p:cNvSpPr txBox="1"/>
          <p:nvPr/>
        </p:nvSpPr>
        <p:spPr>
          <a:xfrm>
            <a:off x="6163301" y="6400800"/>
            <a:ext cx="2752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David Mellor, </a:t>
            </a:r>
            <a:r>
              <a:rPr lang="en-US" dirty="0">
                <a:hlinkClick r:id="rId10"/>
              </a:rPr>
              <a:t>david@cos.io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E47CA8-4938-C745-80CA-CE35FF5B2316}"/>
              </a:ext>
            </a:extLst>
          </p:cNvPr>
          <p:cNvGrpSpPr/>
          <p:nvPr/>
        </p:nvGrpSpPr>
        <p:grpSpPr>
          <a:xfrm>
            <a:off x="6742775" y="1219200"/>
            <a:ext cx="1944025" cy="1490009"/>
            <a:chOff x="304143" y="4465638"/>
            <a:chExt cx="1944025" cy="149000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E22B79E-AAC1-2648-9417-DDA0205E5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879" y="4804429"/>
              <a:ext cx="1420289" cy="1151218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FD0EE032-5248-6649-B5D7-C582C45F7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143" y="4465638"/>
              <a:ext cx="915714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7992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7C2BB-A474-A149-98A1-BBDC8E001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92792-351E-AF4E-A82C-407B3688F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>
            <a:noAutofit/>
          </a:bodyPr>
          <a:lstStyle/>
          <a:p>
            <a:r>
              <a:rPr lang="en-US" sz="1200" dirty="0"/>
              <a:t>Camerer, C. F., </a:t>
            </a:r>
            <a:r>
              <a:rPr lang="en-US" sz="1200" dirty="0" err="1"/>
              <a:t>Dreber</a:t>
            </a:r>
            <a:r>
              <a:rPr lang="en-US" sz="1200" dirty="0"/>
              <a:t>, A., </a:t>
            </a:r>
            <a:r>
              <a:rPr lang="en-US" sz="1200" dirty="0" err="1"/>
              <a:t>Holzmeister</a:t>
            </a:r>
            <a:r>
              <a:rPr lang="en-US" sz="1200" dirty="0"/>
              <a:t>, F., Ho, T-H., Huber, J., </a:t>
            </a:r>
            <a:r>
              <a:rPr lang="en-US" sz="1200" dirty="0" err="1"/>
              <a:t>Johannesson</a:t>
            </a:r>
            <a:r>
              <a:rPr lang="en-US" sz="1200" dirty="0"/>
              <a:t>, M., </a:t>
            </a:r>
            <a:r>
              <a:rPr lang="en-US" sz="1200" dirty="0" err="1"/>
              <a:t>Kirchler</a:t>
            </a:r>
            <a:r>
              <a:rPr lang="en-US" sz="1200" dirty="0"/>
              <a:t>, M., Nave, G., </a:t>
            </a:r>
            <a:r>
              <a:rPr lang="en-US" sz="1200" dirty="0" err="1"/>
              <a:t>Nosek</a:t>
            </a:r>
            <a:r>
              <a:rPr lang="en-US" sz="1200" dirty="0"/>
              <a:t>, B. A., Pfeiffer, T., </a:t>
            </a:r>
            <a:r>
              <a:rPr lang="en-US" sz="1200" dirty="0" err="1"/>
              <a:t>Altmejd</a:t>
            </a:r>
            <a:r>
              <a:rPr lang="en-US" sz="1200" dirty="0"/>
              <a:t>, A., </a:t>
            </a:r>
            <a:r>
              <a:rPr lang="en-US" sz="1200" dirty="0" err="1"/>
              <a:t>Buttrick</a:t>
            </a:r>
            <a:r>
              <a:rPr lang="en-US" sz="1200" dirty="0"/>
              <a:t>, N., Chan, T., Chen, Y., </a:t>
            </a:r>
            <a:r>
              <a:rPr lang="en-US" sz="1200" dirty="0" err="1"/>
              <a:t>Forsell</a:t>
            </a:r>
            <a:r>
              <a:rPr lang="en-US" sz="1200" dirty="0"/>
              <a:t>, E., </a:t>
            </a:r>
            <a:r>
              <a:rPr lang="en-US" sz="1200" dirty="0" err="1"/>
              <a:t>Gampa</a:t>
            </a:r>
            <a:r>
              <a:rPr lang="en-US" sz="1200" dirty="0"/>
              <a:t>, A., </a:t>
            </a:r>
            <a:r>
              <a:rPr lang="en-US" sz="1200" dirty="0" err="1"/>
              <a:t>Heikensten</a:t>
            </a:r>
            <a:r>
              <a:rPr lang="en-US" sz="1200" dirty="0"/>
              <a:t>, E., Hummer, L., Imai, T., Isaksson, S., Manfredi, D., Rose, J., </a:t>
            </a:r>
            <a:r>
              <a:rPr lang="en-US" sz="1200" dirty="0" err="1"/>
              <a:t>Wagenmakers</a:t>
            </a:r>
            <a:r>
              <a:rPr lang="en-US" sz="1200" dirty="0"/>
              <a:t>, E-J., Wu, H. (2018). Evaluating Replicability of Social Science Experiments in Nature and Science between 2010 and 2015.  </a:t>
            </a:r>
            <a:r>
              <a:rPr lang="en-US" sz="1200" i="1" dirty="0"/>
              <a:t>Nature Human </a:t>
            </a:r>
            <a:r>
              <a:rPr lang="en-US" sz="1200" i="1" dirty="0" err="1"/>
              <a:t>Behaviour</a:t>
            </a:r>
            <a:r>
              <a:rPr lang="en-US" sz="1200" dirty="0"/>
              <a:t>.  </a:t>
            </a:r>
            <a:r>
              <a:rPr lang="en-US" sz="1200" dirty="0" err="1"/>
              <a:t>Doi</a:t>
            </a:r>
            <a:r>
              <a:rPr lang="en-US" sz="1200" dirty="0"/>
              <a:t>: 10.1038/s41562-018-0399-z</a:t>
            </a:r>
          </a:p>
          <a:p>
            <a:r>
              <a:rPr lang="en-US" sz="1200" dirty="0"/>
              <a:t>Kidwell, M. C., Lazarevic, L. B., </a:t>
            </a:r>
            <a:r>
              <a:rPr lang="en-US" sz="1200" dirty="0" err="1"/>
              <a:t>Baranski</a:t>
            </a:r>
            <a:r>
              <a:rPr lang="en-US" sz="1200" dirty="0"/>
              <a:t>, E., Hardwicke, T. E., </a:t>
            </a:r>
            <a:r>
              <a:rPr lang="en-US" sz="1200" dirty="0" err="1"/>
              <a:t>Piechowski</a:t>
            </a:r>
            <a:r>
              <a:rPr lang="en-US" sz="1200" dirty="0"/>
              <a:t>, S., </a:t>
            </a:r>
            <a:r>
              <a:rPr lang="en-US" sz="1200" dirty="0" err="1"/>
              <a:t>Falkenberg</a:t>
            </a:r>
            <a:r>
              <a:rPr lang="en-US" sz="1200" dirty="0"/>
              <a:t>, L-S., Kennett, C., </a:t>
            </a:r>
            <a:r>
              <a:rPr lang="en-US" sz="1200" dirty="0" err="1"/>
              <a:t>Slowik</a:t>
            </a:r>
            <a:r>
              <a:rPr lang="en-US" sz="1200" dirty="0"/>
              <a:t>, A., </a:t>
            </a:r>
            <a:r>
              <a:rPr lang="en-US" sz="1200" dirty="0" err="1"/>
              <a:t>Sonnleitner</a:t>
            </a:r>
            <a:r>
              <a:rPr lang="en-US" sz="1200" dirty="0"/>
              <a:t>, C., Hess-Holden, C., Errington, T. M., Fiedler, S., &amp; </a:t>
            </a:r>
            <a:r>
              <a:rPr lang="en-US" sz="1200" dirty="0" err="1"/>
              <a:t>Nosek</a:t>
            </a:r>
            <a:r>
              <a:rPr lang="en-US" sz="1200" dirty="0"/>
              <a:t>, B. A. (2016). Badges to acknowledge open practices: A simple, low-cost, effective method for increasing transparency.  </a:t>
            </a:r>
            <a:r>
              <a:rPr lang="en-US" sz="1200" i="1" dirty="0"/>
              <a:t>PLOS Biology</a:t>
            </a:r>
            <a:r>
              <a:rPr lang="en-US" sz="1200" dirty="0"/>
              <a:t>, </a:t>
            </a:r>
            <a:r>
              <a:rPr lang="en-US" sz="1200" i="1" dirty="0"/>
              <a:t>14</a:t>
            </a:r>
            <a:r>
              <a:rPr lang="en-US" sz="1200" dirty="0"/>
              <a:t>, e1002456. </a:t>
            </a:r>
            <a:r>
              <a:rPr lang="en-US" sz="1200" dirty="0" err="1"/>
              <a:t>Doi</a:t>
            </a:r>
            <a:r>
              <a:rPr lang="en-US" sz="1200" dirty="0"/>
              <a:t>: 10.1371/journal.pbio.1002456</a:t>
            </a:r>
          </a:p>
          <a:p>
            <a:r>
              <a:rPr lang="en-GB" sz="1200" dirty="0" err="1"/>
              <a:t>Munafò</a:t>
            </a:r>
            <a:r>
              <a:rPr lang="en-US" sz="1200" dirty="0"/>
              <a:t>, M. R., </a:t>
            </a:r>
            <a:r>
              <a:rPr lang="en-US" sz="1200" dirty="0" err="1"/>
              <a:t>Nosek</a:t>
            </a:r>
            <a:r>
              <a:rPr lang="en-US" sz="1200" dirty="0"/>
              <a:t>, B. A., Bishop, D. V. M., Button, K. S., Chambers, C. D., </a:t>
            </a:r>
            <a:r>
              <a:rPr lang="en-US" sz="1200" dirty="0" err="1"/>
              <a:t>Percie</a:t>
            </a:r>
            <a:r>
              <a:rPr lang="en-US" sz="1200" dirty="0"/>
              <a:t> du </a:t>
            </a:r>
            <a:r>
              <a:rPr lang="en-US" sz="1200" dirty="0" err="1"/>
              <a:t>Sert</a:t>
            </a:r>
            <a:r>
              <a:rPr lang="en-US" sz="1200" dirty="0"/>
              <a:t>, N., </a:t>
            </a:r>
            <a:r>
              <a:rPr lang="en-US" sz="1200" dirty="0" err="1"/>
              <a:t>Simonsohn</a:t>
            </a:r>
            <a:r>
              <a:rPr lang="en-US" sz="1200" dirty="0"/>
              <a:t>, U., </a:t>
            </a:r>
            <a:r>
              <a:rPr lang="en-US" sz="1200" dirty="0" err="1"/>
              <a:t>Wagenmakers</a:t>
            </a:r>
            <a:r>
              <a:rPr lang="en-US" sz="1200" dirty="0"/>
              <a:t>, E-J., Ware, J. J., &amp; Ioannidis, J. P. A. (2017). A manifesto for reproducible science.  </a:t>
            </a:r>
            <a:r>
              <a:rPr lang="en-US" sz="1200" i="1" dirty="0"/>
              <a:t>Nature Human Behavior</a:t>
            </a:r>
            <a:r>
              <a:rPr lang="en-US" sz="1200" dirty="0"/>
              <a:t>, 1, 0021. </a:t>
            </a:r>
            <a:r>
              <a:rPr lang="en-US" sz="1200" dirty="0" err="1"/>
              <a:t>Doi</a:t>
            </a:r>
            <a:r>
              <a:rPr lang="en-US" sz="1200" dirty="0"/>
              <a:t>: 10.1038/s41562-016-0021</a:t>
            </a:r>
          </a:p>
          <a:p>
            <a:r>
              <a:rPr lang="en-US" sz="1200" dirty="0" err="1"/>
              <a:t>Nosek</a:t>
            </a:r>
            <a:r>
              <a:rPr lang="en-US" sz="1200" dirty="0"/>
              <a:t>, B. A., Alter, G., Banks, G. C., </a:t>
            </a:r>
            <a:r>
              <a:rPr lang="en-US" sz="1200" dirty="0" err="1"/>
              <a:t>Borsboom</a:t>
            </a:r>
            <a:r>
              <a:rPr lang="en-US" sz="1200" dirty="0"/>
              <a:t>, D., Bowman, S. D., </a:t>
            </a:r>
            <a:r>
              <a:rPr lang="en-US" sz="1200" dirty="0" err="1"/>
              <a:t>Breckler</a:t>
            </a:r>
            <a:r>
              <a:rPr lang="en-US" sz="1200" dirty="0"/>
              <a:t>, S. J., Buck, S., Chambers, C. D., Chin, G., Christensen, G., </a:t>
            </a:r>
            <a:r>
              <a:rPr lang="en-US" sz="1200" dirty="0" err="1"/>
              <a:t>Contestabile</a:t>
            </a:r>
            <a:r>
              <a:rPr lang="en-US" sz="1200" dirty="0"/>
              <a:t>, M., Dafoe, A., </a:t>
            </a:r>
            <a:r>
              <a:rPr lang="en-US" sz="1200" dirty="0" err="1"/>
              <a:t>Eich</a:t>
            </a:r>
            <a:r>
              <a:rPr lang="en-US" sz="1200" dirty="0"/>
              <a:t>, E., </a:t>
            </a:r>
            <a:r>
              <a:rPr lang="en-US" sz="1200" dirty="0" err="1"/>
              <a:t>Freese</a:t>
            </a:r>
            <a:r>
              <a:rPr lang="en-US" sz="1200" dirty="0"/>
              <a:t>, J., </a:t>
            </a:r>
            <a:r>
              <a:rPr lang="en-US" sz="1200" dirty="0" err="1"/>
              <a:t>Glennerster</a:t>
            </a:r>
            <a:r>
              <a:rPr lang="en-US" sz="1200" dirty="0"/>
              <a:t>, R., </a:t>
            </a:r>
            <a:r>
              <a:rPr lang="en-US" sz="1200" dirty="0" err="1"/>
              <a:t>Goroff</a:t>
            </a:r>
            <a:r>
              <a:rPr lang="en-US" sz="1200" dirty="0"/>
              <a:t>, D., Green, D. P., Hesse, B., Humphreys, M., </a:t>
            </a:r>
            <a:r>
              <a:rPr lang="en-US" sz="1200" dirty="0" err="1"/>
              <a:t>Ishiyama</a:t>
            </a:r>
            <a:r>
              <a:rPr lang="en-US" sz="1200" dirty="0"/>
              <a:t>, J., </a:t>
            </a:r>
            <a:r>
              <a:rPr lang="en-US" sz="1200" dirty="0" err="1"/>
              <a:t>Karlan</a:t>
            </a:r>
            <a:r>
              <a:rPr lang="en-US" sz="1200" dirty="0"/>
              <a:t>, D., Kraut, A., </a:t>
            </a:r>
            <a:r>
              <a:rPr lang="en-US" sz="1200" dirty="0" err="1"/>
              <a:t>Lupia</a:t>
            </a:r>
            <a:r>
              <a:rPr lang="en-US" sz="1200" dirty="0"/>
              <a:t>, A., Mabry, P., </a:t>
            </a:r>
            <a:r>
              <a:rPr lang="en-US" sz="1200" dirty="0" err="1"/>
              <a:t>Madon</a:t>
            </a:r>
            <a:r>
              <a:rPr lang="en-US" sz="1200" dirty="0"/>
              <a:t>, T. A., Malhotra, N., Mayo-Wilson, E., McNutt, M., Miguel, E., Levy </a:t>
            </a:r>
            <a:r>
              <a:rPr lang="en-US" sz="1200" dirty="0" err="1"/>
              <a:t>Paluck</a:t>
            </a:r>
            <a:r>
              <a:rPr lang="en-US" sz="1200" dirty="0"/>
              <a:t>, E., </a:t>
            </a:r>
            <a:r>
              <a:rPr lang="en-US" sz="1200" dirty="0" err="1"/>
              <a:t>Simonsohn</a:t>
            </a:r>
            <a:r>
              <a:rPr lang="en-US" sz="1200" dirty="0"/>
              <a:t>, U., </a:t>
            </a:r>
            <a:r>
              <a:rPr lang="en-US" sz="1200" dirty="0" err="1"/>
              <a:t>Soderberg</a:t>
            </a:r>
            <a:r>
              <a:rPr lang="en-US" sz="1200" dirty="0"/>
              <a:t>, C., Spellman, B. A., </a:t>
            </a:r>
            <a:r>
              <a:rPr lang="en-US" sz="1200" dirty="0" err="1"/>
              <a:t>Turitto</a:t>
            </a:r>
            <a:r>
              <a:rPr lang="en-US" sz="1200" dirty="0"/>
              <a:t>, J., </a:t>
            </a:r>
            <a:r>
              <a:rPr lang="en-US" sz="1200" dirty="0" err="1"/>
              <a:t>VandenBos</a:t>
            </a:r>
            <a:r>
              <a:rPr lang="en-US" sz="1200" dirty="0"/>
              <a:t>, G., </a:t>
            </a:r>
            <a:r>
              <a:rPr lang="en-US" sz="1200" dirty="0" err="1"/>
              <a:t>Vazire</a:t>
            </a:r>
            <a:r>
              <a:rPr lang="en-US" sz="1200" dirty="0"/>
              <a:t>, S., </a:t>
            </a:r>
            <a:r>
              <a:rPr lang="en-US" sz="1200" dirty="0" err="1"/>
              <a:t>Wagenmakers</a:t>
            </a:r>
            <a:r>
              <a:rPr lang="en-US" sz="1200" dirty="0"/>
              <a:t>, E. J., Wilson, R., &amp; </a:t>
            </a:r>
            <a:r>
              <a:rPr lang="en-US" sz="1200" dirty="0" err="1"/>
              <a:t>Yarkoni</a:t>
            </a:r>
            <a:r>
              <a:rPr lang="en-US" sz="1200" dirty="0"/>
              <a:t>, T. (2015). Promoting an open research culture. </a:t>
            </a:r>
            <a:r>
              <a:rPr lang="en-US" sz="1200" i="1" dirty="0"/>
              <a:t>Science, 348, 1422-1425</a:t>
            </a:r>
            <a:r>
              <a:rPr lang="en-US" sz="1200" dirty="0"/>
              <a:t>. </a:t>
            </a:r>
            <a:r>
              <a:rPr lang="en-US" sz="1200" dirty="0" err="1"/>
              <a:t>Doi</a:t>
            </a:r>
            <a:r>
              <a:rPr lang="en-US" sz="1200" dirty="0"/>
              <a:t>: 10.1126/science.aab2374</a:t>
            </a:r>
          </a:p>
          <a:p>
            <a:r>
              <a:rPr lang="en-US" sz="1200" dirty="0" err="1"/>
              <a:t>Nosek</a:t>
            </a:r>
            <a:r>
              <a:rPr lang="en-US" sz="1200" dirty="0"/>
              <a:t>, B. A., </a:t>
            </a:r>
            <a:r>
              <a:rPr lang="en-US" sz="1200" dirty="0" err="1"/>
              <a:t>Ebersole</a:t>
            </a:r>
            <a:r>
              <a:rPr lang="en-US" sz="1200" dirty="0"/>
              <a:t>, C. R., </a:t>
            </a:r>
            <a:r>
              <a:rPr lang="en-US" sz="1200" dirty="0" err="1"/>
              <a:t>DeHaven</a:t>
            </a:r>
            <a:r>
              <a:rPr lang="en-US" sz="1200" dirty="0"/>
              <a:t>, A., Mellor, D. M. (2018). The preregistration revolution. </a:t>
            </a:r>
            <a:r>
              <a:rPr lang="en-US" sz="1200" i="1" dirty="0"/>
              <a:t>Proceedings for the National Academy of Sciences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Nosek</a:t>
            </a:r>
            <a:r>
              <a:rPr lang="en-US" sz="1200" dirty="0"/>
              <a:t>, B. A., &amp; </a:t>
            </a:r>
            <a:r>
              <a:rPr lang="en-US" sz="1200" dirty="0" err="1"/>
              <a:t>Lakens</a:t>
            </a:r>
            <a:r>
              <a:rPr lang="en-US" sz="1200" dirty="0"/>
              <a:t>, D. (2014).  Registered reports: A method to increase the credibility of published results. </a:t>
            </a:r>
            <a:r>
              <a:rPr lang="en-US" sz="1200" i="1" dirty="0"/>
              <a:t>Social Psychology, 45</a:t>
            </a:r>
            <a:r>
              <a:rPr lang="en-US" sz="1200" dirty="0"/>
              <a:t>, 137-141. </a:t>
            </a:r>
            <a:r>
              <a:rPr lang="en-US" sz="1200" dirty="0" err="1"/>
              <a:t>Doi</a:t>
            </a:r>
            <a:r>
              <a:rPr lang="en-US" sz="1200" dirty="0"/>
              <a:t>: 10.1027/1864-9335/a000192</a:t>
            </a:r>
          </a:p>
          <a:p>
            <a:r>
              <a:rPr lang="en-US" sz="1200" dirty="0" err="1"/>
              <a:t>Nosek</a:t>
            </a:r>
            <a:r>
              <a:rPr lang="en-US" sz="1200" dirty="0"/>
              <a:t>, B. A., Spies, J. R., &amp; </a:t>
            </a:r>
            <a:r>
              <a:rPr lang="en-US" sz="1200" dirty="0" err="1"/>
              <a:t>Motyl</a:t>
            </a:r>
            <a:r>
              <a:rPr lang="en-US" sz="1200" dirty="0"/>
              <a:t>, M. (2012). Scientific utopia: II. Restructuring incentives and practices to promote truth over </a:t>
            </a:r>
            <a:r>
              <a:rPr lang="en-US" sz="1200" dirty="0" err="1"/>
              <a:t>publishability</a:t>
            </a:r>
            <a:r>
              <a:rPr lang="en-US" sz="1200" dirty="0"/>
              <a:t>. </a:t>
            </a:r>
            <a:r>
              <a:rPr lang="en-US" sz="1200" i="1" dirty="0"/>
              <a:t>Perspectives on Psychological Science, 7</a:t>
            </a:r>
            <a:r>
              <a:rPr lang="en-US" sz="1200" dirty="0"/>
              <a:t>, 615-631. DOI: 10.1177/1745691612459058</a:t>
            </a:r>
          </a:p>
          <a:p>
            <a:r>
              <a:rPr lang="en-US" sz="1200" dirty="0"/>
              <a:t>Open Science Collaboration. (2015). Estimating the Reproducibility of Psychological Science.  </a:t>
            </a:r>
            <a:r>
              <a:rPr lang="en-US" sz="1200" i="1" dirty="0"/>
              <a:t>Science, 349(6251</a:t>
            </a:r>
            <a:r>
              <a:rPr lang="en-US" sz="1200" dirty="0"/>
              <a:t>), aac4716. DOI: 10.1126/science.aac4716.</a:t>
            </a:r>
          </a:p>
          <a:p>
            <a:r>
              <a:rPr lang="en-US" sz="1200" dirty="0" err="1"/>
              <a:t>Silberzahn</a:t>
            </a:r>
            <a:r>
              <a:rPr lang="en-US" sz="1200" dirty="0"/>
              <a:t>, R., </a:t>
            </a:r>
            <a:r>
              <a:rPr lang="en-US" sz="1200" dirty="0" err="1"/>
              <a:t>Uhlmann</a:t>
            </a:r>
            <a:r>
              <a:rPr lang="en-US" sz="1200" dirty="0"/>
              <a:t>, E. L., …, &amp; </a:t>
            </a:r>
            <a:r>
              <a:rPr lang="en-US" sz="1200" dirty="0" err="1"/>
              <a:t>Nosek</a:t>
            </a:r>
            <a:r>
              <a:rPr lang="en-US" sz="1200" dirty="0"/>
              <a:t>, B. A. (2018).  Many analysts, one dataset: Making transparent how variations in analytical choices affect results. </a:t>
            </a:r>
            <a:r>
              <a:rPr lang="en-US" sz="1200" i="1" dirty="0"/>
              <a:t>Advances in Methods and Practices in Psychological Science</a:t>
            </a:r>
            <a:r>
              <a:rPr lang="en-US" sz="1200" dirty="0"/>
              <a:t>.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16459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7C2BB-A474-A149-98A1-BBDC8E001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92792-351E-AF4E-A82C-407B3688F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>
            <a:noAutofit/>
          </a:bodyPr>
          <a:lstStyle/>
          <a:p>
            <a:r>
              <a:rPr lang="en-US" sz="1200" dirty="0"/>
              <a:t>Summary slide of QRP surveys from Hannah Fraser: </a:t>
            </a:r>
            <a:r>
              <a:rPr lang="en-US" sz="1200" dirty="0">
                <a:hlinkClick r:id="rId2"/>
              </a:rPr>
              <a:t>https://twitter.com/HannahSFraser/status/1190063017804718080</a:t>
            </a:r>
            <a:r>
              <a:rPr lang="en-US" sz="1200" dirty="0"/>
              <a:t> based on the following studies</a:t>
            </a:r>
          </a:p>
          <a:p>
            <a:pPr lvl="1"/>
            <a:r>
              <a:rPr lang="en-US" sz="800" dirty="0" err="1"/>
              <a:t>Agnoli</a:t>
            </a:r>
            <a:r>
              <a:rPr lang="en-US" sz="800" dirty="0"/>
              <a:t>, F., </a:t>
            </a:r>
            <a:r>
              <a:rPr lang="en-US" sz="800" dirty="0" err="1"/>
              <a:t>Wicherts</a:t>
            </a:r>
            <a:r>
              <a:rPr lang="en-US" sz="800" dirty="0"/>
              <a:t>, J. M., </a:t>
            </a:r>
            <a:r>
              <a:rPr lang="en-US" sz="800" dirty="0" err="1"/>
              <a:t>Veldkamp</a:t>
            </a:r>
            <a:r>
              <a:rPr lang="en-US" sz="800" dirty="0"/>
              <a:t>, C. L. S., </a:t>
            </a:r>
            <a:r>
              <a:rPr lang="en-US" sz="800" dirty="0" err="1"/>
              <a:t>Albiero</a:t>
            </a:r>
            <a:r>
              <a:rPr lang="en-US" sz="800" dirty="0"/>
              <a:t>, P., &amp; </a:t>
            </a:r>
            <a:r>
              <a:rPr lang="en-US" sz="800" dirty="0" err="1"/>
              <a:t>Cubelli</a:t>
            </a:r>
            <a:r>
              <a:rPr lang="en-US" sz="800" dirty="0"/>
              <a:t>, R. (2017). Questionable research practices among </a:t>
            </a:r>
            <a:r>
              <a:rPr lang="en-US" sz="800" dirty="0" err="1"/>
              <a:t>italian</a:t>
            </a:r>
            <a:r>
              <a:rPr lang="en-US" sz="800" dirty="0"/>
              <a:t> research psychologists. PLOS ONE, 12(3), e0172792. </a:t>
            </a:r>
            <a:r>
              <a:rPr lang="en-US" sz="800" dirty="0">
                <a:hlinkClick r:id="rId3"/>
              </a:rPr>
              <a:t>https://doi.org/10.1371/journal.pone.0172792</a:t>
            </a:r>
            <a:r>
              <a:rPr lang="en-US" sz="800" dirty="0"/>
              <a:t> </a:t>
            </a:r>
          </a:p>
          <a:p>
            <a:pPr lvl="1"/>
            <a:r>
              <a:rPr lang="en-US" sz="800" dirty="0"/>
              <a:t>Fraser, H., Parker, T., Nakagawa, S., Barnett, A., &amp; Fidler, F. (2018). Questionable research practices in ecology and evolution. PLOS ONE, 13(7), e0200303. </a:t>
            </a:r>
            <a:r>
              <a:rPr lang="en-US" sz="800" dirty="0">
                <a:hlinkClick r:id="rId4"/>
              </a:rPr>
              <a:t>https://doi.org/10/gdtmg2</a:t>
            </a:r>
            <a:r>
              <a:rPr lang="en-US" sz="800" dirty="0"/>
              <a:t> </a:t>
            </a:r>
          </a:p>
          <a:p>
            <a:pPr lvl="1"/>
            <a:r>
              <a:rPr lang="en-US" sz="800" dirty="0"/>
              <a:t>John, L. K., Loewenstein, G., &amp; </a:t>
            </a:r>
            <a:r>
              <a:rPr lang="en-US" sz="800" dirty="0" err="1"/>
              <a:t>Prelec</a:t>
            </a:r>
            <a:r>
              <a:rPr lang="en-US" sz="800" dirty="0"/>
              <a:t>, D. (2012). Measuring the Prevalence of Questionable Research Practices With Incentives for Truth Telling. Psychological Science, 23(5), 524–532. </a:t>
            </a:r>
            <a:r>
              <a:rPr lang="en-US" sz="800" dirty="0">
                <a:hlinkClick r:id="rId5"/>
              </a:rPr>
              <a:t>https://doi.org/10/f33h6z</a:t>
            </a:r>
            <a:r>
              <a:rPr lang="en-US" sz="800" dirty="0"/>
              <a:t> </a:t>
            </a:r>
          </a:p>
          <a:p>
            <a:pPr lvl="1"/>
            <a:r>
              <a:rPr lang="en-US" sz="800" dirty="0" err="1"/>
              <a:t>Makel</a:t>
            </a:r>
            <a:r>
              <a:rPr lang="en-US" sz="800" dirty="0"/>
              <a:t>, M. C., Hodges, J., Cook, B. G., &amp; </a:t>
            </a:r>
            <a:r>
              <a:rPr lang="en-US" sz="800" dirty="0" err="1"/>
              <a:t>Plucker</a:t>
            </a:r>
            <a:r>
              <a:rPr lang="en-US" sz="800" dirty="0"/>
              <a:t>, J. (2019). Questionable and Open Research Practices in Education Research [Preprint]. </a:t>
            </a:r>
            <a:r>
              <a:rPr lang="en-US" sz="800" dirty="0" err="1"/>
              <a:t>EdArXiv</a:t>
            </a:r>
            <a:r>
              <a:rPr lang="en-US" sz="800" dirty="0"/>
              <a:t>. </a:t>
            </a:r>
            <a:r>
              <a:rPr lang="en-US" sz="800" dirty="0">
                <a:hlinkClick r:id="rId6"/>
              </a:rPr>
              <a:t>https://doi.org/10.35542/osf.io/f7srb</a:t>
            </a:r>
            <a:r>
              <a:rPr lang="en-US" sz="800" dirty="0"/>
              <a:t> </a:t>
            </a:r>
          </a:p>
          <a:p>
            <a:pPr lvl="1"/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233699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ure1.tif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0"/>
            <a:ext cx="768834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-2032716" y="2947117"/>
            <a:ext cx="559389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% Articles reporting that data was available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5169" y="685800"/>
            <a:ext cx="71666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40%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5169" y="2057400"/>
            <a:ext cx="71666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30%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5169" y="3500735"/>
            <a:ext cx="71666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20%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5169" y="4872335"/>
            <a:ext cx="71666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10%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5169" y="6243935"/>
            <a:ext cx="56067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/>
              <a:t>0%</a:t>
            </a:r>
          </a:p>
        </p:txBody>
      </p:sp>
      <p:sp>
        <p:nvSpPr>
          <p:cNvPr id="9" name="Rectangle 8"/>
          <p:cNvSpPr/>
          <p:nvPr/>
        </p:nvSpPr>
        <p:spPr>
          <a:xfrm>
            <a:off x="4876800" y="0"/>
            <a:ext cx="3429000" cy="7086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62000" y="800100"/>
            <a:ext cx="7543800" cy="5257800"/>
          </a:xfrm>
          <a:noFill/>
        </p:spPr>
        <p:txBody>
          <a:bodyPr>
            <a:noAutofit/>
          </a:bodyPr>
          <a:lstStyle/>
          <a:p>
            <a:r>
              <a:rPr lang="en-US" sz="6600" dirty="0">
                <a:solidFill>
                  <a:schemeClr val="tx1"/>
                </a:solidFill>
              </a:rPr>
              <a:t>Incentives for individual success are focused on getting it published, not getting it right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51561" y="6477000"/>
            <a:ext cx="2811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Nosek, Spies, &amp; </a:t>
            </a:r>
            <a:r>
              <a:rPr lang="en-US" dirty="0" err="1"/>
              <a:t>Motyl</a:t>
            </a:r>
            <a:r>
              <a:rPr lang="en-US" dirty="0"/>
              <a:t>, 2012</a:t>
            </a:r>
          </a:p>
        </p:txBody>
      </p:sp>
    </p:spTree>
    <p:extLst>
      <p:ext uri="{BB962C8B-B14F-4D97-AF65-F5344CB8AC3E}">
        <p14:creationId xmlns:p14="http://schemas.microsoft.com/office/powerpoint/2010/main" val="3512357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0"/>
            <a:ext cx="9144000" cy="5634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35225" y="6488668"/>
            <a:ext cx="4396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Munafo</a:t>
            </a:r>
            <a:r>
              <a:rPr lang="en-US" dirty="0"/>
              <a:t> et al., 2017, Nature Human Behavior</a:t>
            </a:r>
          </a:p>
        </p:txBody>
      </p:sp>
    </p:spTree>
    <p:extLst>
      <p:ext uri="{BB962C8B-B14F-4D97-AF65-F5344CB8AC3E}">
        <p14:creationId xmlns:p14="http://schemas.microsoft.com/office/powerpoint/2010/main" val="221415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A255402-A1CE-6843-8BC3-F9C307D08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482386"/>
              </p:ext>
            </p:extLst>
          </p:nvPr>
        </p:nvGraphicFramePr>
        <p:xfrm>
          <a:off x="0" y="0"/>
          <a:ext cx="9067801" cy="6826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5025">
                  <a:extLst>
                    <a:ext uri="{9D8B030D-6E8A-4147-A177-3AD203B41FA5}">
                      <a16:colId xmlns:a16="http://schemas.microsoft.com/office/drawing/2014/main" val="1402004046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205522551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96592183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489888648"/>
                    </a:ext>
                  </a:extLst>
                </a:gridCol>
                <a:gridCol w="1308101">
                  <a:extLst>
                    <a:ext uri="{9D8B030D-6E8A-4147-A177-3AD203B41FA5}">
                      <a16:colId xmlns:a16="http://schemas.microsoft.com/office/drawing/2014/main" val="2313275047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3205201743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QRP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</a:t>
                      </a:r>
                    </a:p>
                    <a:p>
                      <a:r>
                        <a:rPr lang="en-US" sz="1600" b="0" dirty="0"/>
                        <a:t>Fraser et al, 2018, N=494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Evolution</a:t>
                      </a:r>
                    </a:p>
                    <a:p>
                      <a:r>
                        <a:rPr lang="en-US" sz="1600" b="0" dirty="0"/>
                        <a:t>Fraser et al, 2018, N=494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Education</a:t>
                      </a:r>
                    </a:p>
                    <a:p>
                      <a:r>
                        <a:rPr lang="en-US" sz="1600" b="0" dirty="0" err="1"/>
                        <a:t>Makel</a:t>
                      </a:r>
                      <a:r>
                        <a:rPr lang="en-US" sz="1600" b="0" dirty="0"/>
                        <a:t> et al, 2019, N=1,488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Psych Italy</a:t>
                      </a:r>
                    </a:p>
                    <a:p>
                      <a:r>
                        <a:rPr lang="en-US" sz="1600" b="0" dirty="0" err="1"/>
                        <a:t>Agnoli</a:t>
                      </a:r>
                      <a:r>
                        <a:rPr lang="en-US" sz="1600" b="0" dirty="0"/>
                        <a:t> et al, n=277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Psych USA</a:t>
                      </a:r>
                    </a:p>
                    <a:p>
                      <a:r>
                        <a:rPr lang="en-US" sz="1600" b="0" dirty="0"/>
                        <a:t>John et al, 2012, n=2,155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394421"/>
                  </a:ext>
                </a:extLst>
              </a:tr>
              <a:tr h="956294">
                <a:tc>
                  <a:txBody>
                    <a:bodyPr/>
                    <a:lstStyle/>
                    <a:p>
                      <a:r>
                        <a:rPr lang="en-US" dirty="0"/>
                        <a:t>Omitting nonsignificant studies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1690284"/>
                  </a:ext>
                </a:extLst>
              </a:tr>
              <a:tr h="924346">
                <a:tc>
                  <a:txBody>
                    <a:bodyPr/>
                    <a:lstStyle/>
                    <a:p>
                      <a:r>
                        <a:rPr lang="en-US" dirty="0"/>
                        <a:t>Omitting nonsignificant covariates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8333923"/>
                  </a:ext>
                </a:extLst>
              </a:tr>
              <a:tr h="430224">
                <a:tc>
                  <a:txBody>
                    <a:bodyPr/>
                    <a:lstStyle/>
                    <a:p>
                      <a:r>
                        <a:rPr lang="en-US" dirty="0" err="1"/>
                        <a:t>HARKing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7833800"/>
                  </a:ext>
                </a:extLst>
              </a:tr>
              <a:tr h="430224">
                <a:tc>
                  <a:txBody>
                    <a:bodyPr/>
                    <a:lstStyle/>
                    <a:p>
                      <a:r>
                        <a:rPr lang="en-US" dirty="0"/>
                        <a:t>Omitting analyses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5027436"/>
                  </a:ext>
                </a:extLst>
              </a:tr>
              <a:tr h="430224">
                <a:tc>
                  <a:txBody>
                    <a:bodyPr/>
                    <a:lstStyle/>
                    <a:p>
                      <a:r>
                        <a:rPr lang="en-US" dirty="0"/>
                        <a:t>Rounding p-values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678715"/>
                  </a:ext>
                </a:extLst>
              </a:tr>
              <a:tr h="647042">
                <a:tc>
                  <a:txBody>
                    <a:bodyPr/>
                    <a:lstStyle/>
                    <a:p>
                      <a:r>
                        <a:rPr lang="en-US" dirty="0"/>
                        <a:t>Data exclusion after results are 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6476144"/>
                  </a:ext>
                </a:extLst>
              </a:tr>
              <a:tr h="430224">
                <a:tc>
                  <a:txBody>
                    <a:bodyPr/>
                    <a:lstStyle/>
                    <a:p>
                      <a:r>
                        <a:rPr lang="en-US" dirty="0"/>
                        <a:t>Data peeking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586180"/>
                  </a:ext>
                </a:extLst>
              </a:tr>
              <a:tr h="430224">
                <a:tc>
                  <a:txBody>
                    <a:bodyPr/>
                    <a:lstStyle/>
                    <a:p>
                      <a:r>
                        <a:rPr lang="en-US" dirty="0"/>
                        <a:t>Analysis gaming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3270196"/>
                  </a:ext>
                </a:extLst>
              </a:tr>
              <a:tr h="647042">
                <a:tc>
                  <a:txBody>
                    <a:bodyPr/>
                    <a:lstStyle/>
                    <a:p>
                      <a:r>
                        <a:rPr lang="en-US" dirty="0"/>
                        <a:t>Not disclosing known problems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N/A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7312518"/>
                  </a:ext>
                </a:extLst>
              </a:tr>
              <a:tr h="647042">
                <a:tc>
                  <a:txBody>
                    <a:bodyPr/>
                    <a:lstStyle/>
                    <a:p>
                      <a:r>
                        <a:rPr lang="en-US" dirty="0"/>
                        <a:t>Filling in missing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1*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499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148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7BA07-EBC2-4E4A-9EBF-9DB4941A7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Replication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4E098-1DAD-E541-BC88-528910E7FD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Many Labs 1					10 of 13 	(77%)</a:t>
            </a:r>
          </a:p>
          <a:p>
            <a:r>
              <a:rPr lang="en-US" dirty="0"/>
              <a:t>Many Labs 2					14 of 28 	(50%)</a:t>
            </a:r>
          </a:p>
          <a:p>
            <a:r>
              <a:rPr lang="en-US" dirty="0"/>
              <a:t>Many Labs 3					3 of 10 		(30%)</a:t>
            </a:r>
          </a:p>
          <a:p>
            <a:r>
              <a:rPr lang="en-US" dirty="0"/>
              <a:t>Reproducibility Project: Psychology		39 of 100 	(39%)</a:t>
            </a:r>
          </a:p>
          <a:p>
            <a:r>
              <a:rPr lang="en-US" dirty="0"/>
              <a:t>Science/Nature: Social Science		13 of 21 	(62%)</a:t>
            </a:r>
          </a:p>
          <a:p>
            <a:r>
              <a:rPr lang="en-US" dirty="0"/>
              <a:t>Experimental Econ				11 of 18 	(61%)</a:t>
            </a:r>
          </a:p>
          <a:p>
            <a:endParaRPr lang="en-US" dirty="0"/>
          </a:p>
          <a:p>
            <a:r>
              <a:rPr lang="en-US" dirty="0"/>
              <a:t>Total						90 of 190 	(47%)</a:t>
            </a:r>
          </a:p>
        </p:txBody>
      </p:sp>
    </p:spTree>
    <p:extLst>
      <p:ext uri="{BB962C8B-B14F-4D97-AF65-F5344CB8AC3E}">
        <p14:creationId xmlns:p14="http://schemas.microsoft.com/office/powerpoint/2010/main" val="2286507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81000" y="2286000"/>
            <a:ext cx="815109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400" dirty="0">
                <a:solidFill>
                  <a:schemeClr val="bg1">
                    <a:lumMod val="85000"/>
                  </a:schemeClr>
                </a:solidFill>
              </a:rPr>
              <a:t>ecosystem</a:t>
            </a:r>
          </a:p>
        </p:txBody>
      </p:sp>
      <p:pic>
        <p:nvPicPr>
          <p:cNvPr id="2" name="Picture 1" descr="female-scientist-1644187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6810" y="2971800"/>
            <a:ext cx="1219200" cy="119481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09600" y="533400"/>
            <a:ext cx="7533620" cy="2286000"/>
            <a:chOff x="609600" y="533400"/>
            <a:chExt cx="7533620" cy="2286000"/>
          </a:xfrm>
        </p:grpSpPr>
        <p:pic>
          <p:nvPicPr>
            <p:cNvPr id="3" name="Picture 2" descr="588dfbf9_rotunda_183.jpe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" y="533400"/>
              <a:ext cx="3200400" cy="2286000"/>
            </a:xfrm>
            <a:prstGeom prst="rect">
              <a:avLst/>
            </a:prstGeom>
          </p:spPr>
        </p:pic>
        <p:pic>
          <p:nvPicPr>
            <p:cNvPr id="4" name="Picture 3" descr="library-shelves-of-academic-journals-cc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0600" y="838200"/>
              <a:ext cx="3342620" cy="167640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747903" y="4267200"/>
            <a:ext cx="7257014" cy="2286000"/>
            <a:chOff x="685800" y="4191000"/>
            <a:chExt cx="7257014" cy="2286000"/>
          </a:xfrm>
        </p:grpSpPr>
        <p:pic>
          <p:nvPicPr>
            <p:cNvPr id="5" name="Picture 4" descr="nih.jpe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" y="4191000"/>
              <a:ext cx="3048000" cy="2286000"/>
            </a:xfrm>
            <a:prstGeom prst="rect">
              <a:avLst/>
            </a:prstGeom>
          </p:spPr>
        </p:pic>
        <p:pic>
          <p:nvPicPr>
            <p:cNvPr id="6" name="Picture 5" descr="350px-LietuviuMoksloDraugija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1006" y="4342191"/>
              <a:ext cx="2941808" cy="198361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1411048" y="6051089"/>
            <a:ext cx="1765628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FUNDERS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95547" y="5943600"/>
            <a:ext cx="1859804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SOCIETIES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1539" y="2387024"/>
            <a:ext cx="2456522" cy="5847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UNIVERSITIES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10200" y="2286000"/>
            <a:ext cx="2211888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PUBLISHERS</a:t>
            </a:r>
          </a:p>
        </p:txBody>
      </p:sp>
    </p:spTree>
    <p:extLst>
      <p:ext uri="{BB962C8B-B14F-4D97-AF65-F5344CB8AC3E}">
        <p14:creationId xmlns:p14="http://schemas.microsoft.com/office/powerpoint/2010/main" val="2677911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0EC063-B194-8548-B153-A8A1C9BE1A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589740"/>
            <a:ext cx="1283488" cy="12503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2F2F0D2-1221-864C-B839-A0C1980DF22E}"/>
              </a:ext>
            </a:extLst>
          </p:cNvPr>
          <p:cNvSpPr txBox="1"/>
          <p:nvPr/>
        </p:nvSpPr>
        <p:spPr>
          <a:xfrm>
            <a:off x="3657600" y="707093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Make </a:t>
            </a:r>
            <a:r>
              <a:rPr lang="en-US" sz="2400" b="1" dirty="0"/>
              <a:t>data and code </a:t>
            </a:r>
            <a:r>
              <a:rPr lang="en-US" sz="2400" dirty="0"/>
              <a:t>available to the greatest extent permissible to improve reproducibility, robustness testing, and reuse.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49EB4F-3ECC-8446-B16D-8326DA4704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528055"/>
            <a:ext cx="1283488" cy="125036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1D2E2D-8CAF-294C-B098-1EFF67FE5CEB}"/>
              </a:ext>
            </a:extLst>
          </p:cNvPr>
          <p:cNvSpPr txBox="1"/>
          <p:nvPr/>
        </p:nvSpPr>
        <p:spPr>
          <a:xfrm>
            <a:off x="2383507" y="2953183"/>
            <a:ext cx="63794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Make </a:t>
            </a:r>
            <a:r>
              <a:rPr lang="en-US" sz="2400" b="1" dirty="0"/>
              <a:t>materials</a:t>
            </a:r>
            <a:r>
              <a:rPr lang="en-US" sz="2400" dirty="0"/>
              <a:t> available to assist replication and reuse.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A357A2-42AA-334E-ABEE-DC9FD13E56A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4486935"/>
            <a:ext cx="1283488" cy="125036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207A9CE-4A0A-0248-8313-BFF846900724}"/>
              </a:ext>
            </a:extLst>
          </p:cNvPr>
          <p:cNvSpPr txBox="1"/>
          <p:nvPr/>
        </p:nvSpPr>
        <p:spPr>
          <a:xfrm>
            <a:off x="3657600" y="4546965"/>
            <a:ext cx="5105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Preregister</a:t>
            </a:r>
            <a:r>
              <a:rPr lang="en-US" sz="2400" dirty="0"/>
              <a:t> studies to reduce publication bias, and preregister analysis plans to make clear distinction between planned hypothesis tests and unplanned exploratory work.</a:t>
            </a:r>
          </a:p>
        </p:txBody>
      </p:sp>
    </p:spTree>
    <p:extLst>
      <p:ext uri="{BB962C8B-B14F-4D97-AF65-F5344CB8AC3E}">
        <p14:creationId xmlns:p14="http://schemas.microsoft.com/office/powerpoint/2010/main" val="64215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4.googleusercontent.com/KD_IBM9Y1vwD7LiPM-8uK5bjcnP5udBQZjnjOvC7Kcos7us5WYY8AAZWzHGYojXIcjl7Tv90tR8LcDSvkRNW2BaViFc0Ujuwhf4iIj32oKkv1MTVYf3CbmwlFZgMwDXw1HCdVmjM">
            <a:extLst>
              <a:ext uri="{FF2B5EF4-FFF2-40B4-BE49-F238E27FC236}">
                <a16:creationId xmlns:a16="http://schemas.microsoft.com/office/drawing/2014/main" id="{8FB591E1-64C2-2E4B-AC40-CC7A693CB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2535"/>
            <a:ext cx="9157310" cy="336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4">
            <a:extLst>
              <a:ext uri="{FF2B5EF4-FFF2-40B4-BE49-F238E27FC236}">
                <a16:creationId xmlns:a16="http://schemas.microsoft.com/office/drawing/2014/main" id="{EBFC72EA-91C7-EF4E-88F3-E52A41ADF637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Changing a Research 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960137-FF8B-6A4A-932B-197273F7EC1F}"/>
              </a:ext>
            </a:extLst>
          </p:cNvPr>
          <p:cNvSpPr txBox="1"/>
          <p:nvPr/>
        </p:nvSpPr>
        <p:spPr>
          <a:xfrm>
            <a:off x="5410200" y="6477000"/>
            <a:ext cx="3744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Diffusion of Innovations; Rogers, 1963</a:t>
            </a:r>
          </a:p>
        </p:txBody>
      </p:sp>
    </p:spTree>
    <p:extLst>
      <p:ext uri="{BB962C8B-B14F-4D97-AF65-F5344CB8AC3E}">
        <p14:creationId xmlns:p14="http://schemas.microsoft.com/office/powerpoint/2010/main" val="4040964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78119</TotalTime>
  <Words>1923</Words>
  <Application>Microsoft Macintosh PowerPoint</Application>
  <PresentationFormat>On-screen Show (4:3)</PresentationFormat>
  <Paragraphs>246</Paragraphs>
  <Slides>29</Slides>
  <Notes>6</Notes>
  <HiddenSlides>2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Calibri</vt:lpstr>
      <vt:lpstr>Office Theme</vt:lpstr>
      <vt:lpstr>A Strategy for Scientific Culture Change Updates from the Center for Open Science</vt:lpstr>
      <vt:lpstr>PowerPoint Presentation</vt:lpstr>
      <vt:lpstr>PowerPoint Presentation</vt:lpstr>
      <vt:lpstr>PowerPoint Presentation</vt:lpstr>
      <vt:lpstr>PowerPoint Presentation</vt:lpstr>
      <vt:lpstr>Cumulative Replication Evidence</vt:lpstr>
      <vt:lpstr>PowerPoint Presentation</vt:lpstr>
      <vt:lpstr>PowerPoint Presentation</vt:lpstr>
      <vt:lpstr>PowerPoint Presentation</vt:lpstr>
      <vt:lpstr>Changing a Research Culture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Registered Reports cos.io/rr </vt:lpstr>
      <vt:lpstr>PowerPoint Presentation</vt:lpstr>
      <vt:lpstr>PowerPoint Presentation</vt:lpstr>
      <vt:lpstr>PowerPoint Presentation</vt:lpstr>
      <vt:lpstr>PowerPoint Presentation</vt:lpstr>
      <vt:lpstr>Realizing the DORA Vision</vt:lpstr>
      <vt:lpstr>TOP Guidelines http://cos.io/top/ </vt:lpstr>
      <vt:lpstr>TOP: Data sharing</vt:lpstr>
      <vt:lpstr>TOP: Preregistration</vt:lpstr>
      <vt:lpstr>PowerPoint Presentation</vt:lpstr>
      <vt:lpstr>More information Take a picture</vt:lpstr>
      <vt:lpstr>References</vt:lpstr>
      <vt:lpstr>References continued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Improving confidence in scientific results by opening the scientific workflow</dc:title>
  <dc:creator>Brian laptop</dc:creator>
  <cp:lastModifiedBy>David Mellor</cp:lastModifiedBy>
  <cp:revision>806</cp:revision>
  <dcterms:created xsi:type="dcterms:W3CDTF">2012-10-02T02:42:27Z</dcterms:created>
  <dcterms:modified xsi:type="dcterms:W3CDTF">2020-01-23T16:51:39Z</dcterms:modified>
</cp:coreProperties>
</file>