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276" r:id="rId2"/>
    <p:sldId id="274" r:id="rId3"/>
    <p:sldId id="279" r:id="rId4"/>
    <p:sldId id="282" r:id="rId5"/>
    <p:sldId id="280" r:id="rId6"/>
    <p:sldId id="28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3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38"/>
  </p:normalViewPr>
  <p:slideViewPr>
    <p:cSldViewPr snapToGrid="0" snapToObjects="1">
      <p:cViewPr varScale="1">
        <p:scale>
          <a:sx n="106" d="100"/>
          <a:sy n="106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BD8EE-9B07-3246-9FB4-CE33B2EBCA37}" type="datetimeFigureOut">
              <a:rPr lang="en-US" smtClean="0"/>
              <a:t>2/26/21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9BB52-A390-E54A-BA81-B545FB58A5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283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5E66D-0564-3546-BE54-572A83165CB5}" type="datetimeFigureOut">
              <a:rPr lang="en-US" smtClean="0"/>
              <a:t>2/26/21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A7D3-C132-4542-AB99-DA84BEB76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5E66D-0564-3546-BE54-572A83165CB5}" type="datetimeFigureOut">
              <a:rPr lang="en-US" smtClean="0"/>
              <a:t>2/26/21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A7D3-C132-4542-AB99-DA84BEB76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5E66D-0564-3546-BE54-572A83165CB5}" type="datetimeFigureOut">
              <a:rPr lang="en-US" smtClean="0"/>
              <a:t>2/26/21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A7D3-C132-4542-AB99-DA84BEB76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5E66D-0564-3546-BE54-572A83165CB5}" type="datetimeFigureOut">
              <a:rPr lang="en-US" smtClean="0"/>
              <a:t>2/26/21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A7D3-C132-4542-AB99-DA84BEB76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5E66D-0564-3546-BE54-572A83165CB5}" type="datetimeFigureOut">
              <a:rPr lang="en-US" smtClean="0"/>
              <a:t>2/26/21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A7D3-C132-4542-AB99-DA84BEB76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5E66D-0564-3546-BE54-572A83165CB5}" type="datetimeFigureOut">
              <a:rPr lang="en-US" smtClean="0"/>
              <a:t>2/26/21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A7D3-C132-4542-AB99-DA84BEB76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5E66D-0564-3546-BE54-572A83165CB5}" type="datetimeFigureOut">
              <a:rPr lang="en-US" smtClean="0"/>
              <a:t>2/26/21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A7D3-C132-4542-AB99-DA84BEB76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5E66D-0564-3546-BE54-572A83165CB5}" type="datetimeFigureOut">
              <a:rPr lang="en-US" smtClean="0"/>
              <a:t>2/26/21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A7D3-C132-4542-AB99-DA84BEB76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5E66D-0564-3546-BE54-572A83165CB5}" type="datetimeFigureOut">
              <a:rPr lang="en-US" smtClean="0"/>
              <a:t>2/26/21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A7D3-C132-4542-AB99-DA84BEB76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5E66D-0564-3546-BE54-572A83165CB5}" type="datetimeFigureOut">
              <a:rPr lang="en-US" smtClean="0"/>
              <a:t>2/26/21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A7D3-C132-4542-AB99-DA84BEB76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5E66D-0564-3546-BE54-572A83165CB5}" type="datetimeFigureOut">
              <a:rPr lang="en-US" smtClean="0"/>
              <a:t>2/26/21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BA7D3-C132-4542-AB99-DA84BEB76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0-background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5426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5E66D-0564-3546-BE54-572A83165CB5}" type="datetimeFigureOut">
              <a:rPr lang="en-US" smtClean="0"/>
              <a:t>2/26/21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BA7D3-C132-4542-AB99-DA84BEB76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96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" y="585915"/>
            <a:ext cx="8924544" cy="1011237"/>
          </a:xfrm>
        </p:spPr>
        <p:txBody>
          <a:bodyPr>
            <a:normAutofit/>
          </a:bodyPr>
          <a:lstStyle/>
          <a:p>
            <a:r>
              <a:rPr lang="en-US" sz="5400" b="1" dirty="0">
                <a:latin typeface="Helvetica" charset="0"/>
                <a:ea typeface="Helvetica" charset="0"/>
                <a:cs typeface="Helvetica" charset="0"/>
              </a:rPr>
              <a:t>BM</a:t>
            </a:r>
            <a:r>
              <a:rPr lang="en-US" sz="5400" b="1" dirty="0">
                <a:ln w="19050">
                  <a:solidFill>
                    <a:schemeClr val="bg1"/>
                  </a:solidFill>
                </a:ln>
                <a:solidFill>
                  <a:srgbClr val="D53A46"/>
                </a:solidFill>
                <a:latin typeface="Helvetica" charset="0"/>
                <a:ea typeface="Helvetica" charset="0"/>
                <a:cs typeface="Helvetica" charset="0"/>
              </a:rPr>
              <a:t>T</a:t>
            </a:r>
            <a:r>
              <a:rPr lang="en-US" sz="5400" b="1" dirty="0">
                <a:latin typeface="Helvetica" charset="0"/>
                <a:ea typeface="Helvetica" charset="0"/>
                <a:cs typeface="Helvetica" charset="0"/>
              </a:rPr>
              <a:t>S 2021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2816" y="2388130"/>
            <a:ext cx="8278368" cy="3889248"/>
          </a:xfrm>
        </p:spPr>
        <p:txBody>
          <a:bodyPr>
            <a:normAutofit fontScale="47500" lnSpcReduction="20000"/>
          </a:bodyPr>
          <a:lstStyle/>
          <a:p>
            <a:r>
              <a:rPr lang="en-US" sz="7000" dirty="0"/>
              <a:t>A/Prof Sandra Petty</a:t>
            </a:r>
            <a:br>
              <a:rPr lang="en-US" sz="7000" dirty="0"/>
            </a:br>
            <a:r>
              <a:rPr lang="en-US" sz="7000" dirty="0"/>
              <a:t> </a:t>
            </a:r>
          </a:p>
          <a:p>
            <a:r>
              <a:rPr lang="en-US" sz="5900" dirty="0"/>
              <a:t>CEO </a:t>
            </a:r>
            <a:r>
              <a:rPr lang="en-US" sz="5900" i="1" dirty="0"/>
              <a:t>- Center for Biomedical Research Transparency </a:t>
            </a:r>
          </a:p>
          <a:p>
            <a:br>
              <a:rPr lang="en-US" sz="5500" b="1" i="1" dirty="0"/>
            </a:br>
            <a:br>
              <a:rPr lang="en-US" sz="5500" b="1" dirty="0"/>
            </a:br>
            <a:r>
              <a:rPr lang="en-US" sz="5500" b="1" dirty="0">
                <a:latin typeface="Helvetica" charset="0"/>
                <a:ea typeface="Helvetica" charset="0"/>
                <a:cs typeface="Helvetica" charset="0"/>
              </a:rPr>
              <a:t>CBMR</a:t>
            </a:r>
            <a:r>
              <a:rPr lang="en-US" sz="5500" b="1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T</a:t>
            </a:r>
          </a:p>
          <a:p>
            <a:r>
              <a:rPr lang="en-US" sz="3600" dirty="0"/>
              <a:t>175 </a:t>
            </a:r>
            <a:r>
              <a:rPr lang="en-US" sz="3600" dirty="0" err="1"/>
              <a:t>Varick</a:t>
            </a:r>
            <a:r>
              <a:rPr lang="en-US" sz="3600" dirty="0"/>
              <a:t> St, </a:t>
            </a:r>
            <a:br>
              <a:rPr lang="en-US" sz="3600" dirty="0"/>
            </a:br>
            <a:r>
              <a:rPr lang="en-US" sz="3600" dirty="0"/>
              <a:t>New York, NY 10014</a:t>
            </a:r>
          </a:p>
          <a:p>
            <a:r>
              <a:rPr lang="en-US" sz="3600" dirty="0"/>
              <a:t>Skype: +1 973 259 6536</a:t>
            </a:r>
          </a:p>
          <a:p>
            <a:r>
              <a:rPr lang="en-US" sz="3600" dirty="0" err="1"/>
              <a:t>Sandy@cbmrt.org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5431378"/>
            <a:ext cx="1285712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82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Helvetica" charset="0"/>
                <a:ea typeface="Helvetica" charset="0"/>
                <a:cs typeface="Helvetica" charset="0"/>
              </a:rPr>
              <a:t>CBMR</a:t>
            </a:r>
            <a:r>
              <a:rPr lang="en-US" b="1" dirty="0">
                <a:ln w="19050">
                  <a:solidFill>
                    <a:schemeClr val="bg1"/>
                  </a:solidFill>
                </a:ln>
                <a:solidFill>
                  <a:srgbClr val="D53A46"/>
                </a:solidFill>
                <a:latin typeface="Helvetica" charset="0"/>
                <a:ea typeface="Helvetica" charset="0"/>
                <a:cs typeface="Helvetica" charset="0"/>
              </a:rPr>
              <a:t>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376" y="2191385"/>
            <a:ext cx="8375904" cy="4351338"/>
          </a:xfrm>
        </p:spPr>
        <p:txBody>
          <a:bodyPr>
            <a:normAutofit/>
          </a:bodyPr>
          <a:lstStyle/>
          <a:p>
            <a:r>
              <a:rPr lang="en-US" dirty="0"/>
              <a:t>CBMRT is a 501</a:t>
            </a:r>
            <a:r>
              <a:rPr lang="mr-IN" dirty="0"/>
              <a:t>(</a:t>
            </a:r>
            <a:r>
              <a:rPr lang="mr-IN" dirty="0" err="1"/>
              <a:t>c</a:t>
            </a:r>
            <a:r>
              <a:rPr lang="mr-IN" dirty="0"/>
              <a:t>)</a:t>
            </a:r>
            <a:r>
              <a:rPr lang="en-AU" dirty="0"/>
              <a:t>(</a:t>
            </a:r>
            <a:r>
              <a:rPr lang="en-US" dirty="0"/>
              <a:t>3) registered non-profit based in NY that promotes and facilitates transparent reporting of biomedical research. </a:t>
            </a:r>
          </a:p>
          <a:p>
            <a:r>
              <a:rPr lang="en-US" dirty="0"/>
              <a:t>We aim to ensure that all biomedical results – </a:t>
            </a:r>
            <a:r>
              <a:rPr lang="en-US" i="1" dirty="0"/>
              <a:t>including negative, replicative and inconclusive results </a:t>
            </a:r>
            <a:r>
              <a:rPr lang="en-US" dirty="0"/>
              <a:t>are accessible in the interests of patient safety and  research efficiency. </a:t>
            </a:r>
          </a:p>
          <a:p>
            <a:r>
              <a:rPr lang="en-US" dirty="0"/>
              <a:t>Established in 2017 by </a:t>
            </a:r>
            <a:r>
              <a:rPr lang="en-US" dirty="0" err="1"/>
              <a:t>Dr</a:t>
            </a:r>
            <a:r>
              <a:rPr lang="en-US" dirty="0"/>
              <a:t> Sandra Petty and </a:t>
            </a:r>
            <a:r>
              <a:rPr lang="en-US" dirty="0" err="1"/>
              <a:t>Dr</a:t>
            </a:r>
            <a:r>
              <a:rPr lang="en-US" dirty="0"/>
              <a:t> Hugo Stephenson.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39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Helvetica" charset="0"/>
                <a:ea typeface="Helvetica" charset="0"/>
                <a:cs typeface="Helvetica" charset="0"/>
              </a:rPr>
              <a:t>CBMR</a:t>
            </a:r>
            <a:r>
              <a:rPr lang="en-US" b="1" dirty="0">
                <a:ln w="19050">
                  <a:solidFill>
                    <a:schemeClr val="bg1"/>
                  </a:solidFill>
                </a:ln>
                <a:solidFill>
                  <a:srgbClr val="D53A46"/>
                </a:solidFill>
                <a:latin typeface="Helvetica" charset="0"/>
                <a:ea typeface="Helvetica" charset="0"/>
                <a:cs typeface="Helvetica" charset="0"/>
              </a:rPr>
              <a:t>T </a:t>
            </a:r>
            <a:r>
              <a:rPr lang="en-US" b="1" dirty="0">
                <a:ln w="19050">
                  <a:noFill/>
                </a:ln>
                <a:latin typeface="Helvetica" charset="0"/>
                <a:ea typeface="Helvetica" charset="0"/>
                <a:cs typeface="Helvetica" charset="0"/>
              </a:rPr>
              <a:t>Major Projects</a:t>
            </a:r>
            <a:endParaRPr lang="en-US" dirty="0">
              <a:ln w="19050">
                <a:noFill/>
              </a:ln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" y="2203577"/>
            <a:ext cx="8266176" cy="4172839"/>
          </a:xfrm>
        </p:spPr>
        <p:txBody>
          <a:bodyPr/>
          <a:lstStyle/>
          <a:p>
            <a:r>
              <a:rPr lang="en-US" dirty="0"/>
              <a:t>Biomedical Transparency Summit Series</a:t>
            </a:r>
          </a:p>
          <a:p>
            <a:r>
              <a:rPr lang="en-US" dirty="0"/>
              <a:t>The Null Hypothesis Initiative</a:t>
            </a:r>
          </a:p>
          <a:p>
            <a:r>
              <a:rPr lang="en-US" dirty="0"/>
              <a:t>Ambassador Network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345" y="3719592"/>
            <a:ext cx="3774786" cy="252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t="8356" r="2980" b="14667"/>
          <a:stretch/>
        </p:blipFill>
        <p:spPr>
          <a:xfrm>
            <a:off x="5977131" y="3719592"/>
            <a:ext cx="2372464" cy="252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719592"/>
            <a:ext cx="1682228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113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CFED0-BCD9-AA41-B620-5465620B9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Research Integrity – Developments across the Atlantic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BD1B2E-20FB-BB46-9F76-433213FC8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07" y="2174540"/>
            <a:ext cx="829878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Keynote Speakers: </a:t>
            </a:r>
          </a:p>
          <a:p>
            <a:r>
              <a:rPr lang="en-GB" dirty="0"/>
              <a:t>Prof Ana </a:t>
            </a:r>
            <a:r>
              <a:rPr lang="en-GB" dirty="0" err="1"/>
              <a:t>Marušić</a:t>
            </a:r>
            <a:r>
              <a:rPr lang="en-GB" dirty="0"/>
              <a:t> (SoPs4RI Project Leader)</a:t>
            </a:r>
          </a:p>
          <a:p>
            <a:r>
              <a:rPr lang="en-GB" dirty="0"/>
              <a:t>Prof Michael Lauer MD (Deputy Director for Extramural Research at NIH)</a:t>
            </a:r>
            <a:endParaRPr lang="en-AU" dirty="0"/>
          </a:p>
          <a:p>
            <a:pPr marL="0" indent="0">
              <a:buNone/>
            </a:pPr>
            <a:r>
              <a:rPr lang="en-US" dirty="0"/>
              <a:t>Speakers will be joined on a Panel session:</a:t>
            </a:r>
          </a:p>
          <a:p>
            <a:r>
              <a:rPr lang="en-US" dirty="0"/>
              <a:t>Dr David Tovey (CBMRT SAC, Co-EIC Journal of Clinical Epidemiology)</a:t>
            </a:r>
          </a:p>
          <a:p>
            <a:r>
              <a:rPr lang="en-US" dirty="0"/>
              <a:t>Dr Devon Crawford (Scientific Program Manager NIH/NINDS)</a:t>
            </a:r>
          </a:p>
        </p:txBody>
      </p:sp>
    </p:spTree>
    <p:extLst>
      <p:ext uri="{BB962C8B-B14F-4D97-AF65-F5344CB8AC3E}">
        <p14:creationId xmlns:p14="http://schemas.microsoft.com/office/powerpoint/2010/main" val="2421982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87466-138D-504E-A91E-F391CF2D3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Helvetica" charset="0"/>
                <a:ea typeface="Helvetica" charset="0"/>
                <a:cs typeface="Helvetica" charset="0"/>
              </a:rPr>
              <a:t>BM</a:t>
            </a:r>
            <a:r>
              <a:rPr lang="en-US" b="1" dirty="0">
                <a:ln w="19050">
                  <a:solidFill>
                    <a:schemeClr val="bg1"/>
                  </a:solidFill>
                </a:ln>
                <a:solidFill>
                  <a:srgbClr val="D53A46"/>
                </a:solidFill>
                <a:latin typeface="Helvetica" charset="0"/>
                <a:ea typeface="Helvetica" charset="0"/>
                <a:cs typeface="Helvetica" charset="0"/>
              </a:rPr>
              <a:t>T</a:t>
            </a:r>
            <a:r>
              <a:rPr lang="en-US" b="1" dirty="0">
                <a:latin typeface="Helvetica" charset="0"/>
                <a:ea typeface="Helvetica" charset="0"/>
                <a:cs typeface="Helvetica" charset="0"/>
              </a:rPr>
              <a:t>S 2021 Summit Series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71FB0-E6AB-BF4A-9EF4-A72205150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042" y="2136621"/>
            <a:ext cx="8349915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b="1" dirty="0"/>
              <a:t>Webinar 2 - Tuesday March 16, 4-5pm ET</a:t>
            </a:r>
          </a:p>
          <a:p>
            <a:pPr marL="0" indent="0">
              <a:buNone/>
            </a:pPr>
            <a:r>
              <a:rPr lang="en-GB" b="1" dirty="0"/>
              <a:t>Open Access – Developments across the globe </a:t>
            </a:r>
          </a:p>
          <a:p>
            <a:pPr marL="0" indent="0">
              <a:buNone/>
            </a:pPr>
            <a:r>
              <a:rPr lang="en-GB" sz="2200" dirty="0"/>
              <a:t>Prof Johan </a:t>
            </a:r>
            <a:r>
              <a:rPr lang="en-GB" sz="2200" dirty="0" err="1"/>
              <a:t>Rooryck</a:t>
            </a:r>
            <a:r>
              <a:rPr lang="en-GB" sz="2200" dirty="0"/>
              <a:t> (Executive Director, </a:t>
            </a:r>
            <a:r>
              <a:rPr lang="en-GB" sz="2200" dirty="0" err="1"/>
              <a:t>cOAlition</a:t>
            </a:r>
            <a:r>
              <a:rPr lang="en-GB" sz="2200" dirty="0"/>
              <a:t> S) </a:t>
            </a:r>
          </a:p>
          <a:p>
            <a:pPr marL="0" indent="0">
              <a:buNone/>
            </a:pPr>
            <a:r>
              <a:rPr lang="en-GB" sz="2200" dirty="0"/>
              <a:t>Dr Ginny Barbour (Australasian Open Access Strategy Group)</a:t>
            </a:r>
          </a:p>
          <a:p>
            <a:pPr marL="0" indent="0">
              <a:buNone/>
            </a:pPr>
            <a:endParaRPr lang="en-AU" sz="2200" dirty="0"/>
          </a:p>
          <a:p>
            <a:pPr marL="0" indent="0">
              <a:buNone/>
            </a:pPr>
            <a:r>
              <a:rPr lang="en-GB" b="1" dirty="0"/>
              <a:t>Webinar 3 - Friday March 26, 11am-1230pm ET:</a:t>
            </a:r>
          </a:p>
          <a:p>
            <a:pPr marL="0" indent="0">
              <a:buNone/>
            </a:pPr>
            <a:r>
              <a:rPr lang="en-GB" b="1" dirty="0"/>
              <a:t>Acceleration of Research and Implications for Research Transparency. </a:t>
            </a:r>
          </a:p>
          <a:p>
            <a:pPr marL="0" indent="0">
              <a:buNone/>
            </a:pPr>
            <a:r>
              <a:rPr lang="en-GB" sz="2200" dirty="0"/>
              <a:t>Prof Ida Sim (UCSF Informatics and Research Innovation)</a:t>
            </a:r>
          </a:p>
          <a:p>
            <a:pPr marL="0" indent="0">
              <a:buNone/>
            </a:pPr>
            <a:r>
              <a:rPr lang="en-GB" sz="2200" dirty="0"/>
              <a:t>Dr John Inglis (Cold Spring </a:t>
            </a:r>
            <a:r>
              <a:rPr lang="en-GB" sz="2200" dirty="0" err="1"/>
              <a:t>Harbor</a:t>
            </a:r>
            <a:r>
              <a:rPr lang="en-GB" sz="2200" dirty="0"/>
              <a:t> Laboratory Press) </a:t>
            </a:r>
          </a:p>
          <a:p>
            <a:pPr marL="0" indent="0">
              <a:buNone/>
            </a:pPr>
            <a:r>
              <a:rPr lang="en-GB" sz="2200" dirty="0"/>
              <a:t>Deborah Dixon (Oxford University Press)</a:t>
            </a:r>
            <a:endParaRPr lang="en-AU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92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6C263-E83D-3542-A3EE-B1F663DAA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n w="19050">
                  <a:solidFill>
                    <a:schemeClr val="bg1"/>
                  </a:solidFill>
                </a:ln>
                <a:latin typeface="Helvetica" charset="0"/>
                <a:ea typeface="Helvetica" charset="0"/>
                <a:cs typeface="Helvetica" charset="0"/>
              </a:rPr>
              <a:t>Thank you!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9275E2-63A7-394A-87EF-E14E621A8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176" y="2150478"/>
            <a:ext cx="7886700" cy="4253260"/>
          </a:xfrm>
        </p:spPr>
        <p:txBody>
          <a:bodyPr/>
          <a:lstStyle/>
          <a:p>
            <a:r>
              <a:rPr lang="en-US" dirty="0"/>
              <a:t>Acknowledgements:</a:t>
            </a:r>
          </a:p>
          <a:p>
            <a:r>
              <a:rPr lang="en-US" dirty="0"/>
              <a:t>CBMRT Board and Scientific Advisory Committee</a:t>
            </a:r>
          </a:p>
          <a:p>
            <a:r>
              <a:rPr lang="en-US" dirty="0"/>
              <a:t>Sarah Hadley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5047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3749</TotalTime>
  <Words>283</Words>
  <Application>Microsoft Macintosh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Helvetica</vt:lpstr>
      <vt:lpstr>Office Theme</vt:lpstr>
      <vt:lpstr>BMTS 2021</vt:lpstr>
      <vt:lpstr>CBMRT</vt:lpstr>
      <vt:lpstr>CBMRT Major Projects</vt:lpstr>
      <vt:lpstr>Research Integrity – Developments across the Atlantic</vt:lpstr>
      <vt:lpstr>BMTS 2021 Summit Series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Petty</dc:creator>
  <cp:lastModifiedBy>Sandy Petty</cp:lastModifiedBy>
  <cp:revision>63</cp:revision>
  <dcterms:created xsi:type="dcterms:W3CDTF">2018-01-24T02:24:24Z</dcterms:created>
  <dcterms:modified xsi:type="dcterms:W3CDTF">2021-02-26T00:05:03Z</dcterms:modified>
</cp:coreProperties>
</file>