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310" r:id="rId3"/>
    <p:sldId id="318" r:id="rId4"/>
    <p:sldId id="307" r:id="rId5"/>
    <p:sldId id="319" r:id="rId6"/>
    <p:sldId id="317" r:id="rId7"/>
    <p:sldId id="320" r:id="rId8"/>
    <p:sldId id="279" r:id="rId9"/>
    <p:sldId id="304" r:id="rId10"/>
    <p:sldId id="256" r:id="rId11"/>
    <p:sldId id="281" r:id="rId12"/>
    <p:sldId id="322" r:id="rId13"/>
    <p:sldId id="276" r:id="rId14"/>
    <p:sldId id="327" r:id="rId15"/>
    <p:sldId id="328" r:id="rId16"/>
    <p:sldId id="329" r:id="rId17"/>
    <p:sldId id="330" r:id="rId18"/>
    <p:sldId id="274" r:id="rId19"/>
    <p:sldId id="272" r:id="rId20"/>
  </p:sldIdLst>
  <p:sldSz cx="9144000" cy="5143500" type="screen16x9"/>
  <p:notesSz cx="6808788" cy="994092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3E5F"/>
    <a:srgbClr val="FF7C80"/>
    <a:srgbClr val="CFCFCF"/>
    <a:srgbClr val="FF66FF"/>
    <a:srgbClr val="CF9445"/>
    <a:srgbClr val="DF61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8367" autoAdjust="0"/>
  </p:normalViewPr>
  <p:slideViewPr>
    <p:cSldViewPr>
      <p:cViewPr>
        <p:scale>
          <a:sx n="140" d="100"/>
          <a:sy n="140" d="100"/>
        </p:scale>
        <p:origin x="1384" y="344"/>
      </p:cViewPr>
      <p:guideLst>
        <p:guide orient="horz" pos="2160"/>
        <p:guide pos="2880"/>
        <p:guide orient="horz" pos="16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50475" cy="497046"/>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2 - Θέση ημερομηνίας"/>
          <p:cNvSpPr>
            <a:spLocks noGrp="1"/>
          </p:cNvSpPr>
          <p:nvPr>
            <p:ph type="dt" idx="1"/>
          </p:nvPr>
        </p:nvSpPr>
        <p:spPr>
          <a:xfrm>
            <a:off x="3856737" y="0"/>
            <a:ext cx="2950475" cy="497046"/>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120BE5AC-5DB8-456F-846A-E792DD7B46AD}" type="datetimeFigureOut">
              <a:rPr lang="en-US"/>
              <a:pPr>
                <a:defRPr/>
              </a:pPr>
              <a:t>2/23/21</a:t>
            </a:fld>
            <a:endParaRPr lang="en-US"/>
          </a:p>
        </p:txBody>
      </p:sp>
      <p:sp>
        <p:nvSpPr>
          <p:cNvPr id="4" name="3 - Θέση εικόνας διαφάνειας"/>
          <p:cNvSpPr>
            <a:spLocks noGrp="1" noRot="1" noChangeAspect="1"/>
          </p:cNvSpPr>
          <p:nvPr>
            <p:ph type="sldImg" idx="2"/>
          </p:nvPr>
        </p:nvSpPr>
        <p:spPr>
          <a:xfrm>
            <a:off x="92075" y="746125"/>
            <a:ext cx="6624638" cy="37274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4 - Θέση σημειώσεων"/>
          <p:cNvSpPr>
            <a:spLocks noGrp="1"/>
          </p:cNvSpPr>
          <p:nvPr>
            <p:ph type="body" sz="quarter" idx="3"/>
          </p:nvPr>
        </p:nvSpPr>
        <p:spPr>
          <a:xfrm>
            <a:off x="680879" y="4721940"/>
            <a:ext cx="5447030" cy="4473416"/>
          </a:xfrm>
          <a:prstGeom prst="rect">
            <a:avLst/>
          </a:prstGeom>
        </p:spPr>
        <p:txBody>
          <a:bodyPr vert="horz" lIns="91440" tIns="45720" rIns="91440" bIns="45720" rtlCol="0">
            <a:normAutofit/>
          </a:bodyPr>
          <a:lstStyle/>
          <a:p>
            <a:pPr lvl="0"/>
            <a:r>
              <a:rPr lang="el-GR" noProof="0"/>
              <a:t>Kλικ για επεξεργασία των στυλ του υποδείγματος</a:t>
            </a:r>
          </a:p>
          <a:p>
            <a:pPr lvl="1"/>
            <a:r>
              <a:rPr lang="el-GR" noProof="0"/>
              <a:t>Δεύτερου επιπέδου</a:t>
            </a:r>
          </a:p>
          <a:p>
            <a:pPr lvl="2"/>
            <a:r>
              <a:rPr lang="el-GR" noProof="0"/>
              <a:t>Τρίτου επιπέδου</a:t>
            </a:r>
          </a:p>
          <a:p>
            <a:pPr lvl="3"/>
            <a:r>
              <a:rPr lang="el-GR" noProof="0"/>
              <a:t>Τέταρτου επιπέδου</a:t>
            </a:r>
          </a:p>
          <a:p>
            <a:pPr lvl="4"/>
            <a:r>
              <a:rPr lang="el-GR" noProof="0"/>
              <a:t>Πέμπτου επιπέδου</a:t>
            </a:r>
            <a:endParaRPr lang="en-US" noProof="0"/>
          </a:p>
        </p:txBody>
      </p:sp>
      <p:sp>
        <p:nvSpPr>
          <p:cNvPr id="6" name="5 - Θέση υποσέλιδου"/>
          <p:cNvSpPr>
            <a:spLocks noGrp="1"/>
          </p:cNvSpPr>
          <p:nvPr>
            <p:ph type="ftr" sz="quarter" idx="4"/>
          </p:nvPr>
        </p:nvSpPr>
        <p:spPr>
          <a:xfrm>
            <a:off x="0" y="9442154"/>
            <a:ext cx="2950475" cy="497046"/>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6 - Θέση αριθμού διαφάνειας"/>
          <p:cNvSpPr>
            <a:spLocks noGrp="1"/>
          </p:cNvSpPr>
          <p:nvPr>
            <p:ph type="sldNum" sz="quarter" idx="5"/>
          </p:nvPr>
        </p:nvSpPr>
        <p:spPr>
          <a:xfrm>
            <a:off x="3856737" y="9442154"/>
            <a:ext cx="2950475" cy="497046"/>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F64840A-FA22-47BF-8620-E870677DCB68}" type="slidenum">
              <a:rPr lang="en-US"/>
              <a:pPr>
                <a:defRPr/>
              </a:pPr>
              <a:t>‹#›</a:t>
            </a:fld>
            <a:endParaRPr lang="en-US"/>
          </a:p>
        </p:txBody>
      </p:sp>
    </p:spTree>
    <p:extLst>
      <p:ext uri="{BB962C8B-B14F-4D97-AF65-F5344CB8AC3E}">
        <p14:creationId xmlns:p14="http://schemas.microsoft.com/office/powerpoint/2010/main" val="16226832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 Θέση εικόνας διαφάνειας"/>
          <p:cNvSpPr>
            <a:spLocks noGrp="1" noRot="1" noChangeAspect="1"/>
          </p:cNvSpPr>
          <p:nvPr>
            <p:ph type="sldImg"/>
          </p:nvPr>
        </p:nvSpPr>
        <p:spPr bwMode="auto">
          <a:xfrm>
            <a:off x="92075" y="746125"/>
            <a:ext cx="6624638" cy="3727450"/>
          </a:xfrm>
          <a:noFill/>
          <a:ln>
            <a:solidFill>
              <a:srgbClr val="000000"/>
            </a:solidFill>
            <a:miter lim="800000"/>
            <a:headEnd/>
            <a:tailEnd/>
          </a:ln>
        </p:spPr>
      </p:sp>
      <p:sp>
        <p:nvSpPr>
          <p:cNvPr id="15362"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l-GR"/>
          </a:p>
        </p:txBody>
      </p:sp>
      <p:sp>
        <p:nvSpPr>
          <p:cNvPr id="15363" name="3 - Θέση αριθμού διαφάνειας"/>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64E8F4-75A7-4CFF-9872-EC15D995AEDA}"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3562876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12</a:t>
            </a:fld>
            <a:endParaRPr lang="en-US"/>
          </a:p>
        </p:txBody>
      </p:sp>
    </p:spTree>
    <p:extLst>
      <p:ext uri="{BB962C8B-B14F-4D97-AF65-F5344CB8AC3E}">
        <p14:creationId xmlns:p14="http://schemas.microsoft.com/office/powerpoint/2010/main" val="2990436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13</a:t>
            </a:fld>
            <a:endParaRPr lang="en-US"/>
          </a:p>
        </p:txBody>
      </p:sp>
    </p:spTree>
    <p:extLst>
      <p:ext uri="{BB962C8B-B14F-4D97-AF65-F5344CB8AC3E}">
        <p14:creationId xmlns:p14="http://schemas.microsoft.com/office/powerpoint/2010/main" val="29828133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14</a:t>
            </a:fld>
            <a:endParaRPr lang="en-US"/>
          </a:p>
        </p:txBody>
      </p:sp>
    </p:spTree>
    <p:extLst>
      <p:ext uri="{BB962C8B-B14F-4D97-AF65-F5344CB8AC3E}">
        <p14:creationId xmlns:p14="http://schemas.microsoft.com/office/powerpoint/2010/main" val="2438980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15</a:t>
            </a:fld>
            <a:endParaRPr lang="en-US"/>
          </a:p>
        </p:txBody>
      </p:sp>
    </p:spTree>
    <p:extLst>
      <p:ext uri="{BB962C8B-B14F-4D97-AF65-F5344CB8AC3E}">
        <p14:creationId xmlns:p14="http://schemas.microsoft.com/office/powerpoint/2010/main" val="4080157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16</a:t>
            </a:fld>
            <a:endParaRPr lang="en-US"/>
          </a:p>
        </p:txBody>
      </p:sp>
    </p:spTree>
    <p:extLst>
      <p:ext uri="{BB962C8B-B14F-4D97-AF65-F5344CB8AC3E}">
        <p14:creationId xmlns:p14="http://schemas.microsoft.com/office/powerpoint/2010/main" val="2939743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17</a:t>
            </a:fld>
            <a:endParaRPr lang="en-US"/>
          </a:p>
        </p:txBody>
      </p:sp>
    </p:spTree>
    <p:extLst>
      <p:ext uri="{BB962C8B-B14F-4D97-AF65-F5344CB8AC3E}">
        <p14:creationId xmlns:p14="http://schemas.microsoft.com/office/powerpoint/2010/main" val="2435205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18</a:t>
            </a:fld>
            <a:endParaRPr lang="en-US"/>
          </a:p>
        </p:txBody>
      </p:sp>
    </p:spTree>
    <p:extLst>
      <p:ext uri="{BB962C8B-B14F-4D97-AF65-F5344CB8AC3E}">
        <p14:creationId xmlns:p14="http://schemas.microsoft.com/office/powerpoint/2010/main" val="334398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19</a:t>
            </a:fld>
            <a:endParaRPr lang="en-US"/>
          </a:p>
        </p:txBody>
      </p:sp>
    </p:spTree>
    <p:extLst>
      <p:ext uri="{BB962C8B-B14F-4D97-AF65-F5344CB8AC3E}">
        <p14:creationId xmlns:p14="http://schemas.microsoft.com/office/powerpoint/2010/main" val="342938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3</a:t>
            </a:fld>
            <a:endParaRPr lang="en-US"/>
          </a:p>
        </p:txBody>
      </p:sp>
    </p:spTree>
    <p:extLst>
      <p:ext uri="{BB962C8B-B14F-4D97-AF65-F5344CB8AC3E}">
        <p14:creationId xmlns:p14="http://schemas.microsoft.com/office/powerpoint/2010/main" val="1501067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5</a:t>
            </a:fld>
            <a:endParaRPr lang="en-US"/>
          </a:p>
        </p:txBody>
      </p:sp>
    </p:spTree>
    <p:extLst>
      <p:ext uri="{BB962C8B-B14F-4D97-AF65-F5344CB8AC3E}">
        <p14:creationId xmlns:p14="http://schemas.microsoft.com/office/powerpoint/2010/main" val="3041144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6</a:t>
            </a:fld>
            <a:endParaRPr lang="en-US"/>
          </a:p>
        </p:txBody>
      </p:sp>
    </p:spTree>
    <p:extLst>
      <p:ext uri="{BB962C8B-B14F-4D97-AF65-F5344CB8AC3E}">
        <p14:creationId xmlns:p14="http://schemas.microsoft.com/office/powerpoint/2010/main" val="2440227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7</a:t>
            </a:fld>
            <a:endParaRPr lang="en-US"/>
          </a:p>
        </p:txBody>
      </p:sp>
    </p:spTree>
    <p:extLst>
      <p:ext uri="{BB962C8B-B14F-4D97-AF65-F5344CB8AC3E}">
        <p14:creationId xmlns:p14="http://schemas.microsoft.com/office/powerpoint/2010/main" val="2974029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8</a:t>
            </a:fld>
            <a:endParaRPr lang="en-US"/>
          </a:p>
        </p:txBody>
      </p:sp>
    </p:spTree>
    <p:extLst>
      <p:ext uri="{BB962C8B-B14F-4D97-AF65-F5344CB8AC3E}">
        <p14:creationId xmlns:p14="http://schemas.microsoft.com/office/powerpoint/2010/main" val="556040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9</a:t>
            </a:fld>
            <a:endParaRPr lang="en-US"/>
          </a:p>
        </p:txBody>
      </p:sp>
    </p:spTree>
    <p:extLst>
      <p:ext uri="{BB962C8B-B14F-4D97-AF65-F5344CB8AC3E}">
        <p14:creationId xmlns:p14="http://schemas.microsoft.com/office/powerpoint/2010/main" val="1379907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 Θέση εικόνας διαφάνειας"/>
          <p:cNvSpPr>
            <a:spLocks noGrp="1" noRot="1" noChangeAspect="1"/>
          </p:cNvSpPr>
          <p:nvPr>
            <p:ph type="sldImg"/>
          </p:nvPr>
        </p:nvSpPr>
        <p:spPr bwMode="auto">
          <a:xfrm>
            <a:off x="92075" y="746125"/>
            <a:ext cx="6624638" cy="3727450"/>
          </a:xfrm>
          <a:noFill/>
          <a:ln>
            <a:solidFill>
              <a:srgbClr val="000000"/>
            </a:solidFill>
            <a:miter lim="800000"/>
            <a:headEnd/>
            <a:tailEnd/>
          </a:ln>
        </p:spPr>
      </p:sp>
      <p:sp>
        <p:nvSpPr>
          <p:cNvPr id="17410" name="2 - Θέση σημειώσεων"/>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endParaRPr lang="da-DK" sz="1200" b="1"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Experts from RPOs and RFOs, Delphi survey, 100 experts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Leading Research Integrity experts, Explorative interviews, 20 experts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Researchers from all main areas of science, Focus group interviews, 32 focus group interviews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Administrators and managers working in research integrity offices, industry ethics </a:t>
            </a:r>
            <a:r>
              <a:rPr lang="da-DK" sz="1200" b="0" i="0" u="none" strike="noStrike" kern="1200" baseline="0" dirty="0" err="1">
                <a:solidFill>
                  <a:schemeClr val="tx1"/>
                </a:solidFill>
                <a:latin typeface="+mn-lt"/>
                <a:ea typeface="+mn-ea"/>
                <a:cs typeface="+mn-cs"/>
              </a:rPr>
              <a:t>departments</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university</a:t>
            </a:r>
            <a:r>
              <a:rPr lang="da-DK" sz="1200" b="0" i="0" u="none" strike="noStrike" kern="1200" baseline="0" dirty="0">
                <a:solidFill>
                  <a:schemeClr val="tx1"/>
                </a:solidFill>
                <a:latin typeface="+mn-lt"/>
                <a:ea typeface="+mn-ea"/>
                <a:cs typeface="+mn-cs"/>
              </a:rPr>
              <a:t> research </a:t>
            </a:r>
            <a:r>
              <a:rPr lang="da-DK" sz="1200" b="0" i="0" u="none" strike="noStrike" kern="1200" baseline="0" dirty="0" err="1">
                <a:solidFill>
                  <a:schemeClr val="tx1"/>
                </a:solidFill>
                <a:latin typeface="+mn-lt"/>
                <a:ea typeface="+mn-ea"/>
                <a:cs typeface="+mn-cs"/>
              </a:rPr>
              <a:t>offices</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governmental</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bodies</a:t>
            </a:r>
            <a:r>
              <a:rPr lang="da-DK" sz="1200" b="0" i="0" u="none" strike="noStrike" kern="1200" baseline="0" dirty="0">
                <a:solidFill>
                  <a:schemeClr val="tx1"/>
                </a:solidFill>
                <a:latin typeface="+mn-lt"/>
                <a:ea typeface="+mn-ea"/>
                <a:cs typeface="+mn-cs"/>
              </a:rPr>
              <a:t> and </a:t>
            </a:r>
            <a:r>
              <a:rPr lang="da-DK" sz="1200" b="0" i="0" u="none" strike="noStrike" kern="1200" baseline="0" dirty="0" err="1">
                <a:solidFill>
                  <a:schemeClr val="tx1"/>
                </a:solidFill>
                <a:latin typeface="+mn-lt"/>
                <a:ea typeface="+mn-ea"/>
                <a:cs typeface="+mn-cs"/>
              </a:rPr>
              <a:t>overarching</a:t>
            </a:r>
            <a:r>
              <a:rPr lang="da-DK"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institutions (e.g. national academies of </a:t>
            </a:r>
            <a:r>
              <a:rPr lang="da-DK" sz="1200" b="0" i="0" u="none" strike="noStrike" kern="1200" baseline="0" dirty="0" err="1">
                <a:solidFill>
                  <a:schemeClr val="tx1"/>
                </a:solidFill>
                <a:latin typeface="+mn-lt"/>
                <a:ea typeface="+mn-ea"/>
                <a:cs typeface="+mn-cs"/>
              </a:rPr>
              <a:t>sciences</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university</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networks</a:t>
            </a:r>
            <a:r>
              <a:rPr lang="da-DK" sz="1200" b="0" i="0" u="none" strike="noStrike" kern="1200" baseline="0" dirty="0">
                <a:solidFill>
                  <a:schemeClr val="tx1"/>
                </a:solidFill>
                <a:latin typeface="+mn-lt"/>
                <a:ea typeface="+mn-ea"/>
                <a:cs typeface="+mn-cs"/>
              </a:rPr>
              <a:t>, and professional </a:t>
            </a:r>
            <a:r>
              <a:rPr lang="da-DK" sz="1200" b="0" i="0" u="none" strike="noStrike" kern="1200" baseline="0" dirty="0" err="1">
                <a:solidFill>
                  <a:schemeClr val="tx1"/>
                </a:solidFill>
                <a:latin typeface="+mn-lt"/>
                <a:ea typeface="+mn-ea"/>
                <a:cs typeface="+mn-cs"/>
              </a:rPr>
              <a:t>societies</a:t>
            </a:r>
            <a:r>
              <a:rPr lang="da-DK" sz="1200" b="0" i="0" u="none" strike="noStrike" kern="1200" baseline="0" dirty="0">
                <a:solidFill>
                  <a:schemeClr val="tx1"/>
                </a:solidFill>
                <a:latin typeface="+mn-lt"/>
                <a:ea typeface="+mn-ea"/>
                <a:cs typeface="+mn-cs"/>
              </a:rPr>
              <a:t>).</a:t>
            </a:r>
          </a:p>
          <a:p>
            <a:pPr marL="171450" indent="-171450">
              <a:buFont typeface="Arial" panose="020B0604020202020204" pitchFamily="34" charset="0"/>
              <a:buChar char="•"/>
            </a:pPr>
            <a:endParaRPr lang="da-DK"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Focus group interviews, 16 of the above 32 focus groups </a:t>
            </a:r>
            <a:r>
              <a:rPr lang="da-DK" sz="1200" b="0" i="0" u="none" strike="noStrike" kern="1200" baseline="0" dirty="0" err="1">
                <a:solidFill>
                  <a:schemeClr val="tx1"/>
                </a:solidFill>
                <a:latin typeface="+mn-lt"/>
                <a:ea typeface="+mn-ea"/>
                <a:cs typeface="+mn-cs"/>
              </a:rPr>
              <a:t>will</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involve</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these</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stakeholders</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together</a:t>
            </a:r>
            <a:r>
              <a:rPr lang="da-DK" sz="1200" b="0" i="0" u="none" strike="noStrike" kern="1200" baseline="0" dirty="0">
                <a:solidFill>
                  <a:schemeClr val="tx1"/>
                </a:solidFill>
                <a:latin typeface="+mn-lt"/>
                <a:ea typeface="+mn-ea"/>
                <a:cs typeface="+mn-cs"/>
              </a:rPr>
              <a:t> with researchers</a:t>
            </a:r>
          </a:p>
          <a:p>
            <a:pPr marL="171450" indent="-171450">
              <a:buFont typeface="Arial" panose="020B0604020202020204" pitchFamily="34" charset="0"/>
              <a:buChar char="•"/>
            </a:pPr>
            <a:endParaRPr lang="da-DK"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Stakeholders from different parts of Europe, different kind of institutions, </a:t>
            </a:r>
            <a:r>
              <a:rPr lang="da-DK" sz="1200" b="0" i="0" u="none" strike="noStrike" kern="1200" baseline="0" dirty="0" err="1">
                <a:solidFill>
                  <a:schemeClr val="tx1"/>
                </a:solidFill>
                <a:latin typeface="+mn-lt"/>
                <a:ea typeface="+mn-ea"/>
                <a:cs typeface="+mn-cs"/>
              </a:rPr>
              <a:t>different</a:t>
            </a:r>
            <a:r>
              <a:rPr lang="da-DK" sz="1200" b="0" i="0" u="none" strike="noStrike" kern="1200" baseline="0" dirty="0">
                <a:solidFill>
                  <a:schemeClr val="tx1"/>
                </a:solidFill>
                <a:latin typeface="+mn-lt"/>
                <a:ea typeface="+mn-ea"/>
                <a:cs typeface="+mn-cs"/>
              </a:rPr>
              <a:t> domains, and </a:t>
            </a:r>
            <a:r>
              <a:rPr lang="da-DK" sz="1200" b="0" i="0" u="none" strike="noStrike" kern="1200" baseline="0" dirty="0" err="1">
                <a:solidFill>
                  <a:schemeClr val="tx1"/>
                </a:solidFill>
                <a:latin typeface="+mn-lt"/>
                <a:ea typeface="+mn-ea"/>
                <a:cs typeface="+mn-cs"/>
              </a:rPr>
              <a:t>different</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expertise</a:t>
            </a:r>
            <a:r>
              <a:rPr lang="da-DK" sz="1200" b="0" i="0" u="none" strike="noStrike" kern="1200" baseline="0" dirty="0">
                <a:solidFill>
                  <a:schemeClr val="tx1"/>
                </a:solidFill>
                <a:latin typeface="+mn-lt"/>
                <a:ea typeface="+mn-ea"/>
                <a:cs typeface="+mn-cs"/>
              </a:rPr>
              <a:t> </a:t>
            </a:r>
            <a:r>
              <a:rPr lang="en-US" sz="1200" b="0" i="0" u="none" strike="noStrike" kern="1200" baseline="0" dirty="0">
                <a:solidFill>
                  <a:schemeClr val="tx1"/>
                </a:solidFill>
                <a:latin typeface="+mn-lt"/>
                <a:ea typeface="+mn-ea"/>
                <a:cs typeface="+mn-cs"/>
              </a:rPr>
              <a:t>(also experts in the development of SOPs </a:t>
            </a:r>
            <a:r>
              <a:rPr lang="da-DK" sz="1200" b="0" i="0" u="none" strike="noStrike" kern="1200" baseline="0" dirty="0">
                <a:solidFill>
                  <a:schemeClr val="tx1"/>
                </a:solidFill>
                <a:latin typeface="+mn-lt"/>
                <a:ea typeface="+mn-ea"/>
                <a:cs typeface="+mn-cs"/>
              </a:rPr>
              <a:t>and guidelines). </a:t>
            </a:r>
            <a:r>
              <a:rPr lang="en-US" sz="1200" b="0" i="0" u="none" strike="noStrike" kern="1200" baseline="0" dirty="0">
                <a:solidFill>
                  <a:schemeClr val="tx1"/>
                </a:solidFill>
                <a:latin typeface="+mn-lt"/>
                <a:ea typeface="+mn-ea"/>
                <a:cs typeface="+mn-cs"/>
              </a:rPr>
              <a:t>Co-creation workshops, 4 co-creation workshops with 25 </a:t>
            </a:r>
            <a:r>
              <a:rPr lang="da-DK" sz="1200" b="0" i="0" u="none" strike="noStrike" kern="1200" baseline="0" dirty="0" err="1">
                <a:solidFill>
                  <a:schemeClr val="tx1"/>
                </a:solidFill>
                <a:latin typeface="+mn-lt"/>
                <a:ea typeface="+mn-ea"/>
                <a:cs typeface="+mn-cs"/>
              </a:rPr>
              <a:t>stakeholders</a:t>
            </a:r>
            <a:r>
              <a:rPr lang="da-DK" sz="1200" b="0" i="0" u="none" strike="noStrike" kern="1200" baseline="0" dirty="0">
                <a:solidFill>
                  <a:schemeClr val="tx1"/>
                </a:solidFill>
                <a:latin typeface="+mn-lt"/>
                <a:ea typeface="+mn-ea"/>
                <a:cs typeface="+mn-cs"/>
              </a:rPr>
              <a:t> in </a:t>
            </a:r>
            <a:r>
              <a:rPr lang="da-DK" sz="1200" b="0" i="0" u="none" strike="noStrike" kern="1200" baseline="0" dirty="0" err="1">
                <a:solidFill>
                  <a:schemeClr val="tx1"/>
                </a:solidFill>
                <a:latin typeface="+mn-lt"/>
                <a:ea typeface="+mn-ea"/>
                <a:cs typeface="+mn-cs"/>
              </a:rPr>
              <a:t>each</a:t>
            </a:r>
            <a:r>
              <a:rPr lang="da-DK" sz="1200" b="0" i="0" u="none" strike="noStrike" kern="1200" baseline="0" dirty="0">
                <a:solidFill>
                  <a:schemeClr val="tx1"/>
                </a:solidFill>
                <a:latin typeface="+mn-lt"/>
                <a:ea typeface="+mn-ea"/>
                <a:cs typeface="+mn-cs"/>
              </a:rPr>
              <a:t> workshop.</a:t>
            </a:r>
          </a:p>
          <a:p>
            <a:pPr marL="0" indent="0">
              <a:buFont typeface="Arial" panose="020B0604020202020204" pitchFamily="34" charset="0"/>
              <a:buNone/>
            </a:pPr>
            <a:endParaRPr lang="da-DK"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Researchers from all main disciplines of </a:t>
            </a:r>
            <a:r>
              <a:rPr lang="da-DK" sz="1200" b="0" i="0" u="none" strike="noStrike" kern="1200" baseline="0" dirty="0">
                <a:solidFill>
                  <a:schemeClr val="tx1"/>
                </a:solidFill>
                <a:latin typeface="+mn-lt"/>
                <a:ea typeface="+mn-ea"/>
                <a:cs typeface="+mn-cs"/>
              </a:rPr>
              <a:t>science, </a:t>
            </a:r>
            <a:r>
              <a:rPr lang="en-US" sz="1200" b="0" i="0" u="none" strike="noStrike" kern="1200" baseline="0" dirty="0">
                <a:solidFill>
                  <a:schemeClr val="tx1"/>
                </a:solidFill>
                <a:latin typeface="+mn-lt"/>
                <a:ea typeface="+mn-ea"/>
                <a:cs typeface="+mn-cs"/>
              </a:rPr>
              <a:t>Survey, Researchers from all EU </a:t>
            </a:r>
            <a:r>
              <a:rPr lang="da-DK" sz="1200" b="0" i="0" u="none" strike="noStrike" kern="1200" baseline="0" dirty="0" err="1">
                <a:solidFill>
                  <a:schemeClr val="tx1"/>
                </a:solidFill>
                <a:latin typeface="+mn-lt"/>
                <a:ea typeface="+mn-ea"/>
                <a:cs typeface="+mn-cs"/>
              </a:rPr>
              <a:t>member</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states</a:t>
            </a:r>
            <a:r>
              <a:rPr lang="da-DK" sz="1200" b="0" i="0" u="none" strike="noStrike" kern="1200" baseline="0" dirty="0">
                <a:solidFill>
                  <a:schemeClr val="tx1"/>
                </a:solidFill>
                <a:latin typeface="+mn-lt"/>
                <a:ea typeface="+mn-ea"/>
                <a:cs typeface="+mn-cs"/>
              </a:rPr>
              <a:t> and </a:t>
            </a:r>
            <a:r>
              <a:rPr lang="da-DK" sz="1200" b="0" i="0" u="none" strike="noStrike" kern="1200" baseline="0" dirty="0" err="1">
                <a:solidFill>
                  <a:schemeClr val="tx1"/>
                </a:solidFill>
                <a:latin typeface="+mn-lt"/>
                <a:ea typeface="+mn-ea"/>
                <a:cs typeface="+mn-cs"/>
              </a:rPr>
              <a:t>selected</a:t>
            </a:r>
            <a:r>
              <a:rPr lang="da-DK" sz="1200" b="0" i="0" u="none" strike="noStrike" kern="1200" baseline="0" dirty="0">
                <a:solidFill>
                  <a:schemeClr val="tx1"/>
                </a:solidFill>
                <a:latin typeface="+mn-lt"/>
                <a:ea typeface="+mn-ea"/>
                <a:cs typeface="+mn-cs"/>
              </a:rPr>
              <a:t> OECD </a:t>
            </a:r>
            <a:r>
              <a:rPr lang="da-DK" sz="1200" b="0" i="0" u="none" strike="noStrike" kern="1200" baseline="0" dirty="0" err="1">
                <a:solidFill>
                  <a:schemeClr val="tx1"/>
                </a:solidFill>
                <a:latin typeface="+mn-lt"/>
                <a:ea typeface="+mn-ea"/>
                <a:cs typeface="+mn-cs"/>
              </a:rPr>
              <a:t>countries</a:t>
            </a:r>
            <a:endParaRPr lang="da-DK" sz="1200" b="0" i="0" u="none" strike="noStrike" kern="1200" baseline="0" dirty="0">
              <a:solidFill>
                <a:schemeClr val="tx1"/>
              </a:solidFill>
              <a:latin typeface="+mn-lt"/>
              <a:ea typeface="+mn-ea"/>
              <a:cs typeface="+mn-cs"/>
            </a:endParaRPr>
          </a:p>
          <a:p>
            <a:pPr marL="0" indent="0">
              <a:buFont typeface="Arial" panose="020B0604020202020204" pitchFamily="34" charset="0"/>
              <a:buNone/>
            </a:pPr>
            <a:endParaRPr lang="da-DK"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RPOs and RFOs, Pilot testing, Pilot tests in 8 institutions.</a:t>
            </a:r>
          </a:p>
        </p:txBody>
      </p:sp>
      <p:sp>
        <p:nvSpPr>
          <p:cNvPr id="17411" name="3 - Θέση αριθμού διαφάνειας"/>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0A79F0-EB3F-48E2-9DBB-95417A8CF2FB}" type="slidenum">
              <a:rPr lang="en-US"/>
              <a:pPr fontAlgn="base">
                <a:spcBef>
                  <a:spcPct val="0"/>
                </a:spcBef>
                <a:spcAft>
                  <a:spcPct val="0"/>
                </a:spcAft>
              </a:pPr>
              <a:t>10</a:t>
            </a:fld>
            <a:endParaRPr lang="en-US"/>
          </a:p>
        </p:txBody>
      </p:sp>
    </p:spTree>
    <p:extLst>
      <p:ext uri="{BB962C8B-B14F-4D97-AF65-F5344CB8AC3E}">
        <p14:creationId xmlns:p14="http://schemas.microsoft.com/office/powerpoint/2010/main" val="795644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a:defRPr/>
            </a:pPr>
            <a:fld id="{FF64840A-FA22-47BF-8620-E870677DCB68}" type="slidenum">
              <a:rPr lang="en-US" smtClean="0"/>
              <a:pPr>
                <a:defRPr/>
              </a:pPr>
              <a:t>11</a:t>
            </a:fld>
            <a:endParaRPr lang="en-US"/>
          </a:p>
        </p:txBody>
      </p:sp>
    </p:spTree>
    <p:extLst>
      <p:ext uri="{BB962C8B-B14F-4D97-AF65-F5344CB8AC3E}">
        <p14:creationId xmlns:p14="http://schemas.microsoft.com/office/powerpoint/2010/main" val="180884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1597819"/>
            <a:ext cx="7772400" cy="1102519"/>
          </a:xfrm>
        </p:spPr>
        <p:txBody>
          <a:bodyPr/>
          <a:lstStyle/>
          <a:p>
            <a:r>
              <a:rPr lang="el-GR"/>
              <a:t>Kλικ για επεξεργασία του τίτλου</a:t>
            </a:r>
            <a:endParaRPr lang="en-US"/>
          </a:p>
        </p:txBody>
      </p:sp>
      <p:sp>
        <p:nvSpPr>
          <p:cNvPr id="3" name="2 - Υπότιτλος"/>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a:p>
        </p:txBody>
      </p:sp>
      <p:sp>
        <p:nvSpPr>
          <p:cNvPr id="4" name="3 - Θέση ημερομηνίας"/>
          <p:cNvSpPr>
            <a:spLocks noGrp="1"/>
          </p:cNvSpPr>
          <p:nvPr>
            <p:ph type="dt" sz="half" idx="10"/>
          </p:nvPr>
        </p:nvSpPr>
        <p:spPr/>
        <p:txBody>
          <a:bodyPr/>
          <a:lstStyle>
            <a:lvl1pPr>
              <a:defRPr/>
            </a:lvl1pPr>
          </a:lstStyle>
          <a:p>
            <a:pPr>
              <a:defRPr/>
            </a:pPr>
            <a:fld id="{82138242-1627-4B02-9CF2-616783F125F0}" type="datetime1">
              <a:rPr lang="en-US" smtClean="0"/>
              <a:pPr>
                <a:defRPr/>
              </a:pPr>
              <a:t>2/23/21</a:t>
            </a:fld>
            <a:endParaRPr lang="en-US"/>
          </a:p>
        </p:txBody>
      </p:sp>
      <p:sp>
        <p:nvSpPr>
          <p:cNvPr id="5" name="4 - Θέση υποσέλιδου"/>
          <p:cNvSpPr>
            <a:spLocks noGrp="1"/>
          </p:cNvSpPr>
          <p:nvPr>
            <p:ph type="ftr" sz="quarter" idx="11"/>
          </p:nvPr>
        </p:nvSpPr>
        <p:spPr/>
        <p:txBody>
          <a:bodyPr/>
          <a:lstStyle>
            <a:lvl1pPr>
              <a:defRPr/>
            </a:lvl1pPr>
          </a:lstStyle>
          <a:p>
            <a:pPr>
              <a:defRPr/>
            </a:pPr>
            <a:endParaRPr lang="en-US"/>
          </a:p>
        </p:txBody>
      </p:sp>
      <p:sp>
        <p:nvSpPr>
          <p:cNvPr id="6" name="5 - Θέση αριθμού διαφάνειας"/>
          <p:cNvSpPr>
            <a:spLocks noGrp="1"/>
          </p:cNvSpPr>
          <p:nvPr>
            <p:ph type="sldNum" sz="quarter" idx="12"/>
          </p:nvPr>
        </p:nvSpPr>
        <p:spPr/>
        <p:txBody>
          <a:bodyPr/>
          <a:lstStyle>
            <a:lvl1pPr>
              <a:defRPr/>
            </a:lvl1pPr>
          </a:lstStyle>
          <a:p>
            <a:pPr>
              <a:defRPr/>
            </a:pPr>
            <a:fld id="{6D660447-0BBD-4083-811B-1E3AEB6D915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ημερομηνίας"/>
          <p:cNvSpPr>
            <a:spLocks noGrp="1"/>
          </p:cNvSpPr>
          <p:nvPr>
            <p:ph type="dt" sz="half" idx="10"/>
          </p:nvPr>
        </p:nvSpPr>
        <p:spPr/>
        <p:txBody>
          <a:bodyPr/>
          <a:lstStyle>
            <a:lvl1pPr>
              <a:defRPr/>
            </a:lvl1pPr>
          </a:lstStyle>
          <a:p>
            <a:pPr>
              <a:defRPr/>
            </a:pPr>
            <a:fld id="{457A330C-89A6-476F-8644-6A565C6FB63D}" type="datetime1">
              <a:rPr lang="en-US" smtClean="0"/>
              <a:pPr>
                <a:defRPr/>
              </a:pPr>
              <a:t>2/23/21</a:t>
            </a:fld>
            <a:endParaRPr lang="en-US"/>
          </a:p>
        </p:txBody>
      </p:sp>
      <p:sp>
        <p:nvSpPr>
          <p:cNvPr id="5" name="4 - Θέση υποσέλιδου"/>
          <p:cNvSpPr>
            <a:spLocks noGrp="1"/>
          </p:cNvSpPr>
          <p:nvPr>
            <p:ph type="ftr" sz="quarter" idx="11"/>
          </p:nvPr>
        </p:nvSpPr>
        <p:spPr/>
        <p:txBody>
          <a:bodyPr/>
          <a:lstStyle>
            <a:lvl1pPr>
              <a:defRPr/>
            </a:lvl1pPr>
          </a:lstStyle>
          <a:p>
            <a:pPr>
              <a:defRPr/>
            </a:pPr>
            <a:endParaRPr lang="en-US"/>
          </a:p>
        </p:txBody>
      </p:sp>
      <p:sp>
        <p:nvSpPr>
          <p:cNvPr id="6" name="5 - Θέση αριθμού διαφάνειας"/>
          <p:cNvSpPr>
            <a:spLocks noGrp="1"/>
          </p:cNvSpPr>
          <p:nvPr>
            <p:ph type="sldNum" sz="quarter" idx="12"/>
          </p:nvPr>
        </p:nvSpPr>
        <p:spPr/>
        <p:txBody>
          <a:bodyPr/>
          <a:lstStyle>
            <a:lvl1pPr>
              <a:defRPr/>
            </a:lvl1pPr>
          </a:lstStyle>
          <a:p>
            <a:pPr>
              <a:defRPr/>
            </a:pPr>
            <a:fld id="{962DFE24-E884-4500-854F-4125A1DF3FB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05979"/>
            <a:ext cx="2057400" cy="4388644"/>
          </a:xfrm>
        </p:spPr>
        <p:txBody>
          <a:bodyPr vert="eaVert"/>
          <a:lstStyle/>
          <a:p>
            <a:r>
              <a:rPr lang="el-GR"/>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457200" y="205979"/>
            <a:ext cx="6019800" cy="4388644"/>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ημερομηνίας"/>
          <p:cNvSpPr>
            <a:spLocks noGrp="1"/>
          </p:cNvSpPr>
          <p:nvPr>
            <p:ph type="dt" sz="half" idx="10"/>
          </p:nvPr>
        </p:nvSpPr>
        <p:spPr/>
        <p:txBody>
          <a:bodyPr/>
          <a:lstStyle>
            <a:lvl1pPr>
              <a:defRPr/>
            </a:lvl1pPr>
          </a:lstStyle>
          <a:p>
            <a:pPr>
              <a:defRPr/>
            </a:pPr>
            <a:fld id="{CE1A4F05-8F08-4AD8-ACE1-4B5CDF9EE97A}" type="datetime1">
              <a:rPr lang="en-US" smtClean="0"/>
              <a:pPr>
                <a:defRPr/>
              </a:pPr>
              <a:t>2/23/21</a:t>
            </a:fld>
            <a:endParaRPr lang="en-US"/>
          </a:p>
        </p:txBody>
      </p:sp>
      <p:sp>
        <p:nvSpPr>
          <p:cNvPr id="5" name="4 - Θέση υποσέλιδου"/>
          <p:cNvSpPr>
            <a:spLocks noGrp="1"/>
          </p:cNvSpPr>
          <p:nvPr>
            <p:ph type="ftr" sz="quarter" idx="11"/>
          </p:nvPr>
        </p:nvSpPr>
        <p:spPr/>
        <p:txBody>
          <a:bodyPr/>
          <a:lstStyle>
            <a:lvl1pPr>
              <a:defRPr/>
            </a:lvl1pPr>
          </a:lstStyle>
          <a:p>
            <a:pPr>
              <a:defRPr/>
            </a:pPr>
            <a:endParaRPr lang="en-US"/>
          </a:p>
        </p:txBody>
      </p:sp>
      <p:sp>
        <p:nvSpPr>
          <p:cNvPr id="6" name="5 - Θέση αριθμού διαφάνειας"/>
          <p:cNvSpPr>
            <a:spLocks noGrp="1"/>
          </p:cNvSpPr>
          <p:nvPr>
            <p:ph type="sldNum" sz="quarter" idx="12"/>
          </p:nvPr>
        </p:nvSpPr>
        <p:spPr/>
        <p:txBody>
          <a:bodyPr/>
          <a:lstStyle>
            <a:lvl1pPr>
              <a:defRPr/>
            </a:lvl1pPr>
          </a:lstStyle>
          <a:p>
            <a:pPr>
              <a:defRPr/>
            </a:pPr>
            <a:fld id="{75DE5A0B-98CF-4BEE-98CC-4FA5396015F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6" name="TextBox 5"/>
          <p:cNvSpPr txBox="1"/>
          <p:nvPr userDrawn="1"/>
        </p:nvSpPr>
        <p:spPr>
          <a:xfrm>
            <a:off x="-1620688" y="766857"/>
            <a:ext cx="1509880" cy="355069"/>
          </a:xfrm>
          <a:prstGeom prst="rect">
            <a:avLst/>
          </a:prstGeom>
          <a:noFill/>
        </p:spPr>
        <p:txBody>
          <a:bodyPr wrap="square" lIns="0" tIns="0" rIns="0" bIns="0" rtlCol="0">
            <a:noAutofit/>
          </a:bodyPr>
          <a:lstStyle/>
          <a:p>
            <a:pPr algn="r">
              <a:lnSpc>
                <a:spcPct val="100000"/>
              </a:lnSpc>
            </a:pPr>
            <a:r>
              <a:rPr lang="en-GB" sz="750" noProof="1">
                <a:solidFill>
                  <a:schemeClr val="tx1">
                    <a:lumMod val="75000"/>
                    <a:lumOff val="25000"/>
                  </a:schemeClr>
                </a:solidFill>
              </a:rPr>
              <a:t>Ændr 2. linje i overskriften </a:t>
            </a:r>
            <a:br>
              <a:rPr lang="en-GB" sz="750" noProof="1">
                <a:solidFill>
                  <a:schemeClr val="tx1">
                    <a:lumMod val="75000"/>
                    <a:lumOff val="25000"/>
                  </a:schemeClr>
                </a:solidFill>
              </a:rPr>
            </a:br>
            <a:r>
              <a:rPr lang="en-GB" sz="750" noProof="1">
                <a:solidFill>
                  <a:schemeClr val="tx1">
                    <a:lumMod val="75000"/>
                    <a:lumOff val="25000"/>
                  </a:schemeClr>
                </a:solidFill>
              </a:rPr>
              <a:t>til AU Passata Light</a:t>
            </a:r>
            <a:endParaRPr lang="en-GB" sz="3599" dirty="0"/>
          </a:p>
        </p:txBody>
      </p:sp>
      <p:sp>
        <p:nvSpPr>
          <p:cNvPr id="9" name="Slide Number Placeholder 8"/>
          <p:cNvSpPr>
            <a:spLocks noGrp="1"/>
          </p:cNvSpPr>
          <p:nvPr>
            <p:ph type="sldNum" sz="quarter" idx="12"/>
          </p:nvPr>
        </p:nvSpPr>
        <p:spPr/>
        <p:txBody>
          <a:bodyPr/>
          <a:lstStyle/>
          <a:p>
            <a:pPr>
              <a:defRPr/>
            </a:pPr>
            <a:fld id="{E90C1E0A-682D-40DC-B1EA-26C007FDC330}" type="slidenum">
              <a:rPr lang="en-GB" smtClean="0"/>
              <a:pPr>
                <a:defRPr/>
              </a:pPr>
              <a:t>‹#›</a:t>
            </a:fld>
            <a:endParaRPr lang="en-GB" dirty="0"/>
          </a:p>
        </p:txBody>
      </p:sp>
      <p:sp>
        <p:nvSpPr>
          <p:cNvPr id="7" name="Date Placeholder 6" hidden="1"/>
          <p:cNvSpPr>
            <a:spLocks noGrp="1"/>
          </p:cNvSpPr>
          <p:nvPr>
            <p:ph type="dt" sz="half" idx="10"/>
          </p:nvPr>
        </p:nvSpPr>
        <p:spPr/>
        <p:txBody>
          <a:bodyPr/>
          <a:lstStyle/>
          <a:p>
            <a:fld id="{E7B83056-E73A-4EB1-8793-61FB59C07FBC}" type="datetimeFigureOut">
              <a:rPr lang="en-GB" smtClean="0"/>
              <a:pPr/>
              <a:t>23/02/2021</a:t>
            </a:fld>
            <a:r>
              <a:rPr lang="en-GB"/>
              <a:t>18/11/2018</a:t>
            </a:r>
          </a:p>
        </p:txBody>
      </p:sp>
      <p:sp>
        <p:nvSpPr>
          <p:cNvPr id="8" name="Footer Placeholder 7" hidden="1"/>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173040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endParaRPr lang="en-US"/>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ημερομηνίας"/>
          <p:cNvSpPr>
            <a:spLocks noGrp="1"/>
          </p:cNvSpPr>
          <p:nvPr>
            <p:ph type="dt" sz="half" idx="10"/>
          </p:nvPr>
        </p:nvSpPr>
        <p:spPr/>
        <p:txBody>
          <a:bodyPr/>
          <a:lstStyle>
            <a:lvl1pPr>
              <a:defRPr/>
            </a:lvl1pPr>
          </a:lstStyle>
          <a:p>
            <a:pPr>
              <a:defRPr/>
            </a:pPr>
            <a:fld id="{A48E977E-BE02-4CA8-A180-7DC8A5555205}" type="datetime1">
              <a:rPr lang="en-US" smtClean="0"/>
              <a:pPr>
                <a:defRPr/>
              </a:pPr>
              <a:t>2/23/21</a:t>
            </a:fld>
            <a:endParaRPr lang="en-US"/>
          </a:p>
        </p:txBody>
      </p:sp>
      <p:sp>
        <p:nvSpPr>
          <p:cNvPr id="5" name="4 - Θέση υποσέλιδου"/>
          <p:cNvSpPr>
            <a:spLocks noGrp="1"/>
          </p:cNvSpPr>
          <p:nvPr>
            <p:ph type="ftr" sz="quarter" idx="11"/>
          </p:nvPr>
        </p:nvSpPr>
        <p:spPr/>
        <p:txBody>
          <a:bodyPr/>
          <a:lstStyle>
            <a:lvl1pPr>
              <a:defRPr/>
            </a:lvl1pPr>
          </a:lstStyle>
          <a:p>
            <a:pPr>
              <a:defRPr/>
            </a:pPr>
            <a:endParaRPr lang="en-US"/>
          </a:p>
        </p:txBody>
      </p:sp>
      <p:sp>
        <p:nvSpPr>
          <p:cNvPr id="6" name="5 - Θέση αριθμού διαφάνειας"/>
          <p:cNvSpPr>
            <a:spLocks noGrp="1"/>
          </p:cNvSpPr>
          <p:nvPr>
            <p:ph type="sldNum" sz="quarter" idx="12"/>
          </p:nvPr>
        </p:nvSpPr>
        <p:spPr/>
        <p:txBody>
          <a:bodyPr/>
          <a:lstStyle>
            <a:lvl1pPr>
              <a:defRPr/>
            </a:lvl1pPr>
          </a:lstStyle>
          <a:p>
            <a:pPr>
              <a:defRPr/>
            </a:pPr>
            <a:fld id="{3E7B5566-A22A-4196-9B62-3AA158F864A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3305176"/>
            <a:ext cx="7772400" cy="1021556"/>
          </a:xfrm>
        </p:spPr>
        <p:txBody>
          <a:bodyPr anchor="t"/>
          <a:lstStyle>
            <a:lvl1pPr algn="l">
              <a:defRPr sz="4000" b="1" cap="all"/>
            </a:lvl1pPr>
          </a:lstStyle>
          <a:p>
            <a:r>
              <a:rPr lang="el-GR"/>
              <a:t>Kλικ για επεξεργασία του τίτλου</a:t>
            </a:r>
            <a:endParaRPr lang="en-US"/>
          </a:p>
        </p:txBody>
      </p:sp>
      <p:sp>
        <p:nvSpPr>
          <p:cNvPr id="3" name="2 - Θέση κειμένου"/>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fld id="{8EF868F7-13F2-4B0D-A878-2C0DE1620AE3}" type="datetime1">
              <a:rPr lang="en-US" smtClean="0"/>
              <a:pPr>
                <a:defRPr/>
              </a:pPr>
              <a:t>2/23/21</a:t>
            </a:fld>
            <a:endParaRPr lang="en-US"/>
          </a:p>
        </p:txBody>
      </p:sp>
      <p:sp>
        <p:nvSpPr>
          <p:cNvPr id="5" name="4 - Θέση υποσέλιδου"/>
          <p:cNvSpPr>
            <a:spLocks noGrp="1"/>
          </p:cNvSpPr>
          <p:nvPr>
            <p:ph type="ftr" sz="quarter" idx="11"/>
          </p:nvPr>
        </p:nvSpPr>
        <p:spPr/>
        <p:txBody>
          <a:bodyPr/>
          <a:lstStyle>
            <a:lvl1pPr>
              <a:defRPr/>
            </a:lvl1pPr>
          </a:lstStyle>
          <a:p>
            <a:pPr>
              <a:defRPr/>
            </a:pPr>
            <a:endParaRPr lang="en-US"/>
          </a:p>
        </p:txBody>
      </p:sp>
      <p:sp>
        <p:nvSpPr>
          <p:cNvPr id="6" name="5 - Θέση αριθμού διαφάνειας"/>
          <p:cNvSpPr>
            <a:spLocks noGrp="1"/>
          </p:cNvSpPr>
          <p:nvPr>
            <p:ph type="sldNum" sz="quarter" idx="12"/>
          </p:nvPr>
        </p:nvSpPr>
        <p:spPr/>
        <p:txBody>
          <a:bodyPr/>
          <a:lstStyle>
            <a:lvl1pPr>
              <a:defRPr/>
            </a:lvl1pPr>
          </a:lstStyle>
          <a:p>
            <a:pPr>
              <a:defRPr/>
            </a:pPr>
            <a:fld id="{C51B485C-643A-438B-A7C8-156DC327EC1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endParaRPr lang="en-US"/>
          </a:p>
        </p:txBody>
      </p:sp>
      <p:sp>
        <p:nvSpPr>
          <p:cNvPr id="3" name="2 - Θέση περιεχομένου"/>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περιεχομένου"/>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3 - Θέση ημερομηνίας"/>
          <p:cNvSpPr>
            <a:spLocks noGrp="1"/>
          </p:cNvSpPr>
          <p:nvPr>
            <p:ph type="dt" sz="half" idx="10"/>
          </p:nvPr>
        </p:nvSpPr>
        <p:spPr/>
        <p:txBody>
          <a:bodyPr/>
          <a:lstStyle>
            <a:lvl1pPr>
              <a:defRPr/>
            </a:lvl1pPr>
          </a:lstStyle>
          <a:p>
            <a:pPr>
              <a:defRPr/>
            </a:pPr>
            <a:fld id="{3DAD4968-E35E-474D-8737-35731603F48E}" type="datetime1">
              <a:rPr lang="en-US" smtClean="0"/>
              <a:pPr>
                <a:defRPr/>
              </a:pPr>
              <a:t>2/23/21</a:t>
            </a:fld>
            <a:endParaRPr lang="en-US"/>
          </a:p>
        </p:txBody>
      </p:sp>
      <p:sp>
        <p:nvSpPr>
          <p:cNvPr id="6" name="4 - Θέση υποσέλιδου"/>
          <p:cNvSpPr>
            <a:spLocks noGrp="1"/>
          </p:cNvSpPr>
          <p:nvPr>
            <p:ph type="ftr" sz="quarter" idx="11"/>
          </p:nvPr>
        </p:nvSpPr>
        <p:spPr/>
        <p:txBody>
          <a:bodyPr/>
          <a:lstStyle>
            <a:lvl1pPr>
              <a:defRPr/>
            </a:lvl1pPr>
          </a:lstStyle>
          <a:p>
            <a:pPr>
              <a:defRPr/>
            </a:pPr>
            <a:endParaRPr lang="en-US"/>
          </a:p>
        </p:txBody>
      </p:sp>
      <p:sp>
        <p:nvSpPr>
          <p:cNvPr id="7" name="5 - Θέση αριθμού διαφάνειας"/>
          <p:cNvSpPr>
            <a:spLocks noGrp="1"/>
          </p:cNvSpPr>
          <p:nvPr>
            <p:ph type="sldNum" sz="quarter" idx="12"/>
          </p:nvPr>
        </p:nvSpPr>
        <p:spPr/>
        <p:txBody>
          <a:bodyPr/>
          <a:lstStyle>
            <a:lvl1pPr>
              <a:defRPr/>
            </a:lvl1pPr>
          </a:lstStyle>
          <a:p>
            <a:pPr>
              <a:defRPr/>
            </a:pPr>
            <a:fld id="{40498F91-1FCE-4FE7-A80A-6E6B51CDE7D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endParaRPr lang="en-US"/>
          </a:p>
        </p:txBody>
      </p:sp>
      <p:sp>
        <p:nvSpPr>
          <p:cNvPr id="3" name="2 - Θέση κειμένου"/>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5" name="4 - Θέση κειμένου"/>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7" name="3 - Θέση ημερομηνίας"/>
          <p:cNvSpPr>
            <a:spLocks noGrp="1"/>
          </p:cNvSpPr>
          <p:nvPr>
            <p:ph type="dt" sz="half" idx="10"/>
          </p:nvPr>
        </p:nvSpPr>
        <p:spPr/>
        <p:txBody>
          <a:bodyPr/>
          <a:lstStyle>
            <a:lvl1pPr>
              <a:defRPr/>
            </a:lvl1pPr>
          </a:lstStyle>
          <a:p>
            <a:pPr>
              <a:defRPr/>
            </a:pPr>
            <a:fld id="{551E2C25-3F52-4BFB-8FB6-FD9B67EC62C9}" type="datetime1">
              <a:rPr lang="en-US" smtClean="0"/>
              <a:pPr>
                <a:defRPr/>
              </a:pPr>
              <a:t>2/23/21</a:t>
            </a:fld>
            <a:endParaRPr lang="en-US"/>
          </a:p>
        </p:txBody>
      </p:sp>
      <p:sp>
        <p:nvSpPr>
          <p:cNvPr id="8" name="4 - Θέση υποσέλιδου"/>
          <p:cNvSpPr>
            <a:spLocks noGrp="1"/>
          </p:cNvSpPr>
          <p:nvPr>
            <p:ph type="ftr" sz="quarter" idx="11"/>
          </p:nvPr>
        </p:nvSpPr>
        <p:spPr/>
        <p:txBody>
          <a:bodyPr/>
          <a:lstStyle>
            <a:lvl1pPr>
              <a:defRPr/>
            </a:lvl1pPr>
          </a:lstStyle>
          <a:p>
            <a:pPr>
              <a:defRPr/>
            </a:pPr>
            <a:endParaRPr lang="en-US"/>
          </a:p>
        </p:txBody>
      </p:sp>
      <p:sp>
        <p:nvSpPr>
          <p:cNvPr id="9" name="5 - Θέση αριθμού διαφάνειας"/>
          <p:cNvSpPr>
            <a:spLocks noGrp="1"/>
          </p:cNvSpPr>
          <p:nvPr>
            <p:ph type="sldNum" sz="quarter" idx="12"/>
          </p:nvPr>
        </p:nvSpPr>
        <p:spPr/>
        <p:txBody>
          <a:bodyPr/>
          <a:lstStyle>
            <a:lvl1pPr>
              <a:defRPr/>
            </a:lvl1pPr>
          </a:lstStyle>
          <a:p>
            <a:pPr>
              <a:defRPr/>
            </a:pPr>
            <a:fld id="{B2CADC76-BCB5-4507-B68A-511C532689D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endParaRPr lang="en-US"/>
          </a:p>
        </p:txBody>
      </p:sp>
      <p:sp>
        <p:nvSpPr>
          <p:cNvPr id="3" name="3 - Θέση ημερομηνίας"/>
          <p:cNvSpPr>
            <a:spLocks noGrp="1"/>
          </p:cNvSpPr>
          <p:nvPr>
            <p:ph type="dt" sz="half" idx="10"/>
          </p:nvPr>
        </p:nvSpPr>
        <p:spPr/>
        <p:txBody>
          <a:bodyPr/>
          <a:lstStyle>
            <a:lvl1pPr>
              <a:defRPr/>
            </a:lvl1pPr>
          </a:lstStyle>
          <a:p>
            <a:pPr>
              <a:defRPr/>
            </a:pPr>
            <a:fld id="{B721AE8D-3433-40D3-AFB2-F105AD0F142F}" type="datetime1">
              <a:rPr lang="en-US" smtClean="0"/>
              <a:pPr>
                <a:defRPr/>
              </a:pPr>
              <a:t>2/23/21</a:t>
            </a:fld>
            <a:endParaRPr lang="en-US"/>
          </a:p>
        </p:txBody>
      </p:sp>
      <p:sp>
        <p:nvSpPr>
          <p:cNvPr id="4" name="4 - Θέση υποσέλιδου"/>
          <p:cNvSpPr>
            <a:spLocks noGrp="1"/>
          </p:cNvSpPr>
          <p:nvPr>
            <p:ph type="ftr" sz="quarter" idx="11"/>
          </p:nvPr>
        </p:nvSpPr>
        <p:spPr/>
        <p:txBody>
          <a:bodyPr/>
          <a:lstStyle>
            <a:lvl1pPr>
              <a:defRPr/>
            </a:lvl1pPr>
          </a:lstStyle>
          <a:p>
            <a:pPr>
              <a:defRPr/>
            </a:pPr>
            <a:endParaRPr lang="en-US"/>
          </a:p>
        </p:txBody>
      </p:sp>
      <p:sp>
        <p:nvSpPr>
          <p:cNvPr id="5" name="5 - Θέση αριθμού διαφάνειας"/>
          <p:cNvSpPr>
            <a:spLocks noGrp="1"/>
          </p:cNvSpPr>
          <p:nvPr>
            <p:ph type="sldNum" sz="quarter" idx="12"/>
          </p:nvPr>
        </p:nvSpPr>
        <p:spPr/>
        <p:txBody>
          <a:bodyPr/>
          <a:lstStyle>
            <a:lvl1pPr>
              <a:defRPr/>
            </a:lvl1pPr>
          </a:lstStyle>
          <a:p>
            <a:pPr>
              <a:defRPr/>
            </a:pPr>
            <a:fld id="{2C6E0B1A-2AE9-47D8-A6EA-C2DA5F5A3E2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3 - Θέση ημερομηνίας"/>
          <p:cNvSpPr>
            <a:spLocks noGrp="1"/>
          </p:cNvSpPr>
          <p:nvPr>
            <p:ph type="dt" sz="half" idx="10"/>
          </p:nvPr>
        </p:nvSpPr>
        <p:spPr/>
        <p:txBody>
          <a:bodyPr/>
          <a:lstStyle>
            <a:lvl1pPr>
              <a:defRPr/>
            </a:lvl1pPr>
          </a:lstStyle>
          <a:p>
            <a:pPr>
              <a:defRPr/>
            </a:pPr>
            <a:fld id="{89814A14-A53F-493C-8424-D91A0439FC87}" type="datetime1">
              <a:rPr lang="en-US" smtClean="0"/>
              <a:pPr>
                <a:defRPr/>
              </a:pPr>
              <a:t>2/23/21</a:t>
            </a:fld>
            <a:endParaRPr lang="en-US"/>
          </a:p>
        </p:txBody>
      </p:sp>
      <p:sp>
        <p:nvSpPr>
          <p:cNvPr id="3" name="4 - Θέση υποσέλιδου"/>
          <p:cNvSpPr>
            <a:spLocks noGrp="1"/>
          </p:cNvSpPr>
          <p:nvPr>
            <p:ph type="ftr" sz="quarter" idx="11"/>
          </p:nvPr>
        </p:nvSpPr>
        <p:spPr/>
        <p:txBody>
          <a:bodyPr/>
          <a:lstStyle>
            <a:lvl1pPr>
              <a:defRPr/>
            </a:lvl1pPr>
          </a:lstStyle>
          <a:p>
            <a:pPr>
              <a:defRPr/>
            </a:pPr>
            <a:endParaRPr lang="en-US"/>
          </a:p>
        </p:txBody>
      </p:sp>
      <p:sp>
        <p:nvSpPr>
          <p:cNvPr id="4" name="5 - Θέση αριθμού διαφάνειας"/>
          <p:cNvSpPr>
            <a:spLocks noGrp="1"/>
          </p:cNvSpPr>
          <p:nvPr>
            <p:ph type="sldNum" sz="quarter" idx="12"/>
          </p:nvPr>
        </p:nvSpPr>
        <p:spPr/>
        <p:txBody>
          <a:bodyPr/>
          <a:lstStyle>
            <a:lvl1pPr>
              <a:defRPr/>
            </a:lvl1pPr>
          </a:lstStyle>
          <a:p>
            <a:pPr>
              <a:defRPr/>
            </a:pPr>
            <a:fld id="{87634DC9-07AC-4E37-8F47-3CB385AB69F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1" y="204787"/>
            <a:ext cx="3008313" cy="871538"/>
          </a:xfrm>
        </p:spPr>
        <p:txBody>
          <a:bodyPr anchor="b"/>
          <a:lstStyle>
            <a:lvl1pPr algn="l">
              <a:defRPr sz="2000" b="1"/>
            </a:lvl1pPr>
          </a:lstStyle>
          <a:p>
            <a:r>
              <a:rPr lang="el-GR"/>
              <a:t>Kλικ για επεξεργασία του τίτλου</a:t>
            </a:r>
            <a:endParaRPr lang="en-US"/>
          </a:p>
        </p:txBody>
      </p:sp>
      <p:sp>
        <p:nvSpPr>
          <p:cNvPr id="3" name="2 - Θέση περιεχομένου"/>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κειμένου"/>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89CBFD01-AD4C-44E0-B828-50DB87BE3DAF}" type="datetime1">
              <a:rPr lang="en-US" smtClean="0"/>
              <a:pPr>
                <a:defRPr/>
              </a:pPr>
              <a:t>2/23/21</a:t>
            </a:fld>
            <a:endParaRPr lang="en-US"/>
          </a:p>
        </p:txBody>
      </p:sp>
      <p:sp>
        <p:nvSpPr>
          <p:cNvPr id="6" name="4 - Θέση υποσέλιδου"/>
          <p:cNvSpPr>
            <a:spLocks noGrp="1"/>
          </p:cNvSpPr>
          <p:nvPr>
            <p:ph type="ftr" sz="quarter" idx="11"/>
          </p:nvPr>
        </p:nvSpPr>
        <p:spPr/>
        <p:txBody>
          <a:bodyPr/>
          <a:lstStyle>
            <a:lvl1pPr>
              <a:defRPr/>
            </a:lvl1pPr>
          </a:lstStyle>
          <a:p>
            <a:pPr>
              <a:defRPr/>
            </a:pPr>
            <a:endParaRPr lang="en-US"/>
          </a:p>
        </p:txBody>
      </p:sp>
      <p:sp>
        <p:nvSpPr>
          <p:cNvPr id="7" name="5 - Θέση αριθμού διαφάνειας"/>
          <p:cNvSpPr>
            <a:spLocks noGrp="1"/>
          </p:cNvSpPr>
          <p:nvPr>
            <p:ph type="sldNum" sz="quarter" idx="12"/>
          </p:nvPr>
        </p:nvSpPr>
        <p:spPr/>
        <p:txBody>
          <a:bodyPr/>
          <a:lstStyle>
            <a:lvl1pPr>
              <a:defRPr/>
            </a:lvl1pPr>
          </a:lstStyle>
          <a:p>
            <a:pPr>
              <a:defRPr/>
            </a:pPr>
            <a:fld id="{161204AF-17BB-435F-A8A5-CC0E33F3C1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3600450"/>
            <a:ext cx="5486400" cy="425054"/>
          </a:xfrm>
        </p:spPr>
        <p:txBody>
          <a:bodyPr anchor="b"/>
          <a:lstStyle>
            <a:lvl1pPr algn="l">
              <a:defRPr sz="2000" b="1"/>
            </a:lvl1pPr>
          </a:lstStyle>
          <a:p>
            <a:r>
              <a:rPr lang="el-GR"/>
              <a:t>Kλικ για επεξεργασία του τίτλου</a:t>
            </a:r>
            <a:endParaRPr lang="en-US"/>
          </a:p>
        </p:txBody>
      </p:sp>
      <p:sp>
        <p:nvSpPr>
          <p:cNvPr id="3" name="2 - Θέση εικόνας"/>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 Θέση κειμένου"/>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57268057-4BBC-4000-98B1-91D8CD7CD009}" type="datetime1">
              <a:rPr lang="en-US" smtClean="0"/>
              <a:pPr>
                <a:defRPr/>
              </a:pPr>
              <a:t>2/23/21</a:t>
            </a:fld>
            <a:endParaRPr lang="en-US"/>
          </a:p>
        </p:txBody>
      </p:sp>
      <p:sp>
        <p:nvSpPr>
          <p:cNvPr id="6" name="4 - Θέση υποσέλιδου"/>
          <p:cNvSpPr>
            <a:spLocks noGrp="1"/>
          </p:cNvSpPr>
          <p:nvPr>
            <p:ph type="ftr" sz="quarter" idx="11"/>
          </p:nvPr>
        </p:nvSpPr>
        <p:spPr/>
        <p:txBody>
          <a:bodyPr/>
          <a:lstStyle>
            <a:lvl1pPr>
              <a:defRPr/>
            </a:lvl1pPr>
          </a:lstStyle>
          <a:p>
            <a:pPr>
              <a:defRPr/>
            </a:pPr>
            <a:endParaRPr lang="en-US"/>
          </a:p>
        </p:txBody>
      </p:sp>
      <p:sp>
        <p:nvSpPr>
          <p:cNvPr id="7" name="5 - Θέση αριθμού διαφάνειας"/>
          <p:cNvSpPr>
            <a:spLocks noGrp="1"/>
          </p:cNvSpPr>
          <p:nvPr>
            <p:ph type="sldNum" sz="quarter" idx="12"/>
          </p:nvPr>
        </p:nvSpPr>
        <p:spPr/>
        <p:txBody>
          <a:bodyPr/>
          <a:lstStyle>
            <a:lvl1pPr>
              <a:defRPr/>
            </a:lvl1pPr>
          </a:lstStyle>
          <a:p>
            <a:pPr>
              <a:defRPr/>
            </a:pPr>
            <a:fld id="{65B07AC3-6485-497B-92B3-D79CA1479E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 Θέση τίτλου"/>
          <p:cNvSpPr>
            <a:spLocks noGrp="1"/>
          </p:cNvSpPr>
          <p:nvPr>
            <p:ph type="title"/>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a:t>Kλικ για επεξεργασία του τίτλου</a:t>
            </a:r>
            <a:endParaRPr lang="en-US"/>
          </a:p>
        </p:txBody>
      </p:sp>
      <p:sp>
        <p:nvSpPr>
          <p:cNvPr id="1027" name="2 - Θέση κειμένου"/>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a:p>
        </p:txBody>
      </p:sp>
      <p:sp>
        <p:nvSpPr>
          <p:cNvPr id="4" name="3 - Θέση ημερομηνίας"/>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B810459-10CE-4A52-AFE6-F4F53754CBD2}" type="datetime1">
              <a:rPr lang="en-US" smtClean="0"/>
              <a:pPr>
                <a:defRPr/>
              </a:pPr>
              <a:t>2/23/21</a:t>
            </a:fld>
            <a:endParaRPr lang="en-US"/>
          </a:p>
        </p:txBody>
      </p:sp>
      <p:sp>
        <p:nvSpPr>
          <p:cNvPr id="5" name="4 - Θέση υποσέλιδου"/>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5 - Θέση αριθμού διαφάνειας"/>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698FED1-A1FD-4B47-A936-EBE387207D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74" r:id="rId1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Ana.marusic@mefst.h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ki/File:BlankMap-World.svg" TargetMode="External"/><Relationship Id="rId7" Type="http://schemas.openxmlformats.org/officeDocument/2006/relationships/hyperlink" Target="https://www.nature.com/articles/d41586-020-02847-8"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25.jpe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hyperlink" Target="https://sops4ri.eu/tools/"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25.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8" Type="http://schemas.openxmlformats.org/officeDocument/2006/relationships/hyperlink" Target="http://www.sops4ri.eu/" TargetMode="External"/><Relationship Id="rId3" Type="http://schemas.openxmlformats.org/officeDocument/2006/relationships/image" Target="../media/image50.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mailto:ana.marusic@mefst.hr"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commons.wikimedia.org/wiki/File:BlankMap-World.svg" TargetMode="External"/><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ki/File:BlankMap-World.svg" TargetMode="External"/><Relationship Id="rId7" Type="http://schemas.openxmlformats.org/officeDocument/2006/relationships/hyperlink" Target="https://www.nature.com/articles/d41586-020-02847-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5.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emf"/><Relationship Id="rId3" Type="http://schemas.openxmlformats.org/officeDocument/2006/relationships/image" Target="../media/image12.png"/><Relationship Id="rId7" Type="http://schemas.openxmlformats.org/officeDocument/2006/relationships/image" Target="../media/image32.png"/><Relationship Id="rId12" Type="http://schemas.openxmlformats.org/officeDocument/2006/relationships/image" Target="../media/image37.emf"/><Relationship Id="rId17" Type="http://schemas.openxmlformats.org/officeDocument/2006/relationships/image" Target="../media/image42.emf"/><Relationship Id="rId2" Type="http://schemas.openxmlformats.org/officeDocument/2006/relationships/notesSlide" Target="../notesSlides/notesSlide6.xml"/><Relationship Id="rId16" Type="http://schemas.openxmlformats.org/officeDocument/2006/relationships/image" Target="../media/image41.emf"/><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5" Type="http://schemas.openxmlformats.org/officeDocument/2006/relationships/image" Target="../media/image40.emf"/><Relationship Id="rId10" Type="http://schemas.openxmlformats.org/officeDocument/2006/relationships/image" Target="../media/image35.png"/><Relationship Id="rId4" Type="http://schemas.openxmlformats.org/officeDocument/2006/relationships/image" Target="../media/image25.jpeg"/><Relationship Id="rId9" Type="http://schemas.openxmlformats.org/officeDocument/2006/relationships/image" Target="../media/image34.png"/><Relationship Id="rId14" Type="http://schemas.openxmlformats.org/officeDocument/2006/relationships/image" Target="../media/image39.emf"/></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background-main-mirrored.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81200" y="-1"/>
            <a:ext cx="7162800" cy="4286251"/>
          </a:xfrm>
          <a:prstGeom prst="rect">
            <a:avLst/>
          </a:prstGeom>
        </p:spPr>
      </p:pic>
      <p:sp>
        <p:nvSpPr>
          <p:cNvPr id="15" name="Rectangle 14"/>
          <p:cNvSpPr/>
          <p:nvPr/>
        </p:nvSpPr>
        <p:spPr>
          <a:xfrm>
            <a:off x="833080" y="936704"/>
            <a:ext cx="7126356" cy="3444795"/>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txBox="1">
            <a:spLocks/>
          </p:cNvSpPr>
          <p:nvPr/>
        </p:nvSpPr>
        <p:spPr>
          <a:xfrm>
            <a:off x="914400" y="2923352"/>
            <a:ext cx="7543800" cy="1362897"/>
          </a:xfrm>
          <a:prstGeom prst="rect">
            <a:avLst/>
          </a:prstGeom>
          <a:noFill/>
          <a:ln w="25400">
            <a:noFill/>
          </a:ln>
          <a:effectLst/>
        </p:spPr>
        <p:style>
          <a:lnRef idx="1">
            <a:schemeClr val="accent1"/>
          </a:lnRef>
          <a:fillRef idx="2">
            <a:schemeClr val="accent1"/>
          </a:fillRef>
          <a:effectRef idx="1">
            <a:schemeClr val="accent1"/>
          </a:effectRef>
          <a:fontRef idx="minor">
            <a:schemeClr val="dk1"/>
          </a:fontRef>
        </p:style>
        <p:txBody>
          <a:bodyPr anchor="ctr">
            <a:normAutofit/>
          </a:bodyPr>
          <a:lstStyle/>
          <a:p>
            <a:pPr algn="ctr" fontAlgn="auto">
              <a:spcBef>
                <a:spcPts val="0"/>
              </a:spcBef>
              <a:spcAft>
                <a:spcPts val="0"/>
              </a:spcAft>
              <a:defRPr/>
            </a:pPr>
            <a:r>
              <a:rPr lang="hr-HR" sz="1200" dirty="0">
                <a:solidFill>
                  <a:schemeClr val="tx1">
                    <a:lumMod val="65000"/>
                    <a:lumOff val="35000"/>
                  </a:schemeClr>
                </a:solidFill>
                <a:latin typeface="Calibri Light" pitchFamily="34" charset="0"/>
                <a:cs typeface="Calibri Light" pitchFamily="34" charset="0"/>
              </a:rPr>
              <a:t>CBMRT – Center for </a:t>
            </a:r>
            <a:r>
              <a:rPr lang="hr-HR" sz="1200" dirty="0" err="1">
                <a:solidFill>
                  <a:schemeClr val="tx1">
                    <a:lumMod val="65000"/>
                    <a:lumOff val="35000"/>
                  </a:schemeClr>
                </a:solidFill>
                <a:latin typeface="Calibri Light" pitchFamily="34" charset="0"/>
                <a:cs typeface="Calibri Light" pitchFamily="34" charset="0"/>
              </a:rPr>
              <a:t>Biomedical</a:t>
            </a:r>
            <a:r>
              <a:rPr lang="hr-HR" sz="1200" dirty="0">
                <a:solidFill>
                  <a:schemeClr val="tx1">
                    <a:lumMod val="65000"/>
                    <a:lumOff val="35000"/>
                  </a:schemeClr>
                </a:solidFill>
                <a:latin typeface="Calibri Light" pitchFamily="34" charset="0"/>
                <a:cs typeface="Calibri Light" pitchFamily="34" charset="0"/>
              </a:rPr>
              <a:t> Research Transparency</a:t>
            </a:r>
          </a:p>
          <a:p>
            <a:pPr algn="ctr" fontAlgn="auto">
              <a:spcBef>
                <a:spcPts val="0"/>
              </a:spcBef>
              <a:spcAft>
                <a:spcPts val="0"/>
              </a:spcAft>
              <a:defRPr/>
            </a:pPr>
            <a:r>
              <a:rPr lang="hr-HR" sz="1200" dirty="0">
                <a:solidFill>
                  <a:schemeClr val="tx1">
                    <a:lumMod val="65000"/>
                    <a:lumOff val="35000"/>
                  </a:schemeClr>
                </a:solidFill>
                <a:latin typeface="Calibri Light" pitchFamily="34" charset="0"/>
                <a:cs typeface="Calibri Light" pitchFamily="34" charset="0"/>
              </a:rPr>
              <a:t>2021 </a:t>
            </a:r>
            <a:r>
              <a:rPr lang="hr-HR" sz="1200" dirty="0" err="1">
                <a:solidFill>
                  <a:schemeClr val="tx1">
                    <a:lumMod val="65000"/>
                    <a:lumOff val="35000"/>
                  </a:schemeClr>
                </a:solidFill>
                <a:latin typeface="Calibri Light" pitchFamily="34" charset="0"/>
                <a:cs typeface="Calibri Light" pitchFamily="34" charset="0"/>
              </a:rPr>
              <a:t>Virtual</a:t>
            </a:r>
            <a:r>
              <a:rPr lang="hr-HR" sz="1200" dirty="0">
                <a:solidFill>
                  <a:schemeClr val="tx1">
                    <a:lumMod val="65000"/>
                    <a:lumOff val="35000"/>
                  </a:schemeClr>
                </a:solidFill>
                <a:latin typeface="Calibri Light" pitchFamily="34" charset="0"/>
                <a:cs typeface="Calibri Light" pitchFamily="34" charset="0"/>
              </a:rPr>
              <a:t> Summit </a:t>
            </a:r>
            <a:r>
              <a:rPr lang="hr-HR" sz="1200" dirty="0" err="1">
                <a:solidFill>
                  <a:schemeClr val="tx1">
                    <a:lumMod val="65000"/>
                    <a:lumOff val="35000"/>
                  </a:schemeClr>
                </a:solidFill>
                <a:latin typeface="Calibri Light" pitchFamily="34" charset="0"/>
                <a:cs typeface="Calibri Light" pitchFamily="34" charset="0"/>
              </a:rPr>
              <a:t>Series</a:t>
            </a:r>
            <a:endParaRPr lang="hr-HR" sz="1200" dirty="0">
              <a:solidFill>
                <a:schemeClr val="tx1">
                  <a:lumMod val="65000"/>
                  <a:lumOff val="35000"/>
                </a:schemeClr>
              </a:solidFill>
              <a:latin typeface="Calibri Light" pitchFamily="34" charset="0"/>
              <a:cs typeface="Calibri Light" pitchFamily="34" charset="0"/>
            </a:endParaRPr>
          </a:p>
          <a:p>
            <a:pPr algn="ctr" fontAlgn="auto">
              <a:spcBef>
                <a:spcPts val="0"/>
              </a:spcBef>
              <a:spcAft>
                <a:spcPts val="0"/>
              </a:spcAft>
              <a:defRPr/>
            </a:pPr>
            <a:r>
              <a:rPr lang="hr-HR" sz="1200" dirty="0">
                <a:solidFill>
                  <a:schemeClr val="tx1">
                    <a:lumMod val="65000"/>
                    <a:lumOff val="35000"/>
                  </a:schemeClr>
                </a:solidFill>
                <a:latin typeface="Calibri Light" pitchFamily="34" charset="0"/>
                <a:cs typeface="Calibri Light" pitchFamily="34" charset="0"/>
              </a:rPr>
              <a:t>26 </a:t>
            </a:r>
            <a:r>
              <a:rPr lang="hr-HR" sz="1200" dirty="0" err="1">
                <a:solidFill>
                  <a:schemeClr val="tx1">
                    <a:lumMod val="65000"/>
                    <a:lumOff val="35000"/>
                  </a:schemeClr>
                </a:solidFill>
                <a:latin typeface="Calibri Light" pitchFamily="34" charset="0"/>
                <a:cs typeface="Calibri Light" pitchFamily="34" charset="0"/>
              </a:rPr>
              <a:t>February</a:t>
            </a:r>
            <a:r>
              <a:rPr lang="hr-HR" sz="1200" dirty="0">
                <a:solidFill>
                  <a:schemeClr val="tx1">
                    <a:lumMod val="65000"/>
                    <a:lumOff val="35000"/>
                  </a:schemeClr>
                </a:solidFill>
                <a:latin typeface="Calibri Light" pitchFamily="34" charset="0"/>
                <a:cs typeface="Calibri Light" pitchFamily="34" charset="0"/>
              </a:rPr>
              <a:t> 2021</a:t>
            </a:r>
          </a:p>
          <a:p>
            <a:pPr algn="ctr" fontAlgn="auto">
              <a:spcBef>
                <a:spcPts val="0"/>
              </a:spcBef>
              <a:spcAft>
                <a:spcPts val="0"/>
              </a:spcAft>
              <a:defRPr/>
            </a:pPr>
            <a:endParaRPr lang="en-US" sz="1200" dirty="0">
              <a:solidFill>
                <a:schemeClr val="tx1">
                  <a:lumMod val="65000"/>
                  <a:lumOff val="35000"/>
                </a:schemeClr>
              </a:solidFill>
              <a:latin typeface="Calibri Light" pitchFamily="34" charset="0"/>
              <a:cs typeface="Calibri Light" pitchFamily="34" charset="0"/>
            </a:endParaRPr>
          </a:p>
          <a:p>
            <a:pPr algn="ctr" fontAlgn="auto">
              <a:spcBef>
                <a:spcPts val="0"/>
              </a:spcBef>
              <a:spcAft>
                <a:spcPts val="0"/>
              </a:spcAft>
              <a:defRPr/>
            </a:pPr>
            <a:r>
              <a:rPr lang="hr-HR" sz="1200" dirty="0">
                <a:solidFill>
                  <a:schemeClr val="tx1">
                    <a:lumMod val="65000"/>
                    <a:lumOff val="35000"/>
                  </a:schemeClr>
                </a:solidFill>
                <a:latin typeface="Calibri Light" pitchFamily="34" charset="0"/>
                <a:cs typeface="Calibri Light" pitchFamily="34" charset="0"/>
              </a:rPr>
              <a:t>Ana Marušić, University </a:t>
            </a:r>
            <a:r>
              <a:rPr lang="hr-HR" sz="1200" dirty="0" err="1">
                <a:solidFill>
                  <a:schemeClr val="tx1">
                    <a:lumMod val="65000"/>
                    <a:lumOff val="35000"/>
                  </a:schemeClr>
                </a:solidFill>
                <a:latin typeface="Calibri Light" pitchFamily="34" charset="0"/>
                <a:cs typeface="Calibri Light" pitchFamily="34" charset="0"/>
              </a:rPr>
              <a:t>School</a:t>
            </a:r>
            <a:r>
              <a:rPr lang="hr-HR" sz="1200" dirty="0">
                <a:solidFill>
                  <a:schemeClr val="tx1">
                    <a:lumMod val="65000"/>
                    <a:lumOff val="35000"/>
                  </a:schemeClr>
                </a:solidFill>
                <a:latin typeface="Calibri Light" pitchFamily="34" charset="0"/>
                <a:cs typeface="Calibri Light" pitchFamily="34" charset="0"/>
              </a:rPr>
              <a:t> </a:t>
            </a:r>
            <a:r>
              <a:rPr lang="hr-HR" sz="1200" dirty="0" err="1">
                <a:solidFill>
                  <a:schemeClr val="tx1">
                    <a:lumMod val="65000"/>
                    <a:lumOff val="35000"/>
                  </a:schemeClr>
                </a:solidFill>
                <a:latin typeface="Calibri Light" pitchFamily="34" charset="0"/>
                <a:cs typeface="Calibri Light" pitchFamily="34" charset="0"/>
              </a:rPr>
              <a:t>of</a:t>
            </a:r>
            <a:r>
              <a:rPr lang="hr-HR" sz="1200" dirty="0">
                <a:solidFill>
                  <a:schemeClr val="tx1">
                    <a:lumMod val="65000"/>
                    <a:lumOff val="35000"/>
                  </a:schemeClr>
                </a:solidFill>
                <a:latin typeface="Calibri Light" pitchFamily="34" charset="0"/>
                <a:cs typeface="Calibri Light" pitchFamily="34" charset="0"/>
              </a:rPr>
              <a:t> Medicine</a:t>
            </a:r>
            <a:endParaRPr lang="en-US" sz="1200" dirty="0">
              <a:solidFill>
                <a:schemeClr val="tx1">
                  <a:lumMod val="65000"/>
                  <a:lumOff val="35000"/>
                </a:schemeClr>
              </a:solidFill>
              <a:latin typeface="Calibri Light" pitchFamily="34" charset="0"/>
              <a:cs typeface="Calibri Light" pitchFamily="34" charset="0"/>
            </a:endParaRPr>
          </a:p>
          <a:p>
            <a:pPr algn="ctr" fontAlgn="auto">
              <a:spcBef>
                <a:spcPts val="0"/>
              </a:spcBef>
              <a:spcAft>
                <a:spcPts val="0"/>
              </a:spcAft>
              <a:defRPr/>
            </a:pPr>
            <a:r>
              <a:rPr lang="hr-HR" sz="1200" dirty="0">
                <a:solidFill>
                  <a:schemeClr val="tx1">
                    <a:lumMod val="65000"/>
                    <a:lumOff val="35000"/>
                  </a:schemeClr>
                </a:solidFill>
                <a:latin typeface="Calibri Light" pitchFamily="34" charset="0"/>
                <a:cs typeface="Calibri Light" pitchFamily="34" charset="0"/>
                <a:hlinkClick r:id="rId4"/>
              </a:rPr>
              <a:t>ana.marusic@mefst.hr</a:t>
            </a:r>
            <a:r>
              <a:rPr lang="hr-HR" sz="1200" dirty="0">
                <a:solidFill>
                  <a:schemeClr val="tx1">
                    <a:lumMod val="65000"/>
                    <a:lumOff val="35000"/>
                  </a:schemeClr>
                </a:solidFill>
                <a:latin typeface="Calibri Light" pitchFamily="34" charset="0"/>
                <a:cs typeface="Calibri Light" pitchFamily="34" charset="0"/>
              </a:rPr>
              <a:t> </a:t>
            </a:r>
            <a:endParaRPr lang="en-US" sz="1200" dirty="0">
              <a:solidFill>
                <a:schemeClr val="tx1">
                  <a:lumMod val="65000"/>
                  <a:lumOff val="35000"/>
                </a:schemeClr>
              </a:solidFill>
              <a:latin typeface="Calibri Light" pitchFamily="34" charset="0"/>
              <a:cs typeface="Calibri Light" pitchFamily="34" charset="0"/>
            </a:endParaRPr>
          </a:p>
        </p:txBody>
      </p:sp>
      <p:sp>
        <p:nvSpPr>
          <p:cNvPr id="14351" name="9 - Ορθογώνιο"/>
          <p:cNvSpPr>
            <a:spLocks noChangeArrowheads="1"/>
          </p:cNvSpPr>
          <p:nvPr/>
        </p:nvSpPr>
        <p:spPr bwMode="auto">
          <a:xfrm>
            <a:off x="152400" y="1582865"/>
            <a:ext cx="9144000" cy="1323439"/>
          </a:xfrm>
          <a:prstGeom prst="rect">
            <a:avLst/>
          </a:prstGeom>
          <a:noFill/>
          <a:ln w="9525">
            <a:noFill/>
            <a:miter lim="800000"/>
            <a:headEnd/>
            <a:tailEnd/>
          </a:ln>
        </p:spPr>
        <p:txBody>
          <a:bodyPr>
            <a:spAutoFit/>
          </a:bodyPr>
          <a:lstStyle/>
          <a:p>
            <a:pPr algn="ctr"/>
            <a:r>
              <a:rPr lang="hr-HR" sz="4000" dirty="0">
                <a:solidFill>
                  <a:srgbClr val="233E5F"/>
                </a:solidFill>
                <a:latin typeface="Calibri Light" pitchFamily="34" charset="0"/>
                <a:cs typeface="Calibri Light" pitchFamily="34" charset="0"/>
              </a:rPr>
              <a:t>Research </a:t>
            </a:r>
            <a:r>
              <a:rPr lang="hr-HR" sz="4000" dirty="0" err="1">
                <a:solidFill>
                  <a:srgbClr val="233E5F"/>
                </a:solidFill>
                <a:latin typeface="Calibri Light" pitchFamily="34" charset="0"/>
                <a:cs typeface="Calibri Light" pitchFamily="34" charset="0"/>
              </a:rPr>
              <a:t>integrity</a:t>
            </a:r>
            <a:r>
              <a:rPr lang="hr-HR" sz="4000" dirty="0">
                <a:solidFill>
                  <a:srgbClr val="233E5F"/>
                </a:solidFill>
                <a:latin typeface="Calibri Light" pitchFamily="34" charset="0"/>
                <a:cs typeface="Calibri Light" pitchFamily="34" charset="0"/>
              </a:rPr>
              <a:t>: </a:t>
            </a:r>
            <a:r>
              <a:rPr lang="hr-HR" sz="4000" dirty="0" err="1">
                <a:solidFill>
                  <a:srgbClr val="233E5F"/>
                </a:solidFill>
                <a:latin typeface="Calibri Light" pitchFamily="34" charset="0"/>
                <a:cs typeface="Calibri Light" pitchFamily="34" charset="0"/>
              </a:rPr>
              <a:t>Developments</a:t>
            </a:r>
            <a:r>
              <a:rPr lang="hr-HR" sz="4000" dirty="0">
                <a:solidFill>
                  <a:srgbClr val="233E5F"/>
                </a:solidFill>
                <a:latin typeface="Calibri Light" pitchFamily="34" charset="0"/>
                <a:cs typeface="Calibri Light" pitchFamily="34" charset="0"/>
              </a:rPr>
              <a:t> </a:t>
            </a:r>
            <a:r>
              <a:rPr lang="hr-HR" sz="4000" dirty="0" err="1">
                <a:solidFill>
                  <a:srgbClr val="233E5F"/>
                </a:solidFill>
                <a:latin typeface="Calibri Light" pitchFamily="34" charset="0"/>
                <a:cs typeface="Calibri Light" pitchFamily="34" charset="0"/>
              </a:rPr>
              <a:t>across</a:t>
            </a:r>
            <a:r>
              <a:rPr lang="hr-HR" sz="4000" dirty="0">
                <a:solidFill>
                  <a:srgbClr val="233E5F"/>
                </a:solidFill>
                <a:latin typeface="Calibri Light" pitchFamily="34" charset="0"/>
                <a:cs typeface="Calibri Light" pitchFamily="34" charset="0"/>
              </a:rPr>
              <a:t> the Atlantic</a:t>
            </a:r>
            <a:endParaRPr lang="el-GR" sz="4000" dirty="0">
              <a:solidFill>
                <a:srgbClr val="233E5F"/>
              </a:solidFill>
              <a:latin typeface="Calibri Light" pitchFamily="34" charset="0"/>
              <a:cs typeface="Calibri Light" pitchFamily="34" charset="0"/>
            </a:endParaRPr>
          </a:p>
        </p:txBody>
      </p:sp>
      <p:pic>
        <p:nvPicPr>
          <p:cNvPr id="17" name="Picture 16" descr="Original on Transparen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29600" y="114300"/>
            <a:ext cx="609600" cy="1045905"/>
          </a:xfrm>
          <a:prstGeom prst="rect">
            <a:avLst/>
          </a:prstGeom>
        </p:spPr>
      </p:pic>
      <p:sp>
        <p:nvSpPr>
          <p:cNvPr id="16" name="5 - Ορθογώνιο"/>
          <p:cNvSpPr/>
          <p:nvPr/>
        </p:nvSpPr>
        <p:spPr>
          <a:xfrm>
            <a:off x="0" y="4476750"/>
            <a:ext cx="9144000" cy="60960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8" name="3 - Ορθογώνιο"/>
          <p:cNvSpPr/>
          <p:nvPr/>
        </p:nvSpPr>
        <p:spPr>
          <a:xfrm>
            <a:off x="0" y="4552950"/>
            <a:ext cx="9144000" cy="5905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pic>
        <p:nvPicPr>
          <p:cNvPr id="20" name="Picture 5" descr="400px-European_fla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52400" y="4670970"/>
            <a:ext cx="505007" cy="369094"/>
          </a:xfrm>
          <a:prstGeom prst="rect">
            <a:avLst/>
          </a:prstGeom>
          <a:noFill/>
          <a:ln w="9525">
            <a:noFill/>
            <a:miter lim="800000"/>
            <a:headEnd/>
            <a:tailEnd/>
          </a:ln>
        </p:spPr>
      </p:pic>
      <p:pic>
        <p:nvPicPr>
          <p:cNvPr id="21" name="Picture 1" descr="https://ec.europa.eu/research/participants/grants/projectIdentityCard/img/h2020logo.png"/>
          <p:cNvPicPr>
            <a:picLocks noChangeAspect="1" noChangeArrowheads="1"/>
          </p:cNvPicPr>
          <p:nvPr/>
        </p:nvPicPr>
        <p:blipFill>
          <a:blip r:embed="rId7" cstate="print"/>
          <a:srcRect/>
          <a:stretch>
            <a:fillRect/>
          </a:stretch>
        </p:blipFill>
        <p:spPr bwMode="auto">
          <a:xfrm>
            <a:off x="798444" y="4670970"/>
            <a:ext cx="1335156" cy="369094"/>
          </a:xfrm>
          <a:prstGeom prst="rect">
            <a:avLst/>
          </a:prstGeom>
          <a:noFill/>
          <a:ln w="9525">
            <a:noFill/>
            <a:miter lim="800000"/>
            <a:headEnd/>
            <a:tailEnd/>
          </a:ln>
        </p:spPr>
      </p:pic>
      <p:sp>
        <p:nvSpPr>
          <p:cNvPr id="22" name="13 - Ορθογώνιο"/>
          <p:cNvSpPr/>
          <p:nvPr/>
        </p:nvSpPr>
        <p:spPr>
          <a:xfrm>
            <a:off x="2514600" y="4624685"/>
            <a:ext cx="6324600" cy="461665"/>
          </a:xfrm>
          <a:prstGeom prst="rect">
            <a:avLst/>
          </a:prstGeom>
        </p:spPr>
        <p:txBody>
          <a:bodyPr wrap="square">
            <a:spAutoFit/>
          </a:bodyPr>
          <a:lstStyle/>
          <a:p>
            <a:pPr fontAlgn="auto">
              <a:spcBef>
                <a:spcPts val="0"/>
              </a:spcBef>
              <a:spcAft>
                <a:spcPts val="0"/>
              </a:spcAft>
              <a:defRPr/>
            </a:pPr>
            <a:r>
              <a:rPr lang="hr-HR" sz="1200" dirty="0">
                <a:solidFill>
                  <a:schemeClr val="bg1">
                    <a:lumMod val="95000"/>
                  </a:schemeClr>
                </a:solidFill>
                <a:latin typeface="Calibri Light" pitchFamily="34" charset="0"/>
                <a:cs typeface="Calibri Light" pitchFamily="34" charset="0"/>
              </a:rPr>
              <a:t>SOPs4RI </a:t>
            </a:r>
            <a:r>
              <a:rPr lang="hr-HR" sz="1200" dirty="0" err="1">
                <a:solidFill>
                  <a:schemeClr val="bg1">
                    <a:lumMod val="95000"/>
                  </a:schemeClr>
                </a:solidFill>
                <a:latin typeface="Calibri Light" pitchFamily="34" charset="0"/>
                <a:cs typeface="Calibri Light" pitchFamily="34" charset="0"/>
              </a:rPr>
              <a:t>project</a:t>
            </a:r>
            <a:r>
              <a:rPr lang="hr-HR" sz="1200" dirty="0">
                <a:solidFill>
                  <a:schemeClr val="bg1">
                    <a:lumMod val="95000"/>
                  </a:schemeClr>
                </a:solidFill>
                <a:latin typeface="Calibri Light" pitchFamily="34" charset="0"/>
                <a:cs typeface="Calibri Light" pitchFamily="34" charset="0"/>
              </a:rPr>
              <a:t> </a:t>
            </a:r>
            <a:r>
              <a:rPr lang="en-US" sz="1200" dirty="0">
                <a:solidFill>
                  <a:schemeClr val="bg1">
                    <a:lumMod val="95000"/>
                  </a:schemeClr>
                </a:solidFill>
                <a:latin typeface="Calibri Light" pitchFamily="34" charset="0"/>
                <a:cs typeface="Calibri Light" pitchFamily="34" charset="0"/>
              </a:rPr>
              <a:t>has received funding from European Community’s HORIZON 2020  framework </a:t>
            </a:r>
            <a:r>
              <a:rPr lang="en-US" sz="1200" dirty="0" err="1">
                <a:solidFill>
                  <a:schemeClr val="bg1">
                    <a:lumMod val="95000"/>
                  </a:schemeClr>
                </a:solidFill>
                <a:latin typeface="Calibri Light" pitchFamily="34" charset="0"/>
                <a:cs typeface="Calibri Light" pitchFamily="34" charset="0"/>
              </a:rPr>
              <a:t>programme</a:t>
            </a:r>
            <a:r>
              <a:rPr lang="en-US" sz="1200" dirty="0">
                <a:solidFill>
                  <a:schemeClr val="bg1">
                    <a:lumMod val="95000"/>
                  </a:schemeClr>
                </a:solidFill>
                <a:latin typeface="Calibri Light" pitchFamily="34" charset="0"/>
                <a:cs typeface="Calibri Light" pitchFamily="34" charset="0"/>
              </a:rPr>
              <a:t> for Research and Innovation under Grant Agreement </a:t>
            </a:r>
            <a:r>
              <a:rPr lang="el-GR" sz="1200" dirty="0">
                <a:solidFill>
                  <a:schemeClr val="bg1">
                    <a:lumMod val="95000"/>
                  </a:schemeClr>
                </a:solidFill>
                <a:latin typeface="Calibri Light" pitchFamily="34" charset="0"/>
                <a:cs typeface="Calibri Light" pitchFamily="34" charset="0"/>
              </a:rPr>
              <a:t>Ν</a:t>
            </a:r>
            <a:r>
              <a:rPr lang="en-US" sz="1200" dirty="0">
                <a:solidFill>
                  <a:schemeClr val="bg1">
                    <a:lumMod val="95000"/>
                  </a:schemeClr>
                </a:solidFill>
                <a:latin typeface="Calibri Light" pitchFamily="34" charset="0"/>
                <a:cs typeface="Calibri Light" pitchFamily="34" charset="0"/>
              </a:rPr>
              <a:t>o 824481</a:t>
            </a:r>
            <a:r>
              <a:rPr lang="en-GB" sz="1200" dirty="0">
                <a:solidFill>
                  <a:schemeClr val="bg1">
                    <a:lumMod val="95000"/>
                  </a:schemeClr>
                </a:solidFill>
                <a:latin typeface="Calibri Light" pitchFamily="34" charset="0"/>
                <a:cs typeface="Calibri Light" pitchFamily="34" charset="0"/>
              </a:rPr>
              <a:t> </a:t>
            </a:r>
            <a:endParaRPr lang="el-GR" sz="1200" dirty="0">
              <a:solidFill>
                <a:schemeClr val="bg1">
                  <a:lumMod val="95000"/>
                </a:schemeClr>
              </a:solidFill>
              <a:latin typeface="Calibri Light" pitchFamily="34" charset="0"/>
              <a:cs typeface="Calibri Light"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5"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7" name="18 - Θέση αριθμού διαφάνειας"/>
          <p:cNvSpPr>
            <a:spLocks noGrp="1"/>
          </p:cNvSpPr>
          <p:nvPr>
            <p:ph type="sldNum" sz="quarter" idx="12"/>
          </p:nvPr>
        </p:nvSpPr>
        <p:spPr>
          <a:xfrm>
            <a:off x="6553200" y="4692254"/>
            <a:ext cx="2133600" cy="273844"/>
          </a:xfrm>
        </p:spPr>
        <p:txBody>
          <a:bodyPr/>
          <a:lstStyle/>
          <a:p>
            <a:pPr>
              <a:defRPr/>
            </a:pPr>
            <a:fld id="{6D660447-0BBD-4083-811B-1E3AEB6D9159}" type="slidenum">
              <a:rPr lang="en-US" smtClean="0">
                <a:solidFill>
                  <a:schemeClr val="bg1">
                    <a:lumMod val="85000"/>
                  </a:schemeClr>
                </a:solidFill>
              </a:rPr>
              <a:pPr>
                <a:defRPr/>
              </a:pPr>
              <a:t>10</a:t>
            </a:fld>
            <a:endParaRPr lang="en-US" dirty="0">
              <a:solidFill>
                <a:schemeClr val="bg1">
                  <a:lumMod val="85000"/>
                </a:schemeClr>
              </a:solidFill>
            </a:endParaRPr>
          </a:p>
        </p:txBody>
      </p:sp>
      <p:pic>
        <p:nvPicPr>
          <p:cNvPr id="24" name="Picture 23"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25" name="Picture 24"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2" name="Rektangel 1"/>
          <p:cNvSpPr/>
          <p:nvPr/>
        </p:nvSpPr>
        <p:spPr>
          <a:xfrm>
            <a:off x="152400" y="230742"/>
            <a:ext cx="6096000" cy="584775"/>
          </a:xfrm>
          <a:prstGeom prst="rect">
            <a:avLst/>
          </a:prstGeom>
        </p:spPr>
        <p:txBody>
          <a:bodyPr wrap="square">
            <a:spAutoFit/>
          </a:bodyPr>
          <a:lstStyle/>
          <a:p>
            <a:r>
              <a:rPr lang="en-GB" sz="3200" dirty="0">
                <a:solidFill>
                  <a:srgbClr val="233E5F"/>
                </a:solidFill>
                <a:latin typeface="Calibri Light" panose="020F0302020204030204" pitchFamily="34" charset="0"/>
                <a:cs typeface="Calibri Light" panose="020F0302020204030204" pitchFamily="34" charset="0"/>
              </a:rPr>
              <a:t>Approach</a:t>
            </a:r>
            <a:endParaRPr lang="da-DK" sz="3200" dirty="0">
              <a:solidFill>
                <a:srgbClr val="233E5F"/>
              </a:solidFill>
              <a:latin typeface="Calibri Light" panose="020F0302020204030204" pitchFamily="34" charset="0"/>
              <a:cs typeface="Calibri Light" panose="020F0302020204030204" pitchFamily="34" charset="0"/>
            </a:endParaRPr>
          </a:p>
        </p:txBody>
      </p:sp>
      <p:sp>
        <p:nvSpPr>
          <p:cNvPr id="16"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
        <p:nvSpPr>
          <p:cNvPr id="20" name="Rektangel 19"/>
          <p:cNvSpPr/>
          <p:nvPr/>
        </p:nvSpPr>
        <p:spPr>
          <a:xfrm>
            <a:off x="152400" y="815517"/>
            <a:ext cx="3276600" cy="2842083"/>
          </a:xfrm>
          <a:prstGeom prst="rect">
            <a:avLst/>
          </a:prstGeom>
        </p:spPr>
        <p:txBody>
          <a:bodyPr wrap="square">
            <a:spAutoFit/>
          </a:bodyPr>
          <a:lstStyle/>
          <a:p>
            <a:pPr marL="285750" indent="-285750">
              <a:spcAft>
                <a:spcPts val="600"/>
              </a:spcAft>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Extensive, mixed-methods empirical research </a:t>
            </a:r>
            <a:r>
              <a:rPr lang="en-US" sz="1600" dirty="0" err="1">
                <a:latin typeface="Calibri Light" panose="020F0302020204030204" pitchFamily="34" charset="0"/>
                <a:cs typeface="Calibri Light" panose="020F0302020204030204" pitchFamily="34" charset="0"/>
              </a:rPr>
              <a:t>programme</a:t>
            </a:r>
            <a:endParaRPr lang="en-US" sz="1600" dirty="0">
              <a:latin typeface="Calibri Light" panose="020F0302020204030204" pitchFamily="34" charset="0"/>
              <a:cs typeface="Calibri Light" panose="020F0302020204030204" pitchFamily="34" charset="0"/>
            </a:endParaRPr>
          </a:p>
          <a:p>
            <a:pPr marL="285750" indent="-285750">
              <a:spcAft>
                <a:spcPts val="600"/>
              </a:spcAft>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Co-creation with end-users</a:t>
            </a:r>
          </a:p>
          <a:p>
            <a:pPr marL="285750" indent="-285750">
              <a:spcAft>
                <a:spcPts val="600"/>
              </a:spcAft>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Sensitivity towards variation across epistemic cultures and </a:t>
            </a:r>
            <a:r>
              <a:rPr lang="en-US" sz="1600" dirty="0" err="1">
                <a:latin typeface="Calibri Light" panose="020F0302020204030204" pitchFamily="34" charset="0"/>
                <a:cs typeface="Calibri Light" panose="020F0302020204030204" pitchFamily="34" charset="0"/>
              </a:rPr>
              <a:t>organisational</a:t>
            </a:r>
            <a:r>
              <a:rPr lang="en-US" sz="1600" dirty="0">
                <a:latin typeface="Calibri Light" panose="020F0302020204030204" pitchFamily="34" charset="0"/>
                <a:cs typeface="Calibri Light" panose="020F0302020204030204" pitchFamily="34" charset="0"/>
              </a:rPr>
              <a:t> levels</a:t>
            </a:r>
          </a:p>
          <a:p>
            <a:pPr marL="285750" indent="-285750">
              <a:spcAft>
                <a:spcPts val="600"/>
              </a:spcAft>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Iterative design process</a:t>
            </a:r>
          </a:p>
          <a:p>
            <a:pPr marL="285750" indent="-285750">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Outreach and development of user-friendly web-based version of Toolbox 5.0</a:t>
            </a:r>
          </a:p>
        </p:txBody>
      </p:sp>
      <p:pic>
        <p:nvPicPr>
          <p:cNvPr id="11" name="Picture 3"/>
          <p:cNvPicPr>
            <a:picLocks noChangeAspect="1" noChangeArrowheads="1"/>
          </p:cNvPicPr>
          <p:nvPr/>
        </p:nvPicPr>
        <p:blipFill>
          <a:blip r:embed="rId5"/>
          <a:srcRect/>
          <a:stretch>
            <a:fillRect/>
          </a:stretch>
        </p:blipFill>
        <p:spPr bwMode="auto">
          <a:xfrm>
            <a:off x="3710354" y="211980"/>
            <a:ext cx="4021790" cy="3605743"/>
          </a:xfrm>
          <a:prstGeom prst="rect">
            <a:avLst/>
          </a:prstGeom>
          <a:noFill/>
          <a:ln w="9525">
            <a:noFill/>
            <a:miter lim="800000"/>
            <a:headEnd/>
            <a:tailEnd/>
          </a:ln>
          <a:effectLst/>
        </p:spPr>
      </p:pic>
      <p:sp>
        <p:nvSpPr>
          <p:cNvPr id="14" name="TextBox 13"/>
          <p:cNvSpPr txBox="1"/>
          <p:nvPr/>
        </p:nvSpPr>
        <p:spPr>
          <a:xfrm>
            <a:off x="862149" y="4019550"/>
            <a:ext cx="1447800" cy="261610"/>
          </a:xfrm>
          <a:prstGeom prst="rect">
            <a:avLst/>
          </a:prstGeom>
          <a:solidFill>
            <a:srgbClr val="233E5F"/>
          </a:solidFill>
        </p:spPr>
        <p:txBody>
          <a:bodyPr wrap="square" rtlCol="0">
            <a:spAutoFit/>
          </a:bodyPr>
          <a:lstStyle/>
          <a:p>
            <a:pPr algn="ctr"/>
            <a:r>
              <a:rPr lang="en-GB" sz="1100" b="1" dirty="0">
                <a:solidFill>
                  <a:schemeClr val="bg1">
                    <a:lumMod val="95000"/>
                  </a:schemeClr>
                </a:solidFill>
                <a:latin typeface="Calibri Light" pitchFamily="34" charset="0"/>
                <a:cs typeface="Calibri Light" pitchFamily="34" charset="0"/>
              </a:rPr>
              <a:t>Version 2.0</a:t>
            </a:r>
            <a:endParaRPr lang="en-US" sz="1100" b="1" dirty="0">
              <a:solidFill>
                <a:schemeClr val="bg1">
                  <a:lumMod val="95000"/>
                </a:schemeClr>
              </a:solidFill>
              <a:latin typeface="Calibri Light" pitchFamily="34" charset="0"/>
              <a:cs typeface="Calibri Light" pitchFamily="34" charset="0"/>
            </a:endParaRPr>
          </a:p>
        </p:txBody>
      </p:sp>
      <p:sp>
        <p:nvSpPr>
          <p:cNvPr id="18" name="TextBox 17"/>
          <p:cNvSpPr txBox="1"/>
          <p:nvPr/>
        </p:nvSpPr>
        <p:spPr>
          <a:xfrm>
            <a:off x="3068031" y="4019550"/>
            <a:ext cx="1447800" cy="261610"/>
          </a:xfrm>
          <a:prstGeom prst="rect">
            <a:avLst/>
          </a:prstGeom>
          <a:solidFill>
            <a:srgbClr val="233E5F"/>
          </a:solidFill>
        </p:spPr>
        <p:txBody>
          <a:bodyPr wrap="square" rtlCol="0">
            <a:spAutoFit/>
          </a:bodyPr>
          <a:lstStyle/>
          <a:p>
            <a:pPr algn="ctr"/>
            <a:r>
              <a:rPr lang="en-GB" sz="1100" b="1" dirty="0">
                <a:solidFill>
                  <a:schemeClr val="bg1">
                    <a:lumMod val="95000"/>
                  </a:schemeClr>
                </a:solidFill>
                <a:latin typeface="Calibri Light" pitchFamily="34" charset="0"/>
                <a:cs typeface="Calibri Light" pitchFamily="34" charset="0"/>
              </a:rPr>
              <a:t>Version 3.0</a:t>
            </a:r>
            <a:endParaRPr lang="en-US" sz="1100" b="1" dirty="0">
              <a:solidFill>
                <a:schemeClr val="bg1">
                  <a:lumMod val="95000"/>
                </a:schemeClr>
              </a:solidFill>
              <a:latin typeface="Calibri Light" pitchFamily="34" charset="0"/>
              <a:cs typeface="Calibri Light" pitchFamily="34" charset="0"/>
            </a:endParaRPr>
          </a:p>
        </p:txBody>
      </p:sp>
      <p:sp>
        <p:nvSpPr>
          <p:cNvPr id="19" name="TextBox 18"/>
          <p:cNvSpPr txBox="1"/>
          <p:nvPr/>
        </p:nvSpPr>
        <p:spPr>
          <a:xfrm>
            <a:off x="5261721" y="4019550"/>
            <a:ext cx="1447800" cy="261610"/>
          </a:xfrm>
          <a:prstGeom prst="rect">
            <a:avLst/>
          </a:prstGeom>
          <a:solidFill>
            <a:srgbClr val="233E5F"/>
          </a:solidFill>
        </p:spPr>
        <p:txBody>
          <a:bodyPr wrap="square" rtlCol="0">
            <a:spAutoFit/>
          </a:bodyPr>
          <a:lstStyle/>
          <a:p>
            <a:pPr algn="ctr"/>
            <a:r>
              <a:rPr lang="en-GB" sz="1100" b="1" dirty="0">
                <a:solidFill>
                  <a:schemeClr val="bg1">
                    <a:lumMod val="95000"/>
                  </a:schemeClr>
                </a:solidFill>
                <a:latin typeface="Calibri Light" pitchFamily="34" charset="0"/>
                <a:cs typeface="Calibri Light" pitchFamily="34" charset="0"/>
              </a:rPr>
              <a:t>Version 4.0</a:t>
            </a:r>
            <a:endParaRPr lang="en-US" sz="1100" b="1" dirty="0">
              <a:solidFill>
                <a:schemeClr val="bg1">
                  <a:lumMod val="95000"/>
                </a:schemeClr>
              </a:solidFill>
              <a:latin typeface="Calibri Light" pitchFamily="34" charset="0"/>
              <a:cs typeface="Calibri Light" pitchFamily="34" charset="0"/>
            </a:endParaRPr>
          </a:p>
        </p:txBody>
      </p:sp>
      <p:sp>
        <p:nvSpPr>
          <p:cNvPr id="21" name="TextBox 20"/>
          <p:cNvSpPr txBox="1"/>
          <p:nvPr/>
        </p:nvSpPr>
        <p:spPr>
          <a:xfrm>
            <a:off x="7467600" y="4019550"/>
            <a:ext cx="1447800" cy="261610"/>
          </a:xfrm>
          <a:prstGeom prst="rect">
            <a:avLst/>
          </a:prstGeom>
          <a:solidFill>
            <a:srgbClr val="233E5F"/>
          </a:solidFill>
        </p:spPr>
        <p:txBody>
          <a:bodyPr wrap="square" rtlCol="0">
            <a:spAutoFit/>
          </a:bodyPr>
          <a:lstStyle/>
          <a:p>
            <a:pPr algn="ctr"/>
            <a:r>
              <a:rPr lang="en-GB" sz="1100" b="1" dirty="0">
                <a:solidFill>
                  <a:schemeClr val="bg1">
                    <a:lumMod val="95000"/>
                  </a:schemeClr>
                </a:solidFill>
                <a:latin typeface="Calibri Light" pitchFamily="34" charset="0"/>
                <a:cs typeface="Calibri Light" pitchFamily="34" charset="0"/>
              </a:rPr>
              <a:t>Version 5.0</a:t>
            </a:r>
            <a:endParaRPr lang="en-US" sz="1100" b="1" dirty="0">
              <a:solidFill>
                <a:schemeClr val="bg1">
                  <a:lumMod val="95000"/>
                </a:schemeClr>
              </a:solidFill>
              <a:latin typeface="Calibri Light" pitchFamily="34" charset="0"/>
              <a:cs typeface="Calibri Light" pitchFamily="34" charset="0"/>
            </a:endParaRPr>
          </a:p>
        </p:txBody>
      </p:sp>
      <p:sp>
        <p:nvSpPr>
          <p:cNvPr id="22" name="Explosion 1 21"/>
          <p:cNvSpPr/>
          <p:nvPr/>
        </p:nvSpPr>
        <p:spPr>
          <a:xfrm>
            <a:off x="6821862" y="3867150"/>
            <a:ext cx="533400" cy="533400"/>
          </a:xfrm>
          <a:prstGeom prst="irregularSeal1">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3" name="Right Arrow 22"/>
          <p:cNvSpPr/>
          <p:nvPr/>
        </p:nvSpPr>
        <p:spPr>
          <a:xfrm>
            <a:off x="4628172" y="3943350"/>
            <a:ext cx="521208" cy="381000"/>
          </a:xfrm>
          <a:prstGeom prst="rightArrow">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6" name="Right Arrow 25"/>
          <p:cNvSpPr/>
          <p:nvPr/>
        </p:nvSpPr>
        <p:spPr>
          <a:xfrm>
            <a:off x="228600" y="3943350"/>
            <a:ext cx="521208" cy="381000"/>
          </a:xfrm>
          <a:prstGeom prst="rightArrow">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7" name="Explosion 1 26"/>
          <p:cNvSpPr/>
          <p:nvPr/>
        </p:nvSpPr>
        <p:spPr>
          <a:xfrm>
            <a:off x="2422290" y="3867150"/>
            <a:ext cx="533400" cy="533400"/>
          </a:xfrm>
          <a:prstGeom prst="irregularSeal1">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8" name="TextBox 27"/>
          <p:cNvSpPr txBox="1"/>
          <p:nvPr/>
        </p:nvSpPr>
        <p:spPr>
          <a:xfrm>
            <a:off x="2314740" y="3790950"/>
            <a:ext cx="758541" cy="261610"/>
          </a:xfrm>
          <a:prstGeom prst="rect">
            <a:avLst/>
          </a:prstGeom>
          <a:noFill/>
        </p:spPr>
        <p:txBody>
          <a:bodyPr wrap="none" rtlCol="0">
            <a:spAutoFit/>
          </a:bodyPr>
          <a:lstStyle/>
          <a:p>
            <a:r>
              <a:rPr lang="en-GB" sz="1100" dirty="0">
                <a:latin typeface="+mn-lt"/>
              </a:rPr>
              <a:t>mid. 2021</a:t>
            </a:r>
            <a:endParaRPr lang="en-US" sz="1100" dirty="0">
              <a:latin typeface="+mn-lt"/>
            </a:endParaRPr>
          </a:p>
        </p:txBody>
      </p:sp>
      <p:sp>
        <p:nvSpPr>
          <p:cNvPr id="29" name="TextBox 28"/>
          <p:cNvSpPr txBox="1"/>
          <p:nvPr/>
        </p:nvSpPr>
        <p:spPr>
          <a:xfrm>
            <a:off x="4534525" y="3790950"/>
            <a:ext cx="750526" cy="261610"/>
          </a:xfrm>
          <a:prstGeom prst="rect">
            <a:avLst/>
          </a:prstGeom>
          <a:noFill/>
        </p:spPr>
        <p:txBody>
          <a:bodyPr wrap="none" rtlCol="0">
            <a:spAutoFit/>
          </a:bodyPr>
          <a:lstStyle/>
          <a:p>
            <a:r>
              <a:rPr lang="en-GB" sz="1100" dirty="0">
                <a:latin typeface="+mn-lt"/>
              </a:rPr>
              <a:t>beg. 2022</a:t>
            </a:r>
            <a:endParaRPr lang="en-US" sz="1100" dirty="0">
              <a:latin typeface="+mn-lt"/>
            </a:endParaRPr>
          </a:p>
        </p:txBody>
      </p:sp>
      <p:sp>
        <p:nvSpPr>
          <p:cNvPr id="30" name="TextBox 29"/>
          <p:cNvSpPr txBox="1"/>
          <p:nvPr/>
        </p:nvSpPr>
        <p:spPr>
          <a:xfrm>
            <a:off x="6744325" y="3790950"/>
            <a:ext cx="723275" cy="261610"/>
          </a:xfrm>
          <a:prstGeom prst="rect">
            <a:avLst/>
          </a:prstGeom>
          <a:noFill/>
        </p:spPr>
        <p:txBody>
          <a:bodyPr wrap="none" rtlCol="0">
            <a:spAutoFit/>
          </a:bodyPr>
          <a:lstStyle/>
          <a:p>
            <a:r>
              <a:rPr lang="en-GB" sz="1100" dirty="0">
                <a:latin typeface="+mn-lt"/>
              </a:rPr>
              <a:t>end 2022</a:t>
            </a:r>
            <a:endParaRPr lang="en-US" sz="1100" dirty="0">
              <a:latin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457201" y="133350"/>
            <a:ext cx="7058025" cy="1077218"/>
          </a:xfrm>
          <a:prstGeom prst="rect">
            <a:avLst/>
          </a:prstGeom>
          <a:noFill/>
          <a:ln w="9525">
            <a:noFill/>
            <a:miter lim="800000"/>
            <a:headEnd/>
            <a:tailEnd/>
          </a:ln>
        </p:spPr>
        <p:txBody>
          <a:bodyPr>
            <a:spAutoFit/>
          </a:bodyPr>
          <a:lstStyle/>
          <a:p>
            <a:pPr fontAlgn="auto">
              <a:spcBef>
                <a:spcPts val="0"/>
              </a:spcBef>
              <a:spcAft>
                <a:spcPts val="0"/>
              </a:spcAft>
              <a:defRPr/>
            </a:pPr>
            <a:r>
              <a:rPr lang="en-US" sz="3200" dirty="0">
                <a:latin typeface="Calibri Light" panose="020F0302020204030204" pitchFamily="34" charset="0"/>
                <a:cs typeface="Calibri Light" panose="020F0302020204030204" pitchFamily="34" charset="0"/>
              </a:rPr>
              <a:t>Standard Operating Procedures (SOPs) and Guidelines</a:t>
            </a:r>
            <a:endParaRPr lang="el-GR" sz="3200" dirty="0">
              <a:solidFill>
                <a:srgbClr val="233E5F"/>
              </a:solidFill>
              <a:latin typeface="Calibri Light" pitchFamily="34" charset="0"/>
              <a:cs typeface="Calibri Light" pitchFamily="34" charset="0"/>
            </a:endParaRP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11</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2" name="Rektangel 1"/>
          <p:cNvSpPr/>
          <p:nvPr/>
        </p:nvSpPr>
        <p:spPr>
          <a:xfrm>
            <a:off x="4572000" y="1320144"/>
            <a:ext cx="3048000" cy="2800767"/>
          </a:xfrm>
          <a:prstGeom prst="rect">
            <a:avLst/>
          </a:prstGeom>
        </p:spPr>
        <p:txBody>
          <a:bodyPr wrap="square">
            <a:spAutoFit/>
          </a:bodyPr>
          <a:lstStyle/>
          <a:p>
            <a:pPr algn="just"/>
            <a:r>
              <a:rPr lang="en-US" sz="1600" b="1" i="1" dirty="0">
                <a:solidFill>
                  <a:srgbClr val="153C5C"/>
                </a:solidFill>
                <a:latin typeface="Calibri Light" panose="020F0302020204030204" pitchFamily="34" charset="0"/>
                <a:cs typeface="Calibri Light" panose="020F0302020204030204" pitchFamily="34" charset="0"/>
              </a:rPr>
              <a:t>How do we understand SOPs?</a:t>
            </a:r>
          </a:p>
          <a:p>
            <a:pPr algn="just"/>
            <a:r>
              <a:rPr lang="en-US" sz="1600" dirty="0">
                <a:solidFill>
                  <a:srgbClr val="153C5C"/>
                </a:solidFill>
                <a:latin typeface="Calibri Light" panose="020F0302020204030204" pitchFamily="34" charset="0"/>
                <a:cs typeface="Calibri Light" panose="020F0302020204030204" pitchFamily="34" charset="0"/>
              </a:rPr>
              <a:t>A detailed, written instruction, aimed to achieve uniform action step-by-step. SOPs prescribe specific actions; they liberate users from decision-making by ensuring that procedures are followed. They may come in the shape of a ‘decision’-tree or flow-diagram, similar to what is referred to as an algorithm in clinical contexts</a:t>
            </a:r>
            <a:r>
              <a:rPr lang="en-US" sz="1600" dirty="0">
                <a:solidFill>
                  <a:srgbClr val="153C5C"/>
                </a:solidFill>
                <a:latin typeface="Open Sans"/>
              </a:rPr>
              <a:t>.</a:t>
            </a:r>
            <a:endParaRPr lang="en-US" sz="1600" b="0" i="0" dirty="0">
              <a:solidFill>
                <a:srgbClr val="153C5C"/>
              </a:solidFill>
              <a:effectLst/>
              <a:latin typeface="Open Sans"/>
            </a:endParaRPr>
          </a:p>
        </p:txBody>
      </p:sp>
      <p:sp>
        <p:nvSpPr>
          <p:cNvPr id="4" name="Rektangel 3"/>
          <p:cNvSpPr/>
          <p:nvPr/>
        </p:nvSpPr>
        <p:spPr>
          <a:xfrm>
            <a:off x="860190" y="1317144"/>
            <a:ext cx="3102210" cy="2800767"/>
          </a:xfrm>
          <a:prstGeom prst="rect">
            <a:avLst/>
          </a:prstGeom>
        </p:spPr>
        <p:txBody>
          <a:bodyPr wrap="square">
            <a:spAutoFit/>
          </a:bodyPr>
          <a:lstStyle/>
          <a:p>
            <a:pPr algn="just"/>
            <a:r>
              <a:rPr lang="en-US" sz="1600" b="1" i="1" dirty="0">
                <a:solidFill>
                  <a:srgbClr val="153C5C"/>
                </a:solidFill>
                <a:latin typeface="Calibri Light" panose="020F0302020204030204" pitchFamily="34" charset="0"/>
                <a:cs typeface="Calibri Light" panose="020F0302020204030204" pitchFamily="34" charset="0"/>
              </a:rPr>
              <a:t>How do we understand Guidelines?</a:t>
            </a:r>
          </a:p>
          <a:p>
            <a:pPr algn="just"/>
            <a:r>
              <a:rPr lang="en-US" sz="1600" dirty="0">
                <a:solidFill>
                  <a:srgbClr val="153C5C"/>
                </a:solidFill>
                <a:latin typeface="Calibri Light" panose="020F0302020204030204" pitchFamily="34" charset="0"/>
                <a:cs typeface="Calibri Light" panose="020F0302020204030204" pitchFamily="34" charset="0"/>
              </a:rPr>
              <a:t>A statement of principles or issues to consider when performing a task, aimed to guide courses of action. Guidelines give direction and help users make decisions. They are often created based on the consensus of experts after detailed evaluation and assessment of available scientific evidence. They may include checklists.</a:t>
            </a:r>
            <a:endParaRPr lang="en-US" sz="1600" b="0" i="0" dirty="0">
              <a:solidFill>
                <a:srgbClr val="153C5C"/>
              </a:solidFill>
              <a:effectLst/>
              <a:latin typeface="Calibri Light" panose="020F0302020204030204" pitchFamily="34" charset="0"/>
              <a:cs typeface="Calibri Light" panose="020F0302020204030204" pitchFamily="34" charset="0"/>
            </a:endParaRPr>
          </a:p>
        </p:txBody>
      </p:sp>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Tree>
    <p:extLst>
      <p:ext uri="{BB962C8B-B14F-4D97-AF65-F5344CB8AC3E}">
        <p14:creationId xmlns:p14="http://schemas.microsoft.com/office/powerpoint/2010/main" val="1727790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u="sng">
                <a:hlinkClick r:id="rId3"/>
              </a:rPr>
              <a:t>https://commons.wikimedia.org/wiki/File:BlankMap-World.svg</a:t>
            </a:r>
            <a:endParaRPr lang="en-US">
              <a:latin typeface="Calibri Light" pitchFamily="34" charset="0"/>
              <a:cs typeface="Calibri Light" pitchFamily="34" charset="0"/>
            </a:endParaRPr>
          </a:p>
        </p:txBody>
      </p:sp>
      <p:sp>
        <p:nvSpPr>
          <p:cNvPr id="14" name="3 - Ορθογώνιο"/>
          <p:cNvSpPr/>
          <p:nvPr/>
        </p:nvSpPr>
        <p:spPr>
          <a:xfrm>
            <a:off x="0" y="4570268"/>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p:txBody>
          <a:bodyPr/>
          <a:lstStyle/>
          <a:p>
            <a:pPr>
              <a:defRPr/>
            </a:pPr>
            <a:fld id="{6D660447-0BBD-4083-811B-1E3AEB6D9159}" type="slidenum">
              <a:rPr lang="en-US" smtClean="0">
                <a:solidFill>
                  <a:schemeClr val="bg1">
                    <a:lumMod val="85000"/>
                  </a:schemeClr>
                </a:solidFill>
              </a:rPr>
              <a:pPr>
                <a:defRPr/>
              </a:pPr>
              <a:t>12</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8" name="Picture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52401" y="57150"/>
            <a:ext cx="2310418" cy="1676400"/>
          </a:xfrm>
          <a:prstGeom prst="rect">
            <a:avLst/>
          </a:prstGeom>
        </p:spPr>
      </p:pic>
      <p:sp>
        <p:nvSpPr>
          <p:cNvPr id="9" name="Rectangle 8"/>
          <p:cNvSpPr/>
          <p:nvPr/>
        </p:nvSpPr>
        <p:spPr>
          <a:xfrm>
            <a:off x="6049908" y="4397520"/>
            <a:ext cx="2530584" cy="215444"/>
          </a:xfrm>
          <a:prstGeom prst="rect">
            <a:avLst/>
          </a:prstGeom>
        </p:spPr>
        <p:txBody>
          <a:bodyPr wrap="square">
            <a:spAutoFit/>
          </a:bodyPr>
          <a:lstStyle/>
          <a:p>
            <a:r>
              <a:rPr lang="en-US" sz="800" dirty="0">
                <a:latin typeface="+mj-lt"/>
                <a:hlinkClick r:id="rId7"/>
              </a:rPr>
              <a:t>https://www.nature.com/articles/d41586-020-02847-8</a:t>
            </a:r>
            <a:r>
              <a:rPr lang="hr-HR" sz="800" dirty="0">
                <a:latin typeface="+mj-lt"/>
              </a:rPr>
              <a:t> </a:t>
            </a:r>
            <a:endParaRPr lang="en-US" sz="800" dirty="0">
              <a:latin typeface="+mj-lt"/>
            </a:endParaRPr>
          </a:p>
        </p:txBody>
      </p:sp>
      <p:graphicFrame>
        <p:nvGraphicFramePr>
          <p:cNvPr id="2" name="Table 1"/>
          <p:cNvGraphicFramePr>
            <a:graphicFrameLocks noGrp="1"/>
          </p:cNvGraphicFramePr>
          <p:nvPr>
            <p:extLst>
              <p:ext uri="{D42A27DB-BD31-4B8C-83A1-F6EECF244321}">
                <p14:modId xmlns:p14="http://schemas.microsoft.com/office/powerpoint/2010/main" val="3146801470"/>
              </p:ext>
            </p:extLst>
          </p:nvPr>
        </p:nvGraphicFramePr>
        <p:xfrm>
          <a:off x="2743200" y="72265"/>
          <a:ext cx="6096000" cy="4315903"/>
        </p:xfrm>
        <a:graphic>
          <a:graphicData uri="http://schemas.openxmlformats.org/drawingml/2006/table">
            <a:tbl>
              <a:tblPr>
                <a:tableStyleId>{2D5ABB26-0587-4C30-8999-92F81FD0307C}</a:tableStyleId>
              </a:tblPr>
              <a:tblGrid>
                <a:gridCol w="1300324">
                  <a:extLst>
                    <a:ext uri="{9D8B030D-6E8A-4147-A177-3AD203B41FA5}">
                      <a16:colId xmlns:a16="http://schemas.microsoft.com/office/drawing/2014/main" val="287465984"/>
                    </a:ext>
                  </a:extLst>
                </a:gridCol>
                <a:gridCol w="1800447">
                  <a:extLst>
                    <a:ext uri="{9D8B030D-6E8A-4147-A177-3AD203B41FA5}">
                      <a16:colId xmlns:a16="http://schemas.microsoft.com/office/drawing/2014/main" val="366639554"/>
                    </a:ext>
                  </a:extLst>
                </a:gridCol>
                <a:gridCol w="2995229">
                  <a:extLst>
                    <a:ext uri="{9D8B030D-6E8A-4147-A177-3AD203B41FA5}">
                      <a16:colId xmlns:a16="http://schemas.microsoft.com/office/drawing/2014/main" val="3121032125"/>
                    </a:ext>
                  </a:extLst>
                </a:gridCol>
              </a:tblGrid>
              <a:tr h="32929">
                <a:tc>
                  <a:txBody>
                    <a:bodyPr/>
                    <a:lstStyle/>
                    <a:p>
                      <a:pPr algn="l" fontAlgn="ctr"/>
                      <a:r>
                        <a:rPr lang="en-US" sz="1400" b="1" dirty="0">
                          <a:effectLst/>
                          <a:latin typeface="Calibri Light" panose="020F0302020204030204" pitchFamily="34" charset="0"/>
                          <a:cs typeface="Calibri Light" panose="020F0302020204030204" pitchFamily="34" charset="0"/>
                        </a:rPr>
                        <a:t>Area</a:t>
                      </a:r>
                    </a:p>
                  </a:txBody>
                  <a:tcPr marL="3514" marR="3514" marT="2008" marB="2008" anchor="ctr"/>
                </a:tc>
                <a:tc>
                  <a:txBody>
                    <a:bodyPr/>
                    <a:lstStyle/>
                    <a:p>
                      <a:pPr algn="l" fontAlgn="ctr"/>
                      <a:r>
                        <a:rPr lang="en-US" sz="1400" b="1">
                          <a:effectLst/>
                          <a:latin typeface="Calibri Light" panose="020F0302020204030204" pitchFamily="34" charset="0"/>
                          <a:cs typeface="Calibri Light" panose="020F0302020204030204" pitchFamily="34" charset="0"/>
                        </a:rPr>
                        <a:t>Topic</a:t>
                      </a:r>
                    </a:p>
                  </a:txBody>
                  <a:tcPr marL="3514" marR="3514" marT="2008" marB="2008" anchor="ctr"/>
                </a:tc>
                <a:tc>
                  <a:txBody>
                    <a:bodyPr/>
                    <a:lstStyle/>
                    <a:p>
                      <a:pPr algn="l" fontAlgn="ctr"/>
                      <a:r>
                        <a:rPr lang="en-US" sz="1400" b="1" dirty="0">
                          <a:effectLst/>
                          <a:latin typeface="Calibri Light" panose="020F0302020204030204" pitchFamily="34" charset="0"/>
                          <a:cs typeface="Calibri Light" panose="020F0302020204030204" pitchFamily="34" charset="0"/>
                        </a:rPr>
                        <a:t>Action</a:t>
                      </a:r>
                    </a:p>
                  </a:txBody>
                  <a:tcPr marL="3514" marR="3514" marT="2008" marB="2008" anchor="ctr"/>
                </a:tc>
                <a:extLst>
                  <a:ext uri="{0D108BD9-81ED-4DB2-BD59-A6C34878D82A}">
                    <a16:rowId xmlns:a16="http://schemas.microsoft.com/office/drawing/2014/main" val="3206912987"/>
                  </a:ext>
                </a:extLst>
              </a:tr>
              <a:tr h="408799">
                <a:tc rowSpan="3">
                  <a:txBody>
                    <a:bodyPr/>
                    <a:lstStyle/>
                    <a:p>
                      <a:pPr algn="l" fontAlgn="ctr"/>
                      <a:r>
                        <a:rPr lang="en-US" sz="1200" b="1" dirty="0">
                          <a:solidFill>
                            <a:srgbClr val="7030A0"/>
                          </a:solidFill>
                          <a:effectLst/>
                          <a:latin typeface="Calibri Light" panose="020F0302020204030204" pitchFamily="34" charset="0"/>
                          <a:cs typeface="Calibri Light" panose="020F0302020204030204" pitchFamily="34" charset="0"/>
                        </a:rPr>
                        <a:t>Support</a:t>
                      </a:r>
                    </a:p>
                  </a:txBody>
                  <a:tcPr marL="3514" marR="3514" marT="2008" marB="2008" anchor="ctr">
                    <a:lnB w="12700" cap="flat" cmpd="sng" algn="ctr">
                      <a:solidFill>
                        <a:schemeClr val="tx1"/>
                      </a:solidFill>
                      <a:prstDash val="solid"/>
                      <a:round/>
                      <a:headEnd type="none" w="med" len="med"/>
                      <a:tailEnd type="none" w="med" len="med"/>
                    </a:lnB>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Research environment</a:t>
                      </a:r>
                    </a:p>
                  </a:txBody>
                  <a:tcPr marL="3514" marR="3514" marT="2008" marB="2008"/>
                </a:tc>
                <a:tc>
                  <a:txBody>
                    <a:bodyPr/>
                    <a:lstStyle/>
                    <a:p>
                      <a:pPr algn="l" fontAlgn="ctr"/>
                      <a:r>
                        <a:rPr lang="en-US" sz="1200">
                          <a:effectLst/>
                          <a:latin typeface="Calibri Light" panose="020F0302020204030204" pitchFamily="34" charset="0"/>
                          <a:cs typeface="Calibri Light" panose="020F0302020204030204" pitchFamily="34" charset="0"/>
                        </a:rPr>
                        <a:t>Ensure fair assessment procedures and prevent hypercompetition and excessive publication pressure.</a:t>
                      </a:r>
                    </a:p>
                  </a:txBody>
                  <a:tcPr marL="3514" marR="3514" marT="2008" marB="2008"/>
                </a:tc>
                <a:extLst>
                  <a:ext uri="{0D108BD9-81ED-4DB2-BD59-A6C34878D82A}">
                    <a16:rowId xmlns:a16="http://schemas.microsoft.com/office/drawing/2014/main" val="627570224"/>
                  </a:ext>
                </a:extLst>
              </a:tr>
              <a:tr h="437712">
                <a:tc vMerge="1">
                  <a:txBody>
                    <a:bodyPr/>
                    <a:lstStyle/>
                    <a:p>
                      <a:pPr algn="l" fontAlgn="ctr"/>
                      <a:endParaRPr lang="en-US" sz="1200" dirty="0">
                        <a:effectLst/>
                      </a:endParaRPr>
                    </a:p>
                  </a:txBody>
                  <a:tcPr marL="3514" marR="3514" marT="2008" marB="2008" anchor="ctr">
                    <a:lnL>
                      <a:noFill/>
                    </a:lnL>
                    <a:lnR>
                      <a:noFill/>
                    </a:lnR>
                    <a:lnT>
                      <a:noFill/>
                    </a:lnT>
                    <a:lnB>
                      <a:noFill/>
                    </a:lnB>
                    <a:solidFill>
                      <a:srgbClr val="EEEEEE"/>
                    </a:solidFill>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Supervision and mentoring</a:t>
                      </a:r>
                    </a:p>
                  </a:txBody>
                  <a:tcPr marL="3514" marR="3514" marT="2008" marB="2008"/>
                </a:tc>
                <a:tc>
                  <a:txBody>
                    <a:bodyPr/>
                    <a:lstStyle/>
                    <a:p>
                      <a:pPr algn="l" fontAlgn="ctr"/>
                      <a:r>
                        <a:rPr lang="en-US" sz="1200" dirty="0">
                          <a:effectLst/>
                          <a:latin typeface="Calibri Light" panose="020F0302020204030204" pitchFamily="34" charset="0"/>
                          <a:cs typeface="Calibri Light" panose="020F0302020204030204" pitchFamily="34" charset="0"/>
                        </a:rPr>
                        <a:t>Create clear guidelines for PhD supervision (such as on meeting frequency); set up skills training and mentoring.</a:t>
                      </a:r>
                    </a:p>
                  </a:txBody>
                  <a:tcPr marL="3514" marR="3514" marT="2008" marB="2008"/>
                </a:tc>
                <a:extLst>
                  <a:ext uri="{0D108BD9-81ED-4DB2-BD59-A6C34878D82A}">
                    <a16:rowId xmlns:a16="http://schemas.microsoft.com/office/drawing/2014/main" val="2335387205"/>
                  </a:ext>
                </a:extLst>
              </a:tr>
              <a:tr h="264233">
                <a:tc vMerge="1">
                  <a:txBody>
                    <a:bodyPr/>
                    <a:lstStyle/>
                    <a:p>
                      <a:pPr algn="l" fontAlgn="ctr"/>
                      <a:endParaRPr lang="en-US" sz="1200" dirty="0">
                        <a:effectLst/>
                      </a:endParaRPr>
                    </a:p>
                  </a:txBody>
                  <a:tcPr marL="3514" marR="3514" marT="2008" marB="2008" anchor="ctr">
                    <a:lnL>
                      <a:noFill/>
                    </a:lnL>
                    <a:lnR>
                      <a:noFill/>
                    </a:lnR>
                    <a:lnT>
                      <a:noFill/>
                    </a:lnT>
                    <a:lnB>
                      <a:noFill/>
                    </a:lnB>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Integrity training</a:t>
                      </a:r>
                    </a:p>
                  </a:txBody>
                  <a:tcPr marL="3514" marR="3514" marT="2008" marB="2008">
                    <a:lnB w="12700" cap="flat" cmpd="sng" algn="ctr">
                      <a:solidFill>
                        <a:schemeClr val="tx1"/>
                      </a:solidFill>
                      <a:prstDash val="solid"/>
                      <a:round/>
                      <a:headEnd type="none" w="med" len="med"/>
                      <a:tailEnd type="none" w="med" len="med"/>
                    </a:lnB>
                  </a:tcPr>
                </a:tc>
                <a:tc>
                  <a:txBody>
                    <a:bodyPr/>
                    <a:lstStyle/>
                    <a:p>
                      <a:pPr algn="l" fontAlgn="ctr"/>
                      <a:r>
                        <a:rPr lang="en-US" sz="1200" dirty="0">
                          <a:effectLst/>
                          <a:latin typeface="Calibri Light" panose="020F0302020204030204" pitchFamily="34" charset="0"/>
                          <a:cs typeface="Calibri Light" panose="020F0302020204030204" pitchFamily="34" charset="0"/>
                        </a:rPr>
                        <a:t>Establish training and confidential counselling for all researchers.</a:t>
                      </a:r>
                    </a:p>
                  </a:txBody>
                  <a:tcPr marL="3514" marR="3514" marT="2008" marB="2008">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9437972"/>
                  </a:ext>
                </a:extLst>
              </a:tr>
              <a:tr h="350973">
                <a:tc rowSpan="3">
                  <a:txBody>
                    <a:bodyPr/>
                    <a:lstStyle/>
                    <a:p>
                      <a:pPr algn="l" fontAlgn="ctr"/>
                      <a:r>
                        <a:rPr lang="en-US" sz="1200" b="1" dirty="0">
                          <a:solidFill>
                            <a:srgbClr val="7030A0"/>
                          </a:solidFill>
                          <a:effectLst/>
                          <a:latin typeface="Calibri Light" panose="020F0302020204030204" pitchFamily="34" charset="0"/>
                          <a:cs typeface="Calibri Light" panose="020F0302020204030204" pitchFamily="34" charset="0"/>
                        </a:rPr>
                        <a:t>Organization</a:t>
                      </a:r>
                    </a:p>
                  </a:txBody>
                  <a:tcPr marL="3514" marR="3514" marT="2008" marB="2008"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Ethics structures</a:t>
                      </a:r>
                    </a:p>
                  </a:txBody>
                  <a:tcPr marL="3514" marR="3514" marT="2008" marB="2008">
                    <a:lnT w="12700" cap="flat" cmpd="sng" algn="ctr">
                      <a:solidFill>
                        <a:schemeClr val="tx1"/>
                      </a:solidFill>
                      <a:prstDash val="solid"/>
                      <a:round/>
                      <a:headEnd type="none" w="med" len="med"/>
                      <a:tailEnd type="none" w="med" len="med"/>
                    </a:lnT>
                  </a:tcPr>
                </a:tc>
                <a:tc>
                  <a:txBody>
                    <a:bodyPr/>
                    <a:lstStyle/>
                    <a:p>
                      <a:pPr algn="l" fontAlgn="ctr"/>
                      <a:r>
                        <a:rPr lang="en-US" sz="1200" dirty="0">
                          <a:effectLst/>
                          <a:latin typeface="Calibri Light" panose="020F0302020204030204" pitchFamily="34" charset="0"/>
                          <a:cs typeface="Calibri Light" panose="020F0302020204030204" pitchFamily="34" charset="0"/>
                        </a:rPr>
                        <a:t>Establish review procedures that accommodate different types of research and disciplines.</a:t>
                      </a:r>
                    </a:p>
                  </a:txBody>
                  <a:tcPr marL="3514" marR="3514" marT="2008" marB="2008">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94362932"/>
                  </a:ext>
                </a:extLst>
              </a:tr>
              <a:tr h="408799">
                <a:tc vMerge="1">
                  <a:txBody>
                    <a:bodyPr/>
                    <a:lstStyle/>
                    <a:p>
                      <a:pPr algn="l" fontAlgn="ctr"/>
                      <a:endParaRPr lang="en-US" sz="1200">
                        <a:effectLst/>
                      </a:endParaRPr>
                    </a:p>
                  </a:txBody>
                  <a:tcPr marL="3514" marR="3514" marT="2008" marB="2008" anchor="ctr">
                    <a:lnL>
                      <a:noFill/>
                    </a:lnL>
                    <a:lnR>
                      <a:noFill/>
                    </a:lnR>
                    <a:lnT>
                      <a:noFill/>
                    </a:lnT>
                    <a:lnB>
                      <a:noFill/>
                    </a:lnB>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Integrity breaches</a:t>
                      </a:r>
                    </a:p>
                  </a:txBody>
                  <a:tcPr marL="3514" marR="3514" marT="2008" marB="2008"/>
                </a:tc>
                <a:tc>
                  <a:txBody>
                    <a:bodyPr/>
                    <a:lstStyle/>
                    <a:p>
                      <a:pPr algn="l" fontAlgn="ctr"/>
                      <a:r>
                        <a:rPr lang="en-US" sz="1200" dirty="0">
                          <a:effectLst/>
                          <a:latin typeface="Calibri Light" panose="020F0302020204030204" pitchFamily="34" charset="0"/>
                          <a:cs typeface="Calibri Light" panose="020F0302020204030204" pitchFamily="34" charset="0"/>
                        </a:rPr>
                        <a:t>Formalize procedures that protect both whistle-blowers and those accused of misconduct.</a:t>
                      </a:r>
                    </a:p>
                  </a:txBody>
                  <a:tcPr marL="3514" marR="3514" marT="2008" marB="2008"/>
                </a:tc>
                <a:extLst>
                  <a:ext uri="{0D108BD9-81ED-4DB2-BD59-A6C34878D82A}">
                    <a16:rowId xmlns:a16="http://schemas.microsoft.com/office/drawing/2014/main" val="3450621944"/>
                  </a:ext>
                </a:extLst>
              </a:tr>
              <a:tr h="408799">
                <a:tc vMerge="1">
                  <a:txBody>
                    <a:bodyPr/>
                    <a:lstStyle/>
                    <a:p>
                      <a:pPr algn="l" fontAlgn="ctr"/>
                      <a:endParaRPr lang="en-US" sz="1200" dirty="0">
                        <a:effectLst/>
                      </a:endParaRPr>
                    </a:p>
                  </a:txBody>
                  <a:tcPr marL="3514" marR="3514" marT="2008" marB="2008" anchor="ctr">
                    <a:lnL>
                      <a:noFill/>
                    </a:lnL>
                    <a:lnR>
                      <a:noFill/>
                    </a:lnR>
                    <a:lnT>
                      <a:noFill/>
                    </a:lnT>
                    <a:lnB>
                      <a:noFill/>
                    </a:lnB>
                    <a:solidFill>
                      <a:srgbClr val="EEEEEE"/>
                    </a:solidFill>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Data practices and management</a:t>
                      </a:r>
                    </a:p>
                  </a:txBody>
                  <a:tcPr marL="3514" marR="3514" marT="2008" marB="2008">
                    <a:lnB w="12700" cap="flat" cmpd="sng" algn="ctr">
                      <a:solidFill>
                        <a:schemeClr val="tx1"/>
                      </a:solidFill>
                      <a:prstDash val="solid"/>
                      <a:round/>
                      <a:headEnd type="none" w="med" len="med"/>
                      <a:tailEnd type="none" w="med" len="med"/>
                    </a:lnB>
                  </a:tcPr>
                </a:tc>
                <a:tc>
                  <a:txBody>
                    <a:bodyPr/>
                    <a:lstStyle/>
                    <a:p>
                      <a:pPr algn="l" fontAlgn="ctr"/>
                      <a:r>
                        <a:rPr lang="en-US" sz="1200" dirty="0">
                          <a:effectLst/>
                          <a:latin typeface="Calibri Light" panose="020F0302020204030204" pitchFamily="34" charset="0"/>
                          <a:cs typeface="Calibri Light" panose="020F0302020204030204" pitchFamily="34" charset="0"/>
                        </a:rPr>
                        <a:t>Provide training, incentives and infrastructure to curate and share data according to FAIR principles.</a:t>
                      </a:r>
                    </a:p>
                  </a:txBody>
                  <a:tcPr marL="3514" marR="3514" marT="2008" marB="2008">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7000226"/>
                  </a:ext>
                </a:extLst>
              </a:tr>
              <a:tr h="350973">
                <a:tc rowSpan="3">
                  <a:txBody>
                    <a:bodyPr/>
                    <a:lstStyle/>
                    <a:p>
                      <a:pPr algn="l" fontAlgn="ctr"/>
                      <a:r>
                        <a:rPr lang="en-US" sz="1200" b="1" dirty="0">
                          <a:solidFill>
                            <a:srgbClr val="7030A0"/>
                          </a:solidFill>
                          <a:effectLst/>
                          <a:latin typeface="Calibri Light" panose="020F0302020204030204" pitchFamily="34" charset="0"/>
                          <a:cs typeface="Calibri Light" panose="020F0302020204030204" pitchFamily="34" charset="0"/>
                        </a:rPr>
                        <a:t>Communication</a:t>
                      </a:r>
                    </a:p>
                  </a:txBody>
                  <a:tcPr marL="3514" marR="3514" marT="2008" marB="2008" anchor="ctr">
                    <a:lnT w="12700" cap="flat" cmpd="sng" algn="ctr">
                      <a:solidFill>
                        <a:schemeClr val="tx1"/>
                      </a:solidFill>
                      <a:prstDash val="solid"/>
                      <a:round/>
                      <a:headEnd type="none" w="med" len="med"/>
                      <a:tailEnd type="none" w="med" len="med"/>
                    </a:lnT>
                  </a:tcP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Research collaboration</a:t>
                      </a:r>
                    </a:p>
                  </a:txBody>
                  <a:tcPr marL="3514" marR="3514" marT="2008" marB="2008">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1200" dirty="0">
                          <a:effectLst/>
                          <a:latin typeface="Calibri Light" panose="020F0302020204030204" pitchFamily="34" charset="0"/>
                          <a:cs typeface="Calibri Light" panose="020F0302020204030204" pitchFamily="34" charset="0"/>
                        </a:rPr>
                        <a:t>Establish sound rules for transparent working with industry and international partners.</a:t>
                      </a:r>
                    </a:p>
                  </a:txBody>
                  <a:tcPr marL="3514" marR="3514" marT="2008" marB="2008">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3917786"/>
                  </a:ext>
                </a:extLst>
              </a:tr>
              <a:tr h="379886">
                <a:tc vMerge="1">
                  <a:txBody>
                    <a:bodyPr/>
                    <a:lstStyle/>
                    <a:p>
                      <a:pPr algn="l" fontAlgn="ctr"/>
                      <a:endParaRPr lang="en-US" sz="1200" dirty="0">
                        <a:effectLst/>
                      </a:endParaRPr>
                    </a:p>
                  </a:txBody>
                  <a:tcPr marL="3514" marR="3514" marT="2008" marB="2008" anchor="ct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Declaration of interests</a:t>
                      </a:r>
                    </a:p>
                  </a:txBody>
                  <a:tcPr marL="3514" marR="3514" marT="2008" marB="2008">
                    <a:lnT w="12700" cap="flat" cmpd="sng" algn="ctr">
                      <a:noFill/>
                      <a:prstDash val="solid"/>
                      <a:round/>
                      <a:headEnd type="none" w="med" len="med"/>
                      <a:tailEnd type="none" w="med" len="med"/>
                    </a:lnT>
                  </a:tcPr>
                </a:tc>
                <a:tc>
                  <a:txBody>
                    <a:bodyPr/>
                    <a:lstStyle/>
                    <a:p>
                      <a:pPr algn="l" fontAlgn="ctr"/>
                      <a:r>
                        <a:rPr lang="en-US" sz="1200" dirty="0">
                          <a:effectLst/>
                          <a:latin typeface="Calibri Light" panose="020F0302020204030204" pitchFamily="34" charset="0"/>
                          <a:cs typeface="Calibri Light" panose="020F0302020204030204" pitchFamily="34" charset="0"/>
                        </a:rPr>
                        <a:t>State conflicts (financial and personal) in research, review and other professional activities.</a:t>
                      </a:r>
                    </a:p>
                  </a:txBody>
                  <a:tcPr marL="3514" marR="3514" marT="2008" marB="2008">
                    <a:lnT w="12700" cap="flat" cmpd="sng" algn="ctr">
                      <a:noFill/>
                      <a:prstDash val="solid"/>
                      <a:round/>
                      <a:headEnd type="none" w="med" len="med"/>
                      <a:tailEnd type="none" w="med" len="med"/>
                    </a:lnT>
                  </a:tcPr>
                </a:tc>
                <a:extLst>
                  <a:ext uri="{0D108BD9-81ED-4DB2-BD59-A6C34878D82A}">
                    <a16:rowId xmlns:a16="http://schemas.microsoft.com/office/drawing/2014/main" val="84682809"/>
                  </a:ext>
                </a:extLst>
              </a:tr>
              <a:tr h="350973">
                <a:tc vMerge="1">
                  <a:txBody>
                    <a:bodyPr/>
                    <a:lstStyle/>
                    <a:p>
                      <a:pPr algn="l" fontAlgn="ctr"/>
                      <a:endParaRPr lang="en-US" sz="1200" dirty="0">
                        <a:effectLst/>
                      </a:endParaRPr>
                    </a:p>
                  </a:txBody>
                  <a:tcPr marL="3514" marR="3514" marT="2008" marB="2008" anchor="ctr"/>
                </a:tc>
                <a:tc>
                  <a:txBody>
                    <a:bodyPr/>
                    <a:lstStyle/>
                    <a:p>
                      <a:pPr algn="l" fontAlgn="ctr"/>
                      <a:r>
                        <a:rPr lang="en-US" sz="1200" dirty="0">
                          <a:solidFill>
                            <a:srgbClr val="C00000"/>
                          </a:solidFill>
                          <a:effectLst/>
                          <a:latin typeface="Calibri Light" panose="020F0302020204030204" pitchFamily="34" charset="0"/>
                          <a:cs typeface="Calibri Light" panose="020F0302020204030204" pitchFamily="34" charset="0"/>
                        </a:rPr>
                        <a:t>Publication and communication</a:t>
                      </a:r>
                    </a:p>
                  </a:txBody>
                  <a:tcPr marL="3514" marR="3514" marT="2008" marB="2008"/>
                </a:tc>
                <a:tc>
                  <a:txBody>
                    <a:bodyPr/>
                    <a:lstStyle/>
                    <a:p>
                      <a:pPr algn="l" fontAlgn="ctr"/>
                      <a:r>
                        <a:rPr lang="en-US" sz="1200" dirty="0">
                          <a:effectLst/>
                          <a:latin typeface="Calibri Light" panose="020F0302020204030204" pitchFamily="34" charset="0"/>
                          <a:cs typeface="Calibri Light" panose="020F0302020204030204" pitchFamily="34" charset="0"/>
                        </a:rPr>
                        <a:t>Respect guidelines for authorship and ensure openness and clarity in public engagement.</a:t>
                      </a:r>
                    </a:p>
                  </a:txBody>
                  <a:tcPr marL="3514" marR="3514" marT="2008" marB="2008"/>
                </a:tc>
                <a:extLst>
                  <a:ext uri="{0D108BD9-81ED-4DB2-BD59-A6C34878D82A}">
                    <a16:rowId xmlns:a16="http://schemas.microsoft.com/office/drawing/2014/main" val="2937342511"/>
                  </a:ext>
                </a:extLst>
              </a:tr>
            </a:tbl>
          </a:graphicData>
        </a:graphic>
      </p:graphicFrame>
    </p:spTree>
    <p:extLst>
      <p:ext uri="{BB962C8B-B14F-4D97-AF65-F5344CB8AC3E}">
        <p14:creationId xmlns:p14="http://schemas.microsoft.com/office/powerpoint/2010/main" val="2136746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457201" y="133350"/>
            <a:ext cx="7058025" cy="584775"/>
          </a:xfrm>
          <a:prstGeom prst="rect">
            <a:avLst/>
          </a:prstGeom>
          <a:noFill/>
          <a:ln w="9525">
            <a:noFill/>
            <a:miter lim="800000"/>
            <a:headEnd/>
            <a:tailEnd/>
          </a:ln>
        </p:spPr>
        <p:txBody>
          <a:bodyPr>
            <a:spAutoFit/>
          </a:bodyPr>
          <a:lstStyle/>
          <a:p>
            <a:pPr fontAlgn="auto">
              <a:spcBef>
                <a:spcPts val="0"/>
              </a:spcBef>
              <a:spcAft>
                <a:spcPts val="0"/>
              </a:spcAft>
              <a:defRPr/>
            </a:pPr>
            <a:r>
              <a:rPr lang="en-US" sz="3200" dirty="0">
                <a:solidFill>
                  <a:srgbClr val="233E5F"/>
                </a:solidFill>
                <a:latin typeface="Calibri Light" pitchFamily="34" charset="0"/>
                <a:cs typeface="Calibri Light" pitchFamily="34" charset="0"/>
              </a:rPr>
              <a:t>The toolbox – the end product of SOPs4RI  </a:t>
            </a:r>
            <a:endParaRPr lang="el-GR" sz="3200" dirty="0">
              <a:solidFill>
                <a:srgbClr val="233E5F"/>
              </a:solidFill>
              <a:latin typeface="Calibri Light" pitchFamily="34" charset="0"/>
              <a:cs typeface="Calibri Light" pitchFamily="34" charset="0"/>
            </a:endParaRP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13</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
        <p:nvSpPr>
          <p:cNvPr id="2" name="Rectangle 1"/>
          <p:cNvSpPr/>
          <p:nvPr/>
        </p:nvSpPr>
        <p:spPr>
          <a:xfrm>
            <a:off x="228600" y="1085167"/>
            <a:ext cx="3352800" cy="2862322"/>
          </a:xfrm>
          <a:prstGeom prst="rect">
            <a:avLst/>
          </a:prstGeom>
        </p:spPr>
        <p:txBody>
          <a:bodyPr wrap="square">
            <a:spAutoFit/>
          </a:bodyPr>
          <a:lstStyle/>
          <a:p>
            <a:r>
              <a:rPr lang="en-US" dirty="0">
                <a:latin typeface="Calibri Light" pitchFamily="34" charset="0"/>
                <a:cs typeface="Calibri Light" pitchFamily="34" charset="0"/>
              </a:rPr>
              <a:t>The SOPs4RI Toolbox is a </a:t>
            </a:r>
            <a:r>
              <a:rPr lang="en-US" b="1" u="sng" dirty="0">
                <a:latin typeface="Calibri Light" pitchFamily="34" charset="0"/>
                <a:cs typeface="Calibri Light" pitchFamily="34" charset="0"/>
              </a:rPr>
              <a:t>structured</a:t>
            </a:r>
            <a:r>
              <a:rPr lang="en-US" dirty="0">
                <a:latin typeface="Calibri Light" pitchFamily="34" charset="0"/>
                <a:cs typeface="Calibri Light" pitchFamily="34" charset="0"/>
              </a:rPr>
              <a:t> collection of Guidelines and SOPs RPOs and RFOs can use to </a:t>
            </a:r>
            <a:r>
              <a:rPr lang="en-US" b="1" u="sng" dirty="0">
                <a:latin typeface="Calibri Light" pitchFamily="34" charset="0"/>
                <a:cs typeface="Calibri Light" pitchFamily="34" charset="0"/>
              </a:rPr>
              <a:t>develop their own</a:t>
            </a:r>
            <a:r>
              <a:rPr lang="en-US" dirty="0">
                <a:latin typeface="Calibri Light" pitchFamily="34" charset="0"/>
                <a:cs typeface="Calibri Light" pitchFamily="34" charset="0"/>
              </a:rPr>
              <a:t> Research Integrity Promotion Plans (RIPPs). In addition, the SOPs4RI Toolbox will contain supplementary resources that inspire policy makers to foster research integrity at an organizational level. </a:t>
            </a:r>
          </a:p>
        </p:txBody>
      </p:sp>
      <p:pic>
        <p:nvPicPr>
          <p:cNvPr id="17"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67200" y="874229"/>
            <a:ext cx="4114800" cy="3436846"/>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4686521" y="2495550"/>
            <a:ext cx="4534371" cy="1077218"/>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3200" dirty="0">
                <a:solidFill>
                  <a:srgbClr val="233E5F"/>
                </a:solidFill>
                <a:latin typeface="Calibri Light" pitchFamily="34" charset="0"/>
                <a:cs typeface="Calibri Light" pitchFamily="34" charset="0"/>
              </a:rPr>
              <a:t>The toolbox – </a:t>
            </a:r>
            <a:r>
              <a:rPr lang="en-US" sz="3200" dirty="0">
                <a:solidFill>
                  <a:srgbClr val="233E5F"/>
                </a:solidFill>
                <a:latin typeface="Calibri Light" pitchFamily="34" charset="0"/>
                <a:cs typeface="Calibri Light" pitchFamily="34" charset="0"/>
                <a:hlinkClick r:id="rId3"/>
              </a:rPr>
              <a:t>https://sops4ri.eu/tools/</a:t>
            </a:r>
            <a:r>
              <a:rPr lang="hr-HR" sz="3200" dirty="0">
                <a:solidFill>
                  <a:srgbClr val="233E5F"/>
                </a:solidFill>
                <a:latin typeface="Calibri Light" pitchFamily="34" charset="0"/>
                <a:cs typeface="Calibri Light" pitchFamily="34" charset="0"/>
              </a:rPr>
              <a:t> </a:t>
            </a:r>
            <a:endParaRPr lang="el-GR" sz="3200" dirty="0">
              <a:solidFill>
                <a:srgbClr val="233E5F"/>
              </a:solidFill>
              <a:latin typeface="Calibri Light" pitchFamily="34" charset="0"/>
              <a:cs typeface="Calibri Light" pitchFamily="34" charset="0"/>
            </a:endParaRP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14</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15" name="Picture 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4521" y="18350"/>
            <a:ext cx="4457479" cy="5086349"/>
          </a:xfrm>
          <a:prstGeom prst="rect">
            <a:avLst/>
          </a:prstGeom>
          <a:noFill/>
          <a:ln w="9525">
            <a:noFill/>
            <a:miter lim="800000"/>
            <a:headEnd/>
            <a:tailEnd/>
          </a:ln>
          <a:effectLst/>
        </p:spPr>
      </p:pic>
    </p:spTree>
    <p:extLst>
      <p:ext uri="{BB962C8B-B14F-4D97-AF65-F5344CB8AC3E}">
        <p14:creationId xmlns:p14="http://schemas.microsoft.com/office/powerpoint/2010/main" val="2859288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304800" y="438081"/>
            <a:ext cx="2057399" cy="3170099"/>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000" dirty="0">
                <a:solidFill>
                  <a:srgbClr val="233E5F"/>
                </a:solidFill>
                <a:latin typeface="Calibri Light" pitchFamily="34" charset="0"/>
                <a:cs typeface="Calibri Light" pitchFamily="34" charset="0"/>
              </a:rPr>
              <a:t>SOPS4RI is not only about guidelines and SOPs</a:t>
            </a:r>
          </a:p>
          <a:p>
            <a:pPr fontAlgn="auto">
              <a:spcBef>
                <a:spcPts val="0"/>
              </a:spcBef>
              <a:spcAft>
                <a:spcPts val="0"/>
              </a:spcAft>
              <a:defRPr/>
            </a:pPr>
            <a:endParaRPr lang="en-US" sz="2000" dirty="0">
              <a:solidFill>
                <a:srgbClr val="233E5F"/>
              </a:solidFill>
              <a:latin typeface="Calibri Light" pitchFamily="34" charset="0"/>
              <a:cs typeface="Calibri Light" pitchFamily="34" charset="0"/>
            </a:endParaRPr>
          </a:p>
          <a:p>
            <a:pPr fontAlgn="auto">
              <a:spcBef>
                <a:spcPts val="0"/>
              </a:spcBef>
              <a:spcAft>
                <a:spcPts val="0"/>
              </a:spcAft>
              <a:defRPr/>
            </a:pPr>
            <a:r>
              <a:rPr lang="en-US" sz="2000" dirty="0">
                <a:solidFill>
                  <a:srgbClr val="233E5F"/>
                </a:solidFill>
                <a:latin typeface="Calibri Light" pitchFamily="34" charset="0"/>
                <a:cs typeface="Calibri Light" pitchFamily="34" charset="0"/>
              </a:rPr>
              <a:t>It is also about being inspired from champions in Research Integrity</a:t>
            </a: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15</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8400" y="361950"/>
            <a:ext cx="6038832" cy="3739575"/>
          </a:xfrm>
          <a:prstGeom prst="rect">
            <a:avLst/>
          </a:prstGeom>
        </p:spPr>
      </p:pic>
    </p:spTree>
    <p:extLst>
      <p:ext uri="{BB962C8B-B14F-4D97-AF65-F5344CB8AC3E}">
        <p14:creationId xmlns:p14="http://schemas.microsoft.com/office/powerpoint/2010/main" val="3991442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304800" y="438081"/>
            <a:ext cx="2057399" cy="3170099"/>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000" dirty="0">
                <a:solidFill>
                  <a:srgbClr val="233E5F"/>
                </a:solidFill>
                <a:latin typeface="Calibri Light" pitchFamily="34" charset="0"/>
                <a:cs typeface="Calibri Light" pitchFamily="34" charset="0"/>
              </a:rPr>
              <a:t>SOPS4RI is not only about guidelines and SOPs</a:t>
            </a:r>
          </a:p>
          <a:p>
            <a:pPr fontAlgn="auto">
              <a:spcBef>
                <a:spcPts val="0"/>
              </a:spcBef>
              <a:spcAft>
                <a:spcPts val="0"/>
              </a:spcAft>
              <a:defRPr/>
            </a:pPr>
            <a:endParaRPr lang="en-US" sz="2000" dirty="0">
              <a:solidFill>
                <a:srgbClr val="233E5F"/>
              </a:solidFill>
              <a:latin typeface="Calibri Light" pitchFamily="34" charset="0"/>
              <a:cs typeface="Calibri Light" pitchFamily="34" charset="0"/>
            </a:endParaRPr>
          </a:p>
          <a:p>
            <a:pPr fontAlgn="auto">
              <a:spcBef>
                <a:spcPts val="0"/>
              </a:spcBef>
              <a:spcAft>
                <a:spcPts val="0"/>
              </a:spcAft>
              <a:defRPr/>
            </a:pPr>
            <a:r>
              <a:rPr lang="en-US" sz="2000" dirty="0">
                <a:solidFill>
                  <a:srgbClr val="233E5F"/>
                </a:solidFill>
                <a:latin typeface="Calibri Light" pitchFamily="34" charset="0"/>
                <a:cs typeface="Calibri Light" pitchFamily="34" charset="0"/>
              </a:rPr>
              <a:t>It is also about being inspired from champions in Research Integrity</a:t>
            </a: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16</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62198" y="365075"/>
            <a:ext cx="6096001" cy="3892952"/>
          </a:xfrm>
          <a:prstGeom prst="rect">
            <a:avLst/>
          </a:prstGeom>
        </p:spPr>
      </p:pic>
    </p:spTree>
    <p:extLst>
      <p:ext uri="{BB962C8B-B14F-4D97-AF65-F5344CB8AC3E}">
        <p14:creationId xmlns:p14="http://schemas.microsoft.com/office/powerpoint/2010/main" val="2627333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304800" y="438081"/>
            <a:ext cx="2057399" cy="3170099"/>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2000" dirty="0">
                <a:solidFill>
                  <a:srgbClr val="233E5F"/>
                </a:solidFill>
                <a:latin typeface="Calibri Light" pitchFamily="34" charset="0"/>
                <a:cs typeface="Calibri Light" pitchFamily="34" charset="0"/>
              </a:rPr>
              <a:t>SOPS4RI is not only about guidelines and SOPs</a:t>
            </a:r>
          </a:p>
          <a:p>
            <a:pPr fontAlgn="auto">
              <a:spcBef>
                <a:spcPts val="0"/>
              </a:spcBef>
              <a:spcAft>
                <a:spcPts val="0"/>
              </a:spcAft>
              <a:defRPr/>
            </a:pPr>
            <a:endParaRPr lang="en-US" sz="2000" dirty="0">
              <a:solidFill>
                <a:srgbClr val="233E5F"/>
              </a:solidFill>
              <a:latin typeface="Calibri Light" pitchFamily="34" charset="0"/>
              <a:cs typeface="Calibri Light" pitchFamily="34" charset="0"/>
            </a:endParaRPr>
          </a:p>
          <a:p>
            <a:pPr fontAlgn="auto">
              <a:spcBef>
                <a:spcPts val="0"/>
              </a:spcBef>
              <a:spcAft>
                <a:spcPts val="0"/>
              </a:spcAft>
              <a:defRPr/>
            </a:pPr>
            <a:r>
              <a:rPr lang="en-US" sz="2000" dirty="0">
                <a:solidFill>
                  <a:srgbClr val="233E5F"/>
                </a:solidFill>
                <a:latin typeface="Calibri Light" pitchFamily="34" charset="0"/>
                <a:cs typeface="Calibri Light" pitchFamily="34" charset="0"/>
              </a:rPr>
              <a:t>It is also about being inspired from champions in Research Integrity</a:t>
            </a: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17</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1"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40227" y="248790"/>
            <a:ext cx="6619875" cy="4180335"/>
          </a:xfrm>
          <a:prstGeom prst="rect">
            <a:avLst/>
          </a:prstGeom>
        </p:spPr>
      </p:pic>
    </p:spTree>
    <p:extLst>
      <p:ext uri="{BB962C8B-B14F-4D97-AF65-F5344CB8AC3E}">
        <p14:creationId xmlns:p14="http://schemas.microsoft.com/office/powerpoint/2010/main" val="859944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3"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22" name="18 - Θέση αριθμού διαφάνειας"/>
          <p:cNvSpPr>
            <a:spLocks noGrp="1"/>
          </p:cNvSpPr>
          <p:nvPr>
            <p:ph type="sldNum" sz="quarter" idx="12"/>
          </p:nvPr>
        </p:nvSpPr>
        <p:spPr>
          <a:xfrm>
            <a:off x="6553200" y="4692254"/>
            <a:ext cx="2133600" cy="273844"/>
          </a:xfrm>
        </p:spPr>
        <p:txBody>
          <a:bodyPr/>
          <a:lstStyle/>
          <a:p>
            <a:pPr>
              <a:defRPr/>
            </a:pPr>
            <a:fld id="{6D660447-0BBD-4083-811B-1E3AEB6D9159}" type="slidenum">
              <a:rPr lang="en-US" smtClean="0">
                <a:solidFill>
                  <a:schemeClr val="bg1">
                    <a:lumMod val="85000"/>
                  </a:schemeClr>
                </a:solidFill>
              </a:rPr>
              <a:pPr>
                <a:defRPr/>
              </a:pPr>
              <a:t>18</a:t>
            </a:fld>
            <a:endParaRPr lang="en-US" dirty="0">
              <a:solidFill>
                <a:schemeClr val="bg1">
                  <a:lumMod val="85000"/>
                </a:schemeClr>
              </a:solidFill>
            </a:endParaRPr>
          </a:p>
        </p:txBody>
      </p:sp>
      <p:pic>
        <p:nvPicPr>
          <p:cNvPr id="24" name="Picture 23"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25" name="Picture 24"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4" name="Rektangel 13"/>
          <p:cNvSpPr/>
          <p:nvPr/>
        </p:nvSpPr>
        <p:spPr>
          <a:xfrm>
            <a:off x="1219200" y="932932"/>
            <a:ext cx="6150209" cy="3416320"/>
          </a:xfrm>
          <a:prstGeom prst="rect">
            <a:avLst/>
          </a:prstGeom>
        </p:spPr>
        <p:txBody>
          <a:bodyPr wrap="square">
            <a:spAutoFit/>
          </a:bodyPr>
          <a:lstStyle/>
          <a:p>
            <a:r>
              <a:rPr lang="da-DK" b="1" dirty="0">
                <a:solidFill>
                  <a:srgbClr val="7030A0"/>
                </a:solidFill>
                <a:latin typeface="Calibri Light" panose="020F0302020204030204" pitchFamily="34" charset="0"/>
                <a:cs typeface="Calibri Light" panose="020F0302020204030204" pitchFamily="34" charset="0"/>
              </a:rPr>
              <a:t>Private </a:t>
            </a:r>
            <a:r>
              <a:rPr lang="da-DK" b="1" dirty="0" err="1">
                <a:solidFill>
                  <a:srgbClr val="7030A0"/>
                </a:solidFill>
                <a:latin typeface="Calibri Light" panose="020F0302020204030204" pitchFamily="34" charset="0"/>
                <a:cs typeface="Calibri Light" panose="020F0302020204030204" pitchFamily="34" charset="0"/>
              </a:rPr>
              <a:t>RFOs</a:t>
            </a:r>
            <a:r>
              <a:rPr lang="da-DK" b="1" dirty="0">
                <a:solidFill>
                  <a:srgbClr val="7030A0"/>
                </a:solidFill>
                <a:latin typeface="Calibri Light" panose="020F0302020204030204" pitchFamily="34" charset="0"/>
                <a:cs typeface="Calibri Light" panose="020F0302020204030204" pitchFamily="34" charset="0"/>
              </a:rPr>
              <a:t>:</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La </a:t>
            </a:r>
            <a:r>
              <a:rPr lang="da-DK" dirty="0" err="1">
                <a:solidFill>
                  <a:srgbClr val="000000"/>
                </a:solidFill>
                <a:latin typeface="Calibri Light" panose="020F0302020204030204" pitchFamily="34" charset="0"/>
                <a:cs typeface="Calibri Light" panose="020F0302020204030204" pitchFamily="34" charset="0"/>
              </a:rPr>
              <a:t>Caixa</a:t>
            </a:r>
            <a:r>
              <a:rPr lang="da-DK" dirty="0">
                <a:solidFill>
                  <a:srgbClr val="000000"/>
                </a:solidFill>
                <a:latin typeface="Calibri Light" panose="020F0302020204030204" pitchFamily="34" charset="0"/>
                <a:cs typeface="Calibri Light" panose="020F0302020204030204" pitchFamily="34" charset="0"/>
              </a:rPr>
              <a:t> Foundation</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Novo Nordic Foundation</a:t>
            </a:r>
          </a:p>
          <a:p>
            <a:pPr marL="285750" indent="-285750">
              <a:buFontTx/>
              <a:buChar char="-"/>
            </a:pPr>
            <a:endParaRPr lang="da-DK" dirty="0">
              <a:solidFill>
                <a:srgbClr val="000000"/>
              </a:solidFill>
              <a:latin typeface="Calibri Light" panose="020F0302020204030204" pitchFamily="34" charset="0"/>
              <a:cs typeface="Calibri Light" panose="020F0302020204030204" pitchFamily="34" charset="0"/>
            </a:endParaRPr>
          </a:p>
          <a:p>
            <a:r>
              <a:rPr lang="da-DK" b="1" dirty="0">
                <a:solidFill>
                  <a:srgbClr val="7030A0"/>
                </a:solidFill>
                <a:latin typeface="Calibri Light" panose="020F0302020204030204" pitchFamily="34" charset="0"/>
                <a:cs typeface="Calibri Light" panose="020F0302020204030204" pitchFamily="34" charset="0"/>
              </a:rPr>
              <a:t>Public </a:t>
            </a:r>
            <a:r>
              <a:rPr lang="da-DK" b="1" dirty="0" err="1">
                <a:solidFill>
                  <a:srgbClr val="7030A0"/>
                </a:solidFill>
                <a:latin typeface="Calibri Light" panose="020F0302020204030204" pitchFamily="34" charset="0"/>
                <a:cs typeface="Calibri Light" panose="020F0302020204030204" pitchFamily="34" charset="0"/>
              </a:rPr>
              <a:t>RFOs</a:t>
            </a:r>
            <a:r>
              <a:rPr lang="da-DK" b="1" dirty="0">
                <a:solidFill>
                  <a:srgbClr val="7030A0"/>
                </a:solidFill>
                <a:latin typeface="Calibri Light" panose="020F0302020204030204" pitchFamily="34" charset="0"/>
                <a:cs typeface="Calibri Light" panose="020F0302020204030204" pitchFamily="34" charset="0"/>
              </a:rPr>
              <a:t>:</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Austrian Science Fund</a:t>
            </a:r>
          </a:p>
          <a:p>
            <a:pPr marL="285750" indent="-285750">
              <a:buFont typeface="Arial" panose="020B0604020202020204" pitchFamily="34" charset="0"/>
              <a:buChar char="•"/>
            </a:pPr>
            <a:r>
              <a:rPr lang="en-US" dirty="0">
                <a:solidFill>
                  <a:srgbClr val="000000"/>
                </a:solidFill>
                <a:latin typeface="Calibri Light" panose="020F0302020204030204" pitchFamily="34" charset="0"/>
                <a:cs typeface="Calibri Light" panose="020F0302020204030204" pitchFamily="34" charset="0"/>
              </a:rPr>
              <a:t>The Research Council of Norway</a:t>
            </a:r>
          </a:p>
          <a:p>
            <a:pPr marL="285750" indent="-285750">
              <a:buFont typeface="Arial" panose="020B0604020202020204" pitchFamily="34" charset="0"/>
              <a:buChar char="•"/>
            </a:pPr>
            <a:endParaRPr lang="en-US" dirty="0">
              <a:solidFill>
                <a:srgbClr val="000000"/>
              </a:solidFill>
              <a:latin typeface="Calibri Light" panose="020F0302020204030204" pitchFamily="34" charset="0"/>
              <a:cs typeface="Calibri Light" panose="020F0302020204030204" pitchFamily="34" charset="0"/>
            </a:endParaRPr>
          </a:p>
          <a:p>
            <a:r>
              <a:rPr lang="da-DK" b="1" dirty="0">
                <a:solidFill>
                  <a:srgbClr val="7030A0"/>
                </a:solidFill>
                <a:latin typeface="Calibri Light" panose="020F0302020204030204" pitchFamily="34" charset="0"/>
                <a:cs typeface="Calibri Light" panose="020F0302020204030204" pitchFamily="34" charset="0"/>
              </a:rPr>
              <a:t>European associations / </a:t>
            </a:r>
            <a:r>
              <a:rPr lang="da-DK" b="1" dirty="0" err="1">
                <a:solidFill>
                  <a:srgbClr val="7030A0"/>
                </a:solidFill>
                <a:latin typeface="Calibri Light" panose="020F0302020204030204" pitchFamily="34" charset="0"/>
                <a:cs typeface="Calibri Light" panose="020F0302020204030204" pitchFamily="34" charset="0"/>
              </a:rPr>
              <a:t>umbrella</a:t>
            </a:r>
            <a:r>
              <a:rPr lang="da-DK" b="1" dirty="0">
                <a:solidFill>
                  <a:srgbClr val="7030A0"/>
                </a:solidFill>
                <a:latin typeface="Calibri Light" panose="020F0302020204030204" pitchFamily="34" charset="0"/>
                <a:cs typeface="Calibri Light" panose="020F0302020204030204" pitchFamily="34" charset="0"/>
              </a:rPr>
              <a:t> organisations:</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ENRIO</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EARMA (partner in SOPs4RI)</a:t>
            </a:r>
          </a:p>
          <a:p>
            <a:pPr marL="285750" indent="-285750">
              <a:buFont typeface="Arial" panose="020B0604020202020204" pitchFamily="34" charset="0"/>
              <a:buChar char="•"/>
            </a:pPr>
            <a:r>
              <a:rPr lang="da-DK" dirty="0">
                <a:solidFill>
                  <a:srgbClr val="000000"/>
                </a:solidFill>
                <a:latin typeface="Calibri Light" panose="020F0302020204030204" pitchFamily="34" charset="0"/>
                <a:cs typeface="Calibri Light" panose="020F0302020204030204" pitchFamily="34" charset="0"/>
              </a:rPr>
              <a:t>The </a:t>
            </a:r>
            <a:r>
              <a:rPr lang="da-DK" dirty="0" err="1">
                <a:solidFill>
                  <a:srgbClr val="000000"/>
                </a:solidFill>
                <a:latin typeface="Calibri Light" panose="020F0302020204030204" pitchFamily="34" charset="0"/>
                <a:cs typeface="Calibri Light" panose="020F0302020204030204" pitchFamily="34" charset="0"/>
              </a:rPr>
              <a:t>Guild</a:t>
            </a:r>
            <a:endParaRPr lang="da-DK" dirty="0">
              <a:solidFill>
                <a:srgbClr val="000000"/>
              </a:solidFill>
              <a:latin typeface="Calibri Light" panose="020F0302020204030204" pitchFamily="34" charset="0"/>
              <a:cs typeface="Calibri Light" panose="020F0302020204030204" pitchFamily="34" charset="0"/>
            </a:endParaRPr>
          </a:p>
        </p:txBody>
      </p:sp>
      <p:sp>
        <p:nvSpPr>
          <p:cNvPr id="3" name="Rektangel 2"/>
          <p:cNvSpPr/>
          <p:nvPr/>
        </p:nvSpPr>
        <p:spPr>
          <a:xfrm>
            <a:off x="304800" y="314490"/>
            <a:ext cx="6324600" cy="400110"/>
          </a:xfrm>
          <a:prstGeom prst="rect">
            <a:avLst/>
          </a:prstGeom>
        </p:spPr>
        <p:txBody>
          <a:bodyPr wrap="square">
            <a:spAutoFit/>
          </a:bodyPr>
          <a:lstStyle/>
          <a:p>
            <a:r>
              <a:rPr lang="en-US" sz="2000" dirty="0">
                <a:solidFill>
                  <a:srgbClr val="233E5F"/>
                </a:solidFill>
                <a:latin typeface="Calibri Light" panose="020F0302020204030204" pitchFamily="34" charset="0"/>
                <a:cs typeface="Calibri Light" panose="020F0302020204030204" pitchFamily="34" charset="0"/>
              </a:rPr>
              <a:t>Organisations that will help pilot test the </a:t>
            </a:r>
            <a:r>
              <a:rPr lang="da-DK" sz="2000" dirty="0" err="1">
                <a:solidFill>
                  <a:srgbClr val="233E5F"/>
                </a:solidFill>
                <a:latin typeface="Calibri Light" panose="020F0302020204030204" pitchFamily="34" charset="0"/>
                <a:cs typeface="Calibri Light" panose="020F0302020204030204" pitchFamily="34" charset="0"/>
              </a:rPr>
              <a:t>toolbox</a:t>
            </a:r>
            <a:endParaRPr lang="da-DK" sz="2000" dirty="0">
              <a:solidFill>
                <a:srgbClr val="233E5F"/>
              </a:solidFill>
              <a:latin typeface="Calibri Light" panose="020F0302020204030204" pitchFamily="34" charset="0"/>
              <a:cs typeface="Calibri Light" panose="020F0302020204030204" pitchFamily="34" charset="0"/>
            </a:endParaRPr>
          </a:p>
        </p:txBody>
      </p:sp>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Grey sumbol.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48714" y="583951"/>
            <a:ext cx="3747692" cy="3436220"/>
          </a:xfrm>
          <a:prstGeom prst="rect">
            <a:avLst/>
          </a:prstGeom>
        </p:spPr>
      </p:pic>
      <p:sp>
        <p:nvSpPr>
          <p:cNvPr id="4" name="45 - Ορθογώνιο"/>
          <p:cNvSpPr>
            <a:spLocks noChangeArrowheads="1"/>
          </p:cNvSpPr>
          <p:nvPr/>
        </p:nvSpPr>
        <p:spPr bwMode="auto">
          <a:xfrm>
            <a:off x="1066801" y="2084785"/>
            <a:ext cx="7058025" cy="584775"/>
          </a:xfrm>
          <a:prstGeom prst="rect">
            <a:avLst/>
          </a:prstGeom>
          <a:noFill/>
          <a:ln w="9525">
            <a:noFill/>
            <a:miter lim="800000"/>
            <a:headEnd/>
            <a:tailEnd/>
          </a:ln>
        </p:spPr>
        <p:txBody>
          <a:bodyPr>
            <a:spAutoFit/>
          </a:bodyPr>
          <a:lstStyle/>
          <a:p>
            <a:pPr algn="ctr" fontAlgn="auto">
              <a:spcBef>
                <a:spcPts val="0"/>
              </a:spcBef>
              <a:spcAft>
                <a:spcPts val="0"/>
              </a:spcAft>
              <a:defRPr/>
            </a:pPr>
            <a:r>
              <a:rPr lang="en-US" sz="3200" b="1" dirty="0">
                <a:solidFill>
                  <a:srgbClr val="233E5F"/>
                </a:solidFill>
                <a:latin typeface="Calibri Light" pitchFamily="34" charset="0"/>
                <a:cs typeface="Calibri Light" pitchFamily="34" charset="0"/>
              </a:rPr>
              <a:t>Thank you for your attention</a:t>
            </a:r>
            <a:endParaRPr lang="el-GR" sz="3200" b="1" dirty="0">
              <a:solidFill>
                <a:srgbClr val="233E5F"/>
              </a:solidFill>
              <a:latin typeface="Calibri Light" pitchFamily="34" charset="0"/>
              <a:cs typeface="Calibri Light" pitchFamily="34" charset="0"/>
            </a:endParaRPr>
          </a:p>
        </p:txBody>
      </p:sp>
      <p:sp>
        <p:nvSpPr>
          <p:cNvPr id="5" name="4 - Ορθογώνιο"/>
          <p:cNvSpPr/>
          <p:nvPr/>
        </p:nvSpPr>
        <p:spPr>
          <a:xfrm>
            <a:off x="0" y="1865710"/>
            <a:ext cx="9144000" cy="2024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233E5F"/>
              </a:solidFill>
              <a:latin typeface="Calibri Light" pitchFamily="34" charset="0"/>
              <a:cs typeface="Calibri Light" pitchFamily="34" charset="0"/>
            </a:endParaRPr>
          </a:p>
        </p:txBody>
      </p:sp>
      <p:sp>
        <p:nvSpPr>
          <p:cNvPr id="12" name="11 - Ορθογώνιο"/>
          <p:cNvSpPr/>
          <p:nvPr/>
        </p:nvSpPr>
        <p:spPr>
          <a:xfrm>
            <a:off x="0" y="2722960"/>
            <a:ext cx="9144000" cy="202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233E5F"/>
              </a:solidFill>
              <a:latin typeface="Calibri Light" pitchFamily="34" charset="0"/>
              <a:cs typeface="Calibri Light" pitchFamily="34" charset="0"/>
            </a:endParaRPr>
          </a:p>
        </p:txBody>
      </p:sp>
      <p:sp>
        <p:nvSpPr>
          <p:cNvPr id="20" name="5 - Ορθογώνιο"/>
          <p:cNvSpPr/>
          <p:nvPr/>
        </p:nvSpPr>
        <p:spPr>
          <a:xfrm>
            <a:off x="0" y="4476750"/>
            <a:ext cx="9144000" cy="60960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21" name="3 - Ορθογώνιο"/>
          <p:cNvSpPr/>
          <p:nvPr/>
        </p:nvSpPr>
        <p:spPr>
          <a:xfrm>
            <a:off x="0" y="4552950"/>
            <a:ext cx="9144000" cy="5905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pic>
        <p:nvPicPr>
          <p:cNvPr id="22" name="Picture 5" descr="400px-European_fla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4670970"/>
            <a:ext cx="505007" cy="369094"/>
          </a:xfrm>
          <a:prstGeom prst="rect">
            <a:avLst/>
          </a:prstGeom>
          <a:noFill/>
          <a:ln w="9525">
            <a:noFill/>
            <a:miter lim="800000"/>
            <a:headEnd/>
            <a:tailEnd/>
          </a:ln>
        </p:spPr>
      </p:pic>
      <p:pic>
        <p:nvPicPr>
          <p:cNvPr id="23" name="Picture 1" descr="https://ec.europa.eu/research/participants/grants/projectIdentityCard/img/h2020logo.png"/>
          <p:cNvPicPr>
            <a:picLocks noChangeAspect="1" noChangeArrowheads="1"/>
          </p:cNvPicPr>
          <p:nvPr/>
        </p:nvPicPr>
        <p:blipFill>
          <a:blip r:embed="rId5" cstate="print"/>
          <a:srcRect/>
          <a:stretch>
            <a:fillRect/>
          </a:stretch>
        </p:blipFill>
        <p:spPr bwMode="auto">
          <a:xfrm>
            <a:off x="798444" y="4670970"/>
            <a:ext cx="1335156" cy="369094"/>
          </a:xfrm>
          <a:prstGeom prst="rect">
            <a:avLst/>
          </a:prstGeom>
          <a:noFill/>
          <a:ln w="9525">
            <a:noFill/>
            <a:miter lim="800000"/>
            <a:headEnd/>
            <a:tailEnd/>
          </a:ln>
        </p:spPr>
      </p:pic>
      <p:sp>
        <p:nvSpPr>
          <p:cNvPr id="24" name="13 - Ορθογώνιο"/>
          <p:cNvSpPr/>
          <p:nvPr/>
        </p:nvSpPr>
        <p:spPr>
          <a:xfrm>
            <a:off x="2514600" y="4624685"/>
            <a:ext cx="6324600" cy="461665"/>
          </a:xfrm>
          <a:prstGeom prst="rect">
            <a:avLst/>
          </a:prstGeom>
        </p:spPr>
        <p:txBody>
          <a:bodyPr wrap="square">
            <a:spAutoFit/>
          </a:bodyPr>
          <a:lstStyle/>
          <a:p>
            <a:pPr fontAlgn="auto">
              <a:spcBef>
                <a:spcPts val="0"/>
              </a:spcBef>
              <a:spcAft>
                <a:spcPts val="0"/>
              </a:spcAft>
              <a:defRPr/>
            </a:pPr>
            <a:r>
              <a:rPr lang="en-US" sz="1200" dirty="0">
                <a:solidFill>
                  <a:schemeClr val="bg1">
                    <a:lumMod val="95000"/>
                  </a:schemeClr>
                </a:solidFill>
                <a:latin typeface="Calibri Light" pitchFamily="34" charset="0"/>
                <a:cs typeface="Calibri Light" pitchFamily="34" charset="0"/>
              </a:rPr>
              <a:t>The research leading to these results has received funding from European Community’s HORIZON 2020  framework </a:t>
            </a:r>
            <a:r>
              <a:rPr lang="en-US" sz="1200" dirty="0" err="1">
                <a:solidFill>
                  <a:schemeClr val="bg1">
                    <a:lumMod val="95000"/>
                  </a:schemeClr>
                </a:solidFill>
                <a:latin typeface="Calibri Light" pitchFamily="34" charset="0"/>
                <a:cs typeface="Calibri Light" pitchFamily="34" charset="0"/>
              </a:rPr>
              <a:t>programme</a:t>
            </a:r>
            <a:r>
              <a:rPr lang="en-US" sz="1200" dirty="0">
                <a:solidFill>
                  <a:schemeClr val="bg1">
                    <a:lumMod val="95000"/>
                  </a:schemeClr>
                </a:solidFill>
                <a:latin typeface="Calibri Light" pitchFamily="34" charset="0"/>
                <a:cs typeface="Calibri Light" pitchFamily="34" charset="0"/>
              </a:rPr>
              <a:t> for Research and Innovation under Grant Agreement </a:t>
            </a:r>
            <a:r>
              <a:rPr lang="el-GR" sz="1200" dirty="0">
                <a:solidFill>
                  <a:schemeClr val="bg1">
                    <a:lumMod val="95000"/>
                  </a:schemeClr>
                </a:solidFill>
                <a:latin typeface="Calibri Light" pitchFamily="34" charset="0"/>
                <a:cs typeface="Calibri Light" pitchFamily="34" charset="0"/>
              </a:rPr>
              <a:t>Ν</a:t>
            </a:r>
            <a:r>
              <a:rPr lang="en-US" sz="1200" dirty="0">
                <a:solidFill>
                  <a:schemeClr val="bg1">
                    <a:lumMod val="95000"/>
                  </a:schemeClr>
                </a:solidFill>
                <a:latin typeface="Calibri Light" pitchFamily="34" charset="0"/>
                <a:cs typeface="Calibri Light" pitchFamily="34" charset="0"/>
              </a:rPr>
              <a:t>o 824481</a:t>
            </a:r>
            <a:r>
              <a:rPr lang="en-GB" sz="1200" dirty="0">
                <a:solidFill>
                  <a:schemeClr val="bg1">
                    <a:lumMod val="95000"/>
                  </a:schemeClr>
                </a:solidFill>
                <a:latin typeface="Calibri Light" pitchFamily="34" charset="0"/>
                <a:cs typeface="Calibri Light" pitchFamily="34" charset="0"/>
              </a:rPr>
              <a:t> </a:t>
            </a:r>
            <a:endParaRPr lang="el-GR" sz="1200" dirty="0">
              <a:solidFill>
                <a:schemeClr val="bg1">
                  <a:lumMod val="95000"/>
                </a:schemeClr>
              </a:solidFill>
              <a:latin typeface="Calibri Light" pitchFamily="34" charset="0"/>
              <a:cs typeface="Calibri Light" pitchFamily="34" charset="0"/>
            </a:endParaRPr>
          </a:p>
        </p:txBody>
      </p:sp>
      <p:pic>
        <p:nvPicPr>
          <p:cNvPr id="30" name="Picture 29" descr="Grey acronym.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30728" y="571501"/>
            <a:ext cx="2932272" cy="612701"/>
          </a:xfrm>
          <a:prstGeom prst="rect">
            <a:avLst/>
          </a:prstGeom>
        </p:spPr>
      </p:pic>
      <p:pic>
        <p:nvPicPr>
          <p:cNvPr id="31" name="Picture 30" descr="Original on Transparent.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4800" y="171450"/>
            <a:ext cx="609600" cy="1045905"/>
          </a:xfrm>
          <a:prstGeom prst="rect">
            <a:avLst/>
          </a:prstGeom>
        </p:spPr>
      </p:pic>
      <p:sp>
        <p:nvSpPr>
          <p:cNvPr id="33" name="TextBox 32"/>
          <p:cNvSpPr txBox="1"/>
          <p:nvPr/>
        </p:nvSpPr>
        <p:spPr>
          <a:xfrm>
            <a:off x="6629400" y="3543300"/>
            <a:ext cx="1886478" cy="400110"/>
          </a:xfrm>
          <a:prstGeom prst="rect">
            <a:avLst/>
          </a:prstGeom>
          <a:noFill/>
        </p:spPr>
        <p:txBody>
          <a:bodyPr wrap="none" rtlCol="0">
            <a:spAutoFit/>
          </a:bodyPr>
          <a:lstStyle/>
          <a:p>
            <a:r>
              <a:rPr lang="en-US" sz="2000" dirty="0">
                <a:solidFill>
                  <a:srgbClr val="233E5F"/>
                </a:solidFill>
                <a:latin typeface="Calibri Light" pitchFamily="34" charset="0"/>
                <a:cs typeface="Calibri Light" pitchFamily="34" charset="0"/>
                <a:hlinkClick r:id="rId8"/>
              </a:rPr>
              <a:t>www.sops4ri.eu</a:t>
            </a:r>
            <a:r>
              <a:rPr lang="en-US" sz="2000" dirty="0">
                <a:solidFill>
                  <a:srgbClr val="233E5F"/>
                </a:solidFill>
                <a:latin typeface="Calibri Light" pitchFamily="34" charset="0"/>
                <a:cs typeface="Calibri Light" pitchFamily="34" charset="0"/>
              </a:rPr>
              <a:t> </a:t>
            </a:r>
          </a:p>
        </p:txBody>
      </p:sp>
      <p:sp>
        <p:nvSpPr>
          <p:cNvPr id="2" name="Rektangel 1"/>
          <p:cNvSpPr/>
          <p:nvPr/>
        </p:nvSpPr>
        <p:spPr>
          <a:xfrm>
            <a:off x="673007" y="3548400"/>
            <a:ext cx="4096186" cy="400110"/>
          </a:xfrm>
          <a:prstGeom prst="rect">
            <a:avLst/>
          </a:prstGeom>
        </p:spPr>
        <p:txBody>
          <a:bodyPr wrap="none">
            <a:spAutoFit/>
          </a:bodyPr>
          <a:lstStyle/>
          <a:p>
            <a:r>
              <a:rPr lang="hr-HR" sz="2000" dirty="0">
                <a:solidFill>
                  <a:srgbClr val="233E5F"/>
                </a:solidFill>
                <a:latin typeface="Calibri Light" pitchFamily="34" charset="0"/>
                <a:cs typeface="Calibri Light" pitchFamily="34" charset="0"/>
              </a:rPr>
              <a:t>Ana Marušić</a:t>
            </a:r>
            <a:r>
              <a:rPr lang="en-US" sz="2000" dirty="0">
                <a:solidFill>
                  <a:srgbClr val="233E5F"/>
                </a:solidFill>
                <a:latin typeface="Calibri Light" pitchFamily="34" charset="0"/>
                <a:cs typeface="Calibri Light" pitchFamily="34" charset="0"/>
              </a:rPr>
              <a:t>, </a:t>
            </a:r>
            <a:r>
              <a:rPr lang="hr-HR" sz="2000" dirty="0">
                <a:solidFill>
                  <a:srgbClr val="233E5F"/>
                </a:solidFill>
                <a:latin typeface="Calibri Light" pitchFamily="34" charset="0"/>
                <a:cs typeface="Calibri Light" pitchFamily="34" charset="0"/>
                <a:hlinkClick r:id="rId9"/>
              </a:rPr>
              <a:t>ana.marusic@mefst.hr</a:t>
            </a:r>
            <a:r>
              <a:rPr lang="hr-HR" sz="2000" dirty="0">
                <a:solidFill>
                  <a:srgbClr val="233E5F"/>
                </a:solidFill>
                <a:latin typeface="Calibri Light" pitchFamily="34" charset="0"/>
                <a:cs typeface="Calibri Light" pitchFamily="34" charset="0"/>
              </a:rPr>
              <a:t> </a:t>
            </a:r>
            <a:r>
              <a:rPr lang="en-US" sz="2000" dirty="0">
                <a:solidFill>
                  <a:srgbClr val="233E5F"/>
                </a:solidFill>
                <a:latin typeface="Calibri Light" pitchFamily="34" charset="0"/>
                <a:cs typeface="Calibri Light" pitchFamily="34" charset="0"/>
              </a:rPr>
              <a:t>  </a:t>
            </a:r>
            <a:endParaRPr lang="da-DK" sz="2000" dirty="0">
              <a:solidFill>
                <a:srgbClr val="233E5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latin typeface="Calibri Light" panose="020F0302020204030204" pitchFamily="34" charset="0"/>
                <a:cs typeface="Calibri Light" panose="020F0302020204030204" pitchFamily="34" charset="0"/>
              </a:rPr>
              <a:t>”… </a:t>
            </a:r>
            <a:r>
              <a:rPr lang="da-DK" dirty="0" err="1">
                <a:latin typeface="Calibri Light" panose="020F0302020204030204" pitchFamily="34" charset="0"/>
                <a:cs typeface="Calibri Light" panose="020F0302020204030204" pitchFamily="34" charset="0"/>
              </a:rPr>
              <a:t>Crisis</a:t>
            </a:r>
            <a:r>
              <a:rPr lang="da-DK" dirty="0">
                <a:latin typeface="Calibri Light" panose="020F0302020204030204" pitchFamily="34" charset="0"/>
                <a:cs typeface="Calibri Light" panose="020F0302020204030204" pitchFamily="34" charset="0"/>
              </a:rPr>
              <a:t>”</a:t>
            </a:r>
            <a:endParaRPr lang="en-GB" dirty="0">
              <a:latin typeface="Calibri Light" panose="020F0302020204030204" pitchFamily="34" charset="0"/>
              <a:cs typeface="Calibri Light" panose="020F0302020204030204" pitchFamily="34" charset="0"/>
            </a:endParaRPr>
          </a:p>
        </p:txBody>
      </p:sp>
      <p:pic>
        <p:nvPicPr>
          <p:cNvPr id="4" name="Billed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53479" y="150279"/>
            <a:ext cx="1577477" cy="2053006"/>
          </a:xfrm>
          <a:prstGeom prst="rect">
            <a:avLst/>
          </a:prstGeom>
        </p:spPr>
      </p:pic>
      <p:pic>
        <p:nvPicPr>
          <p:cNvPr id="6" name="Billed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9210" y="2246891"/>
            <a:ext cx="1970703" cy="2523963"/>
          </a:xfrm>
          <a:prstGeom prst="rect">
            <a:avLst/>
          </a:prstGeom>
        </p:spPr>
      </p:pic>
      <p:pic>
        <p:nvPicPr>
          <p:cNvPr id="8" name="Billed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09735" y="3094059"/>
            <a:ext cx="2000039" cy="1890210"/>
          </a:xfrm>
          <a:prstGeom prst="rect">
            <a:avLst/>
          </a:prstGeom>
        </p:spPr>
      </p:pic>
      <p:pic>
        <p:nvPicPr>
          <p:cNvPr id="9" name="Billede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34321" y="2577944"/>
            <a:ext cx="1554615" cy="1316850"/>
          </a:xfrm>
          <a:prstGeom prst="rect">
            <a:avLst/>
          </a:prstGeom>
        </p:spPr>
      </p:pic>
      <p:pic>
        <p:nvPicPr>
          <p:cNvPr id="10" name="Billede 9"/>
          <p:cNvPicPr>
            <a:picLocks noChangeAspect="1"/>
          </p:cNvPicPr>
          <p:nvPr/>
        </p:nvPicPr>
        <p:blipFill>
          <a:blip r:embed="rId6"/>
          <a:stretch>
            <a:fillRect/>
          </a:stretch>
        </p:blipFill>
        <p:spPr>
          <a:xfrm>
            <a:off x="287328" y="1404133"/>
            <a:ext cx="2223688" cy="1200150"/>
          </a:xfrm>
          <a:prstGeom prst="rect">
            <a:avLst/>
          </a:prstGeom>
        </p:spPr>
      </p:pic>
      <p:pic>
        <p:nvPicPr>
          <p:cNvPr id="11" name="Billede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638800" y="150279"/>
            <a:ext cx="3310403" cy="1953137"/>
          </a:xfrm>
          <a:prstGeom prst="rect">
            <a:avLst/>
          </a:prstGeom>
        </p:spPr>
      </p:pic>
      <p:pic>
        <p:nvPicPr>
          <p:cNvPr id="12" name="Billede 11"/>
          <p:cNvPicPr>
            <a:picLocks noChangeAspect="1"/>
          </p:cNvPicPr>
          <p:nvPr/>
        </p:nvPicPr>
        <p:blipFill>
          <a:blip r:embed="rId8"/>
          <a:stretch>
            <a:fillRect/>
          </a:stretch>
        </p:blipFill>
        <p:spPr>
          <a:xfrm>
            <a:off x="98432" y="2385047"/>
            <a:ext cx="1850231" cy="1385888"/>
          </a:xfrm>
          <a:prstGeom prst="rect">
            <a:avLst/>
          </a:prstGeom>
        </p:spPr>
      </p:pic>
      <p:sp>
        <p:nvSpPr>
          <p:cNvPr id="13" name="Tekstfelt 12"/>
          <p:cNvSpPr txBox="1"/>
          <p:nvPr/>
        </p:nvSpPr>
        <p:spPr>
          <a:xfrm>
            <a:off x="6745636" y="2385048"/>
            <a:ext cx="2160240" cy="2105192"/>
          </a:xfrm>
          <a:prstGeom prst="rect">
            <a:avLst/>
          </a:prstGeom>
          <a:noFill/>
        </p:spPr>
        <p:txBody>
          <a:bodyPr wrap="square" lIns="0" tIns="0" rIns="0" bIns="0" rtlCol="0">
            <a:spAutoFit/>
          </a:bodyPr>
          <a:lstStyle/>
          <a:p>
            <a:pPr>
              <a:lnSpc>
                <a:spcPct val="95000"/>
              </a:lnSpc>
            </a:pPr>
            <a:r>
              <a:rPr lang="da-DK" b="1" dirty="0">
                <a:solidFill>
                  <a:srgbClr val="000000"/>
                </a:solidFill>
                <a:latin typeface="Calibri Light" panose="020F0302020204030204" pitchFamily="34" charset="0"/>
                <a:cs typeface="Calibri Light" panose="020F0302020204030204" pitchFamily="34" charset="0"/>
              </a:rPr>
              <a:t>”Although </a:t>
            </a:r>
            <a:r>
              <a:rPr lang="hr-HR" b="1" dirty="0">
                <a:solidFill>
                  <a:srgbClr val="000000"/>
                </a:solidFill>
                <a:latin typeface="Calibri Light" panose="020F0302020204030204" pitchFamily="34" charset="0"/>
                <a:cs typeface="Calibri Light" panose="020F0302020204030204" pitchFamily="34" charset="0"/>
              </a:rPr>
              <a:t>s</a:t>
            </a:r>
            <a:r>
              <a:rPr lang="da-DK" b="1" dirty="0">
                <a:solidFill>
                  <a:srgbClr val="000000"/>
                </a:solidFill>
                <a:latin typeface="Calibri Light" panose="020F0302020204030204" pitchFamily="34" charset="0"/>
                <a:cs typeface="Calibri Light" panose="020F0302020204030204" pitchFamily="34" charset="0"/>
              </a:rPr>
              <a:t>cience is still among the most trusted of public institutions, the crisis of quality within science is now threatening to erode that trust”</a:t>
            </a:r>
          </a:p>
          <a:p>
            <a:pPr>
              <a:lnSpc>
                <a:spcPct val="95000"/>
              </a:lnSpc>
            </a:pPr>
            <a:r>
              <a:rPr lang="da-DK" b="1" dirty="0">
                <a:solidFill>
                  <a:srgbClr val="000000"/>
                </a:solidFill>
                <a:latin typeface="Calibri Light" panose="020F0302020204030204" pitchFamily="34" charset="0"/>
                <a:cs typeface="Calibri Light" panose="020F0302020204030204" pitchFamily="34" charset="0"/>
              </a:rPr>
              <a:t>(</a:t>
            </a:r>
            <a:r>
              <a:rPr lang="da-DK" b="1" dirty="0" err="1">
                <a:solidFill>
                  <a:srgbClr val="000000"/>
                </a:solidFill>
                <a:latin typeface="Calibri Light" panose="020F0302020204030204" pitchFamily="34" charset="0"/>
                <a:cs typeface="Calibri Light" panose="020F0302020204030204" pitchFamily="34" charset="0"/>
              </a:rPr>
              <a:t>Saltelli</a:t>
            </a:r>
            <a:r>
              <a:rPr lang="da-DK" b="1" dirty="0">
                <a:solidFill>
                  <a:srgbClr val="000000"/>
                </a:solidFill>
                <a:latin typeface="Calibri Light" panose="020F0302020204030204" pitchFamily="34" charset="0"/>
                <a:cs typeface="Calibri Light" panose="020F0302020204030204" pitchFamily="34" charset="0"/>
              </a:rPr>
              <a:t> et al 2016)</a:t>
            </a:r>
            <a:endParaRPr lang="en-US" b="1" dirty="0">
              <a:solidFill>
                <a:srgbClr val="0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8170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3</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sp>
        <p:nvSpPr>
          <p:cNvPr id="10" name="Rectangle 1"/>
          <p:cNvSpPr>
            <a:spLocks noChangeArrowheads="1"/>
          </p:cNvSpPr>
          <p:nvPr/>
        </p:nvSpPr>
        <p:spPr bwMode="auto">
          <a:xfrm>
            <a:off x="2286001" y="4621426"/>
            <a:ext cx="5334000" cy="4154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
        <p:nvSpPr>
          <p:cNvPr id="9" name="Rectangle 7"/>
          <p:cNvSpPr/>
          <p:nvPr/>
        </p:nvSpPr>
        <p:spPr>
          <a:xfrm>
            <a:off x="521551" y="280019"/>
            <a:ext cx="4478081" cy="669286"/>
          </a:xfrm>
          <a:prstGeom prst="rect">
            <a:avLst/>
          </a:prstGeom>
        </p:spPr>
        <p:txBody>
          <a:bodyPr wrap="square">
            <a:spAutoFit/>
          </a:bodyPr>
          <a:lstStyle/>
          <a:p>
            <a:pPr lvl="0"/>
            <a:r>
              <a:rPr lang="en-US" altLang="en-US" sz="2699" dirty="0">
                <a:solidFill>
                  <a:prstClr val="black"/>
                </a:solidFill>
                <a:latin typeface="Calibri Light" panose="020F0302020204030204" pitchFamily="34" charset="0"/>
                <a:ea typeface="Calibri" pitchFamily="34" charset="0"/>
                <a:cs typeface="Calibri Light" panose="020F0302020204030204" pitchFamily="34" charset="0"/>
              </a:rPr>
              <a:t>“.. increasingly international”</a:t>
            </a:r>
          </a:p>
          <a:p>
            <a:pPr lvl="0"/>
            <a:r>
              <a:rPr lang="en-GB" sz="1050" i="1" dirty="0">
                <a:latin typeface="Calibri Light" panose="020F0302020204030204" pitchFamily="34" charset="0"/>
                <a:cs typeface="Calibri Light" panose="020F0302020204030204" pitchFamily="34" charset="0"/>
              </a:rPr>
              <a:t>(Sørensen &amp; Schneider, 2016)</a:t>
            </a:r>
            <a:r>
              <a:rPr lang="en-GB" altLang="en-US" sz="1050" i="1" dirty="0">
                <a:solidFill>
                  <a:prstClr val="black"/>
                </a:solidFill>
                <a:latin typeface="Calibri Light" panose="020F0302020204030204" pitchFamily="34" charset="0"/>
                <a:ea typeface="Calibri" pitchFamily="34" charset="0"/>
                <a:cs typeface="Calibri Light" panose="020F0302020204030204" pitchFamily="34" charset="0"/>
              </a:rPr>
              <a:t> </a:t>
            </a:r>
            <a:endParaRPr lang="en-US" altLang="en-US" sz="1050" dirty="0">
              <a:solidFill>
                <a:prstClr val="black"/>
              </a:solidFill>
              <a:latin typeface="Calibri Light" panose="020F0302020204030204" pitchFamily="34" charset="0"/>
              <a:cs typeface="Calibri Light" panose="020F0302020204030204" pitchFamily="34" charset="0"/>
            </a:endParaRPr>
          </a:p>
        </p:txBody>
      </p:sp>
      <p:pic>
        <p:nvPicPr>
          <p:cNvPr id="11" name="Billed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200" y="917786"/>
            <a:ext cx="5878214" cy="3407787"/>
          </a:xfrm>
          <a:prstGeom prst="rect">
            <a:avLst/>
          </a:prstGeom>
        </p:spPr>
      </p:pic>
      <p:pic>
        <p:nvPicPr>
          <p:cNvPr id="15" name="Billed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99766" y="133350"/>
            <a:ext cx="2510198" cy="2232522"/>
          </a:xfrm>
          <a:prstGeom prst="rect">
            <a:avLst/>
          </a:prstGeom>
        </p:spPr>
      </p:pic>
      <p:pic>
        <p:nvPicPr>
          <p:cNvPr id="17" name="Billed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72200" y="2479722"/>
            <a:ext cx="1269921" cy="1907158"/>
          </a:xfrm>
          <a:prstGeom prst="rect">
            <a:avLst/>
          </a:prstGeom>
        </p:spPr>
      </p:pic>
      <p:pic>
        <p:nvPicPr>
          <p:cNvPr id="20" name="Billede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620000" y="2696629"/>
            <a:ext cx="1028729" cy="1589854"/>
          </a:xfrm>
          <a:prstGeom prst="rect">
            <a:avLst/>
          </a:prstGeom>
        </p:spPr>
      </p:pic>
    </p:spTree>
    <p:extLst>
      <p:ext uri="{BB962C8B-B14F-4D97-AF65-F5344CB8AC3E}">
        <p14:creationId xmlns:p14="http://schemas.microsoft.com/office/powerpoint/2010/main" val="2845567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illedresultat for den bibliometriske forskningsindikato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83936" y="154646"/>
            <a:ext cx="2857500" cy="14787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Billedresultat for hypercompetition"/>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4469" y="494908"/>
            <a:ext cx="1561356" cy="1249085"/>
          </a:xfrm>
          <a:prstGeom prst="rect">
            <a:avLst/>
          </a:prstGeom>
          <a:noFill/>
          <a:extLst>
            <a:ext uri="{909E8E84-426E-40DD-AFC4-6F175D3DCCD1}">
              <a14:hiddenFill xmlns:a14="http://schemas.microsoft.com/office/drawing/2010/main">
                <a:solidFill>
                  <a:srgbClr val="FFFFFF"/>
                </a:solidFill>
              </a14:hiddenFill>
            </a:ext>
          </a:extLst>
        </p:spPr>
      </p:pic>
      <p:sp>
        <p:nvSpPr>
          <p:cNvPr id="4" name="Tekstfelt 3"/>
          <p:cNvSpPr txBox="1"/>
          <p:nvPr/>
        </p:nvSpPr>
        <p:spPr>
          <a:xfrm flipH="1">
            <a:off x="475590" y="637011"/>
            <a:ext cx="1944168" cy="964880"/>
          </a:xfrm>
          <a:prstGeom prst="rect">
            <a:avLst/>
          </a:prstGeom>
          <a:noFill/>
        </p:spPr>
        <p:txBody>
          <a:bodyPr wrap="square" lIns="0" tIns="0" rIns="0" bIns="0" rtlCol="0">
            <a:spAutoFit/>
          </a:bodyPr>
          <a:lstStyle/>
          <a:p>
            <a:pPr>
              <a:lnSpc>
                <a:spcPct val="95000"/>
              </a:lnSpc>
            </a:pPr>
            <a:r>
              <a:rPr lang="da-DK" sz="1200" dirty="0">
                <a:latin typeface="Calibri Light" panose="020F0302020204030204" pitchFamily="34" charset="0"/>
                <a:cs typeface="Calibri Light" panose="020F0302020204030204" pitchFamily="34" charset="0"/>
              </a:rPr>
              <a:t>Academic</a:t>
            </a:r>
          </a:p>
          <a:p>
            <a:pPr>
              <a:lnSpc>
                <a:spcPct val="95000"/>
              </a:lnSpc>
            </a:pPr>
            <a:r>
              <a:rPr lang="da-DK" sz="1200" dirty="0" err="1">
                <a:latin typeface="Calibri Light" panose="020F0302020204030204" pitchFamily="34" charset="0"/>
                <a:cs typeface="Calibri Light" panose="020F0302020204030204" pitchFamily="34" charset="0"/>
              </a:rPr>
              <a:t>Hypercompetition</a:t>
            </a:r>
            <a:endParaRPr lang="da-DK" sz="1200" dirty="0">
              <a:latin typeface="Calibri Light" panose="020F0302020204030204" pitchFamily="34" charset="0"/>
              <a:cs typeface="Calibri Light" panose="020F0302020204030204" pitchFamily="34" charset="0"/>
            </a:endParaRPr>
          </a:p>
          <a:p>
            <a:pPr>
              <a:lnSpc>
                <a:spcPct val="95000"/>
              </a:lnSpc>
            </a:pPr>
            <a:r>
              <a:rPr lang="da-DK" sz="900" dirty="0">
                <a:latin typeface="Calibri Light" panose="020F0302020204030204" pitchFamily="34" charset="0"/>
                <a:cs typeface="Calibri Light" panose="020F0302020204030204" pitchFamily="34" charset="0"/>
              </a:rPr>
              <a:t>(Edwards &amp; Roy 2016)</a:t>
            </a:r>
          </a:p>
          <a:p>
            <a:pPr>
              <a:lnSpc>
                <a:spcPct val="95000"/>
              </a:lnSpc>
            </a:pPr>
            <a:r>
              <a:rPr lang="en-GB" sz="1200" dirty="0">
                <a:latin typeface="Calibri Light" panose="020F0302020204030204" pitchFamily="34" charset="0"/>
                <a:cs typeface="Calibri Light" panose="020F0302020204030204" pitchFamily="34" charset="0"/>
              </a:rPr>
              <a:t>Accelerated</a:t>
            </a:r>
            <a:r>
              <a:rPr lang="da-DK" sz="1200" dirty="0">
                <a:latin typeface="Calibri Light" panose="020F0302020204030204" pitchFamily="34" charset="0"/>
                <a:cs typeface="Calibri Light" panose="020F0302020204030204" pitchFamily="34" charset="0"/>
              </a:rPr>
              <a:t> Academy</a:t>
            </a:r>
          </a:p>
          <a:p>
            <a:pPr>
              <a:lnSpc>
                <a:spcPct val="95000"/>
              </a:lnSpc>
            </a:pPr>
            <a:r>
              <a:rPr lang="da-DK" sz="900" dirty="0">
                <a:latin typeface="Calibri Light" panose="020F0302020204030204" pitchFamily="34" charset="0"/>
                <a:cs typeface="Calibri Light" panose="020F0302020204030204" pitchFamily="34" charset="0"/>
              </a:rPr>
              <a:t>(</a:t>
            </a:r>
            <a:r>
              <a:rPr lang="da-DK" sz="900" dirty="0" err="1">
                <a:latin typeface="Calibri Light" panose="020F0302020204030204" pitchFamily="34" charset="0"/>
                <a:cs typeface="Calibri Light" panose="020F0302020204030204" pitchFamily="34" charset="0"/>
              </a:rPr>
              <a:t>Vostal</a:t>
            </a:r>
            <a:r>
              <a:rPr lang="da-DK" sz="900" dirty="0">
                <a:latin typeface="Calibri Light" panose="020F0302020204030204" pitchFamily="34" charset="0"/>
                <a:cs typeface="Calibri Light" panose="020F0302020204030204" pitchFamily="34" charset="0"/>
              </a:rPr>
              <a:t> 2016)</a:t>
            </a:r>
          </a:p>
          <a:p>
            <a:pPr>
              <a:lnSpc>
                <a:spcPct val="95000"/>
              </a:lnSpc>
            </a:pPr>
            <a:endParaRPr lang="en-US" sz="1200" dirty="0">
              <a:latin typeface="Calibri Light" panose="020F0302020204030204" pitchFamily="34" charset="0"/>
              <a:cs typeface="Calibri Light" panose="020F0302020204030204" pitchFamily="34" charset="0"/>
            </a:endParaRPr>
          </a:p>
        </p:txBody>
      </p:sp>
      <p:sp>
        <p:nvSpPr>
          <p:cNvPr id="6" name="Tekstfelt 5"/>
          <p:cNvSpPr txBox="1"/>
          <p:nvPr/>
        </p:nvSpPr>
        <p:spPr>
          <a:xfrm flipH="1">
            <a:off x="7391400" y="3307350"/>
            <a:ext cx="1968044" cy="614014"/>
          </a:xfrm>
          <a:prstGeom prst="rect">
            <a:avLst/>
          </a:prstGeom>
          <a:noFill/>
        </p:spPr>
        <p:txBody>
          <a:bodyPr wrap="square" lIns="0" tIns="0" rIns="0" bIns="0" rtlCol="0">
            <a:spAutoFit/>
          </a:bodyPr>
          <a:lstStyle/>
          <a:p>
            <a:pPr>
              <a:lnSpc>
                <a:spcPct val="95000"/>
              </a:lnSpc>
            </a:pPr>
            <a:r>
              <a:rPr lang="da-DK" sz="1200" dirty="0">
                <a:latin typeface="Calibri Light" panose="020F0302020204030204" pitchFamily="34" charset="0"/>
                <a:cs typeface="Calibri Light" panose="020F0302020204030204" pitchFamily="34" charset="0"/>
              </a:rPr>
              <a:t>The </a:t>
            </a:r>
            <a:r>
              <a:rPr lang="da-DK" sz="1200" dirty="0" err="1">
                <a:latin typeface="Calibri Light" panose="020F0302020204030204" pitchFamily="34" charset="0"/>
                <a:cs typeface="Calibri Light" panose="020F0302020204030204" pitchFamily="34" charset="0"/>
              </a:rPr>
              <a:t>Metric</a:t>
            </a:r>
            <a:r>
              <a:rPr lang="da-DK" sz="1200" dirty="0">
                <a:latin typeface="Calibri Light" panose="020F0302020204030204" pitchFamily="34" charset="0"/>
                <a:cs typeface="Calibri Light" panose="020F0302020204030204" pitchFamily="34" charset="0"/>
              </a:rPr>
              <a:t> Tide</a:t>
            </a:r>
          </a:p>
          <a:p>
            <a:pPr>
              <a:lnSpc>
                <a:spcPct val="95000"/>
              </a:lnSpc>
            </a:pPr>
            <a:r>
              <a:rPr lang="da-DK" sz="900" dirty="0">
                <a:latin typeface="Calibri Light" panose="020F0302020204030204" pitchFamily="34" charset="0"/>
                <a:cs typeface="Calibri Light" panose="020F0302020204030204" pitchFamily="34" charset="0"/>
              </a:rPr>
              <a:t>(</a:t>
            </a:r>
            <a:r>
              <a:rPr lang="da-DK" sz="900" dirty="0" err="1">
                <a:latin typeface="Calibri Light" panose="020F0302020204030204" pitchFamily="34" charset="0"/>
                <a:cs typeface="Calibri Light" panose="020F0302020204030204" pitchFamily="34" charset="0"/>
              </a:rPr>
              <a:t>Wilsdon</a:t>
            </a:r>
            <a:r>
              <a:rPr lang="da-DK" sz="900" dirty="0">
                <a:latin typeface="Calibri Light" panose="020F0302020204030204" pitchFamily="34" charset="0"/>
                <a:cs typeface="Calibri Light" panose="020F0302020204030204" pitchFamily="34" charset="0"/>
              </a:rPr>
              <a:t> et al 2016; </a:t>
            </a:r>
            <a:r>
              <a:rPr lang="da-DK" sz="900" dirty="0" err="1">
                <a:latin typeface="Calibri Light" panose="020F0302020204030204" pitchFamily="34" charset="0"/>
                <a:cs typeface="Calibri Light" panose="020F0302020204030204" pitchFamily="34" charset="0"/>
              </a:rPr>
              <a:t>Hicks</a:t>
            </a:r>
            <a:r>
              <a:rPr lang="da-DK" sz="900" dirty="0">
                <a:latin typeface="Calibri Light" panose="020F0302020204030204" pitchFamily="34" charset="0"/>
                <a:cs typeface="Calibri Light" panose="020F0302020204030204" pitchFamily="34" charset="0"/>
              </a:rPr>
              <a:t> et al 2015)</a:t>
            </a:r>
          </a:p>
          <a:p>
            <a:pPr>
              <a:lnSpc>
                <a:spcPct val="95000"/>
              </a:lnSpc>
            </a:pPr>
            <a:r>
              <a:rPr lang="da-DK" sz="1200" dirty="0">
                <a:latin typeface="Calibri Light" panose="020F0302020204030204" pitchFamily="34" charset="0"/>
                <a:cs typeface="Calibri Light" panose="020F0302020204030204" pitchFamily="34" charset="0"/>
              </a:rPr>
              <a:t>Evaluation Society</a:t>
            </a:r>
          </a:p>
          <a:p>
            <a:pPr>
              <a:lnSpc>
                <a:spcPct val="95000"/>
              </a:lnSpc>
            </a:pPr>
            <a:r>
              <a:rPr lang="da-DK" sz="900" dirty="0">
                <a:latin typeface="Calibri Light" panose="020F0302020204030204" pitchFamily="34" charset="0"/>
                <a:cs typeface="Calibri Light" panose="020F0302020204030204" pitchFamily="34" charset="0"/>
              </a:rPr>
              <a:t>(</a:t>
            </a:r>
            <a:r>
              <a:rPr lang="da-DK" sz="900" dirty="0" err="1">
                <a:latin typeface="Calibri Light" panose="020F0302020204030204" pitchFamily="34" charset="0"/>
                <a:cs typeface="Calibri Light" panose="020F0302020204030204" pitchFamily="34" charset="0"/>
              </a:rPr>
              <a:t>Dahler</a:t>
            </a:r>
            <a:r>
              <a:rPr lang="da-DK" sz="900" dirty="0">
                <a:latin typeface="Calibri Light" panose="020F0302020204030204" pitchFamily="34" charset="0"/>
                <a:cs typeface="Calibri Light" panose="020F0302020204030204" pitchFamily="34" charset="0"/>
              </a:rPr>
              <a:t>-Larsen 2011)</a:t>
            </a:r>
            <a:endParaRPr lang="en-US" sz="900" dirty="0">
              <a:latin typeface="Calibri Light" panose="020F0302020204030204" pitchFamily="34" charset="0"/>
              <a:cs typeface="Calibri Light" panose="020F0302020204030204" pitchFamily="34" charset="0"/>
            </a:endParaRPr>
          </a:p>
        </p:txBody>
      </p:sp>
      <p:pic>
        <p:nvPicPr>
          <p:cNvPr id="7" name="Billed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71163" y="894024"/>
            <a:ext cx="992270" cy="1404156"/>
          </a:xfrm>
          <a:prstGeom prst="rect">
            <a:avLst/>
          </a:prstGeom>
        </p:spPr>
      </p:pic>
      <p:pic>
        <p:nvPicPr>
          <p:cNvPr id="1030" name="Picture 6" descr="http://blogs.lse.ac.uk/lsereviewofbooks/files/2017/08/Acceleration-Academia-Image-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9532" y="1647742"/>
            <a:ext cx="1653965" cy="826982"/>
          </a:xfrm>
          <a:prstGeom prst="rect">
            <a:avLst/>
          </a:prstGeom>
          <a:noFill/>
          <a:extLst>
            <a:ext uri="{909E8E84-426E-40DD-AFC4-6F175D3DCCD1}">
              <a14:hiddenFill xmlns:a14="http://schemas.microsoft.com/office/drawing/2010/main">
                <a:solidFill>
                  <a:srgbClr val="FFFFFF"/>
                </a:solidFill>
              </a14:hiddenFill>
            </a:ext>
          </a:extLst>
        </p:spPr>
      </p:pic>
      <p:pic>
        <p:nvPicPr>
          <p:cNvPr id="10" name="Billede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29314" y="1987545"/>
            <a:ext cx="2314686" cy="1083861"/>
          </a:xfrm>
          <a:prstGeom prst="rect">
            <a:avLst/>
          </a:prstGeom>
        </p:spPr>
      </p:pic>
      <p:sp>
        <p:nvSpPr>
          <p:cNvPr id="11" name="Tekstfelt 10"/>
          <p:cNvSpPr txBox="1"/>
          <p:nvPr/>
        </p:nvSpPr>
        <p:spPr>
          <a:xfrm flipH="1">
            <a:off x="3641781" y="2620378"/>
            <a:ext cx="1944168" cy="394723"/>
          </a:xfrm>
          <a:prstGeom prst="rect">
            <a:avLst/>
          </a:prstGeom>
          <a:noFill/>
        </p:spPr>
        <p:txBody>
          <a:bodyPr wrap="square" lIns="0" tIns="0" rIns="0" bIns="0" rtlCol="0">
            <a:spAutoFit/>
          </a:bodyPr>
          <a:lstStyle/>
          <a:p>
            <a:pPr>
              <a:lnSpc>
                <a:spcPct val="95000"/>
              </a:lnSpc>
            </a:pPr>
            <a:r>
              <a:rPr lang="da-DK" sz="1500" b="1" dirty="0">
                <a:solidFill>
                  <a:srgbClr val="FF0000"/>
                </a:solidFill>
                <a:latin typeface="Calibri Light" panose="020F0302020204030204" pitchFamily="34" charset="0"/>
                <a:cs typeface="Calibri Light" panose="020F0302020204030204" pitchFamily="34" charset="0"/>
              </a:rPr>
              <a:t>The </a:t>
            </a:r>
            <a:r>
              <a:rPr lang="da-DK" sz="1500" b="1" dirty="0" err="1">
                <a:solidFill>
                  <a:srgbClr val="FF0000"/>
                </a:solidFill>
                <a:latin typeface="Calibri Light" panose="020F0302020204030204" pitchFamily="34" charset="0"/>
                <a:cs typeface="Calibri Light" panose="020F0302020204030204" pitchFamily="34" charset="0"/>
              </a:rPr>
              <a:t>Devil’s</a:t>
            </a:r>
            <a:r>
              <a:rPr lang="da-DK" sz="1500" b="1" dirty="0">
                <a:solidFill>
                  <a:srgbClr val="FF0000"/>
                </a:solidFill>
                <a:latin typeface="Calibri Light" panose="020F0302020204030204" pitchFamily="34" charset="0"/>
                <a:cs typeface="Calibri Light" panose="020F0302020204030204" pitchFamily="34" charset="0"/>
              </a:rPr>
              <a:t> </a:t>
            </a:r>
            <a:r>
              <a:rPr lang="da-DK" sz="1500" b="1" dirty="0" err="1">
                <a:solidFill>
                  <a:srgbClr val="FF0000"/>
                </a:solidFill>
                <a:latin typeface="Calibri Light" panose="020F0302020204030204" pitchFamily="34" charset="0"/>
                <a:cs typeface="Calibri Light" panose="020F0302020204030204" pitchFamily="34" charset="0"/>
              </a:rPr>
              <a:t>Triangle</a:t>
            </a:r>
            <a:r>
              <a:rPr lang="da-DK" sz="1500" b="1" dirty="0">
                <a:solidFill>
                  <a:srgbClr val="FF0000"/>
                </a:solidFill>
                <a:latin typeface="Calibri Light" panose="020F0302020204030204" pitchFamily="34" charset="0"/>
                <a:cs typeface="Calibri Light" panose="020F0302020204030204" pitchFamily="34" charset="0"/>
              </a:rPr>
              <a:t>?</a:t>
            </a:r>
          </a:p>
          <a:p>
            <a:pPr>
              <a:lnSpc>
                <a:spcPct val="95000"/>
              </a:lnSpc>
            </a:pPr>
            <a:endParaRPr lang="en-US" sz="1200" dirty="0">
              <a:latin typeface="Calibri Light" panose="020F0302020204030204" pitchFamily="34" charset="0"/>
              <a:cs typeface="Calibri Light" panose="020F0302020204030204" pitchFamily="34" charset="0"/>
            </a:endParaRPr>
          </a:p>
        </p:txBody>
      </p:sp>
      <p:pic>
        <p:nvPicPr>
          <p:cNvPr id="12" name="Billede 11"/>
          <p:cNvPicPr>
            <a:picLocks noChangeAspect="1"/>
          </p:cNvPicPr>
          <p:nvPr/>
        </p:nvPicPr>
        <p:blipFill>
          <a:blip r:embed="rId7"/>
          <a:stretch>
            <a:fillRect/>
          </a:stretch>
        </p:blipFill>
        <p:spPr>
          <a:xfrm>
            <a:off x="1422562" y="3350006"/>
            <a:ext cx="1177553" cy="1674035"/>
          </a:xfrm>
          <a:prstGeom prst="rect">
            <a:avLst/>
          </a:prstGeom>
        </p:spPr>
      </p:pic>
      <p:pic>
        <p:nvPicPr>
          <p:cNvPr id="13" name="Picture 2" descr="http://blogs.lse.ac.uk/impactofsocialsciences/files/2013/10/impactcover.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140929" y="3553002"/>
            <a:ext cx="890912" cy="1268042"/>
          </a:xfrm>
          <a:prstGeom prst="rect">
            <a:avLst/>
          </a:prstGeom>
          <a:noFill/>
          <a:extLst>
            <a:ext uri="{909E8E84-426E-40DD-AFC4-6F175D3DCCD1}">
              <a14:hiddenFill xmlns:a14="http://schemas.microsoft.com/office/drawing/2010/main">
                <a:solidFill>
                  <a:srgbClr val="FFFFFF"/>
                </a:solidFill>
              </a14:hiddenFill>
            </a:ext>
          </a:extLst>
        </p:spPr>
      </p:pic>
      <p:sp>
        <p:nvSpPr>
          <p:cNvPr id="15" name="Tekstfelt 14"/>
          <p:cNvSpPr txBox="1"/>
          <p:nvPr/>
        </p:nvSpPr>
        <p:spPr>
          <a:xfrm flipH="1">
            <a:off x="200795" y="3329106"/>
            <a:ext cx="1944168" cy="921021"/>
          </a:xfrm>
          <a:prstGeom prst="rect">
            <a:avLst/>
          </a:prstGeom>
          <a:noFill/>
        </p:spPr>
        <p:txBody>
          <a:bodyPr wrap="square" lIns="0" tIns="0" rIns="0" bIns="0" rtlCol="0">
            <a:spAutoFit/>
          </a:bodyPr>
          <a:lstStyle/>
          <a:p>
            <a:pPr>
              <a:lnSpc>
                <a:spcPct val="95000"/>
              </a:lnSpc>
            </a:pPr>
            <a:r>
              <a:rPr lang="da-DK" sz="1200" dirty="0">
                <a:latin typeface="Calibri Light" panose="020F0302020204030204" pitchFamily="34" charset="0"/>
                <a:cs typeface="Calibri Light" panose="020F0302020204030204" pitchFamily="34" charset="0"/>
              </a:rPr>
              <a:t>Third Mission</a:t>
            </a:r>
          </a:p>
          <a:p>
            <a:pPr>
              <a:lnSpc>
                <a:spcPct val="95000"/>
              </a:lnSpc>
            </a:pPr>
            <a:r>
              <a:rPr lang="da-DK" sz="900" dirty="0">
                <a:latin typeface="Calibri Light" panose="020F0302020204030204" pitchFamily="34" charset="0"/>
                <a:cs typeface="Calibri Light" panose="020F0302020204030204" pitchFamily="34" charset="0"/>
              </a:rPr>
              <a:t>(</a:t>
            </a:r>
            <a:r>
              <a:rPr lang="da-DK" sz="900" dirty="0" err="1">
                <a:latin typeface="Calibri Light" panose="020F0302020204030204" pitchFamily="34" charset="0"/>
                <a:cs typeface="Calibri Light" panose="020F0302020204030204" pitchFamily="34" charset="0"/>
              </a:rPr>
              <a:t>Molas</a:t>
            </a:r>
            <a:r>
              <a:rPr lang="da-DK" sz="900" dirty="0">
                <a:latin typeface="Calibri Light" panose="020F0302020204030204" pitchFamily="34" charset="0"/>
                <a:cs typeface="Calibri Light" panose="020F0302020204030204" pitchFamily="34" charset="0"/>
              </a:rPr>
              <a:t>-Gallart et al 2002)</a:t>
            </a:r>
          </a:p>
          <a:p>
            <a:pPr>
              <a:lnSpc>
                <a:spcPct val="95000"/>
              </a:lnSpc>
            </a:pPr>
            <a:r>
              <a:rPr lang="da-DK" sz="1200" dirty="0" err="1">
                <a:latin typeface="Calibri Light" panose="020F0302020204030204" pitchFamily="34" charset="0"/>
                <a:cs typeface="Calibri Light" panose="020F0302020204030204" pitchFamily="34" charset="0"/>
              </a:rPr>
              <a:t>Societal</a:t>
            </a:r>
            <a:r>
              <a:rPr lang="da-DK" sz="1200" dirty="0">
                <a:latin typeface="Calibri Light" panose="020F0302020204030204" pitchFamily="34" charset="0"/>
                <a:cs typeface="Calibri Light" panose="020F0302020204030204" pitchFamily="34" charset="0"/>
              </a:rPr>
              <a:t> </a:t>
            </a:r>
            <a:r>
              <a:rPr lang="da-DK" sz="1200" dirty="0" err="1">
                <a:latin typeface="Calibri Light" panose="020F0302020204030204" pitchFamily="34" charset="0"/>
                <a:cs typeface="Calibri Light" panose="020F0302020204030204" pitchFamily="34" charset="0"/>
              </a:rPr>
              <a:t>Impact</a:t>
            </a:r>
            <a:endParaRPr lang="da-DK" sz="1200" dirty="0">
              <a:latin typeface="Calibri Light" panose="020F0302020204030204" pitchFamily="34" charset="0"/>
              <a:cs typeface="Calibri Light" panose="020F0302020204030204" pitchFamily="34" charset="0"/>
            </a:endParaRPr>
          </a:p>
          <a:p>
            <a:pPr>
              <a:lnSpc>
                <a:spcPct val="95000"/>
              </a:lnSpc>
            </a:pPr>
            <a:r>
              <a:rPr lang="da-DK" sz="900" dirty="0">
                <a:latin typeface="Calibri Light" panose="020F0302020204030204" pitchFamily="34" charset="0"/>
                <a:cs typeface="Calibri Light" panose="020F0302020204030204" pitchFamily="34" charset="0"/>
              </a:rPr>
              <a:t>(</a:t>
            </a:r>
            <a:r>
              <a:rPr lang="da-DK" sz="900" dirty="0" err="1">
                <a:latin typeface="Calibri Light" panose="020F0302020204030204" pitchFamily="34" charset="0"/>
                <a:cs typeface="Calibri Light" panose="020F0302020204030204" pitchFamily="34" charset="0"/>
              </a:rPr>
              <a:t>Bornmann</a:t>
            </a:r>
            <a:r>
              <a:rPr lang="da-DK" sz="900" dirty="0">
                <a:latin typeface="Calibri Light" panose="020F0302020204030204" pitchFamily="34" charset="0"/>
                <a:cs typeface="Calibri Light" panose="020F0302020204030204" pitchFamily="34" charset="0"/>
              </a:rPr>
              <a:t> 2013)</a:t>
            </a:r>
          </a:p>
          <a:p>
            <a:pPr>
              <a:lnSpc>
                <a:spcPct val="95000"/>
              </a:lnSpc>
            </a:pPr>
            <a:r>
              <a:rPr lang="en-GB" sz="1200" dirty="0">
                <a:latin typeface="Calibri Light" panose="020F0302020204030204" pitchFamily="34" charset="0"/>
                <a:cs typeface="Calibri Light" panose="020F0302020204030204" pitchFamily="34" charset="0"/>
              </a:rPr>
              <a:t>Mode II</a:t>
            </a:r>
          </a:p>
          <a:p>
            <a:pPr>
              <a:lnSpc>
                <a:spcPct val="95000"/>
              </a:lnSpc>
            </a:pPr>
            <a:r>
              <a:rPr lang="en-GB" sz="900" dirty="0">
                <a:latin typeface="Calibri Light" panose="020F0302020204030204" pitchFamily="34" charset="0"/>
                <a:cs typeface="Calibri Light" panose="020F0302020204030204" pitchFamily="34" charset="0"/>
              </a:rPr>
              <a:t>(Gibbons et al 1994)</a:t>
            </a:r>
          </a:p>
        </p:txBody>
      </p:sp>
      <p:pic>
        <p:nvPicPr>
          <p:cNvPr id="5" name="Picture 2" descr="Billedresultat for un sustainable development goals"/>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596979" y="4057436"/>
            <a:ext cx="1594021" cy="987505"/>
          </a:xfrm>
          <a:prstGeom prst="rect">
            <a:avLst/>
          </a:prstGeom>
          <a:noFill/>
          <a:extLst>
            <a:ext uri="{909E8E84-426E-40DD-AFC4-6F175D3DCCD1}">
              <a14:hiddenFill xmlns:a14="http://schemas.microsoft.com/office/drawing/2010/main">
                <a:solidFill>
                  <a:srgbClr val="FFFFFF"/>
                </a:solidFill>
              </a14:hiddenFill>
            </a:ext>
          </a:extLst>
        </p:spPr>
      </p:pic>
      <p:sp>
        <p:nvSpPr>
          <p:cNvPr id="16" name="Tekstfelt 15"/>
          <p:cNvSpPr txBox="1"/>
          <p:nvPr/>
        </p:nvSpPr>
        <p:spPr>
          <a:xfrm flipH="1">
            <a:off x="5297693" y="2946778"/>
            <a:ext cx="1944168" cy="175433"/>
          </a:xfrm>
          <a:prstGeom prst="rect">
            <a:avLst/>
          </a:prstGeom>
          <a:noFill/>
        </p:spPr>
        <p:txBody>
          <a:bodyPr wrap="square" lIns="0" tIns="0" rIns="0" bIns="0" rtlCol="0">
            <a:spAutoFit/>
          </a:bodyPr>
          <a:lstStyle/>
          <a:p>
            <a:pPr>
              <a:lnSpc>
                <a:spcPct val="95000"/>
              </a:lnSpc>
            </a:pPr>
            <a:r>
              <a:rPr lang="da-DK" sz="1200" b="1" dirty="0" err="1">
                <a:latin typeface="Calibri Light" panose="020F0302020204030204" pitchFamily="34" charset="0"/>
                <a:cs typeface="Calibri Light" panose="020F0302020204030204" pitchFamily="34" charset="0"/>
              </a:rPr>
              <a:t>Making</a:t>
            </a:r>
            <a:r>
              <a:rPr lang="da-DK" sz="1200" b="1" dirty="0">
                <a:latin typeface="Calibri Light" panose="020F0302020204030204" pitchFamily="34" charset="0"/>
                <a:cs typeface="Calibri Light" panose="020F0302020204030204" pitchFamily="34" charset="0"/>
              </a:rPr>
              <a:t> it </a:t>
            </a:r>
            <a:r>
              <a:rPr lang="da-DK" sz="1200" b="1" dirty="0" err="1">
                <a:latin typeface="Calibri Light" panose="020F0302020204030204" pitchFamily="34" charset="0"/>
                <a:cs typeface="Calibri Light" panose="020F0302020204030204" pitchFamily="34" charset="0"/>
              </a:rPr>
              <a:t>measurable</a:t>
            </a:r>
            <a:r>
              <a:rPr lang="da-DK" sz="1200" b="1" dirty="0">
                <a:latin typeface="Calibri Light" panose="020F0302020204030204" pitchFamily="34" charset="0"/>
                <a:cs typeface="Calibri Light" panose="020F0302020204030204" pitchFamily="34" charset="0"/>
              </a:rPr>
              <a:t>!</a:t>
            </a:r>
            <a:endParaRPr lang="en-US" sz="1200" b="1" dirty="0">
              <a:latin typeface="Calibri Light" panose="020F0302020204030204" pitchFamily="34" charset="0"/>
              <a:cs typeface="Calibri Light" panose="020F0302020204030204" pitchFamily="34" charset="0"/>
            </a:endParaRPr>
          </a:p>
        </p:txBody>
      </p:sp>
      <p:sp>
        <p:nvSpPr>
          <p:cNvPr id="17" name="Tekstfelt 16"/>
          <p:cNvSpPr txBox="1"/>
          <p:nvPr/>
        </p:nvSpPr>
        <p:spPr>
          <a:xfrm flipH="1">
            <a:off x="3578884" y="1177118"/>
            <a:ext cx="1944168" cy="175433"/>
          </a:xfrm>
          <a:prstGeom prst="rect">
            <a:avLst/>
          </a:prstGeom>
          <a:noFill/>
        </p:spPr>
        <p:txBody>
          <a:bodyPr wrap="square" lIns="0" tIns="0" rIns="0" bIns="0" rtlCol="0">
            <a:spAutoFit/>
          </a:bodyPr>
          <a:lstStyle/>
          <a:p>
            <a:pPr>
              <a:lnSpc>
                <a:spcPct val="95000"/>
              </a:lnSpc>
            </a:pPr>
            <a:r>
              <a:rPr lang="da-DK" sz="1200" b="1" dirty="0" err="1">
                <a:latin typeface="Calibri Light" panose="020F0302020204030204" pitchFamily="34" charset="0"/>
                <a:cs typeface="Calibri Light" panose="020F0302020204030204" pitchFamily="34" charset="0"/>
              </a:rPr>
              <a:t>Being</a:t>
            </a:r>
            <a:r>
              <a:rPr lang="da-DK" sz="1200" b="1" dirty="0">
                <a:latin typeface="Calibri Light" panose="020F0302020204030204" pitchFamily="34" charset="0"/>
                <a:cs typeface="Calibri Light" panose="020F0302020204030204" pitchFamily="34" charset="0"/>
              </a:rPr>
              <a:t> excellent (faster)!</a:t>
            </a:r>
            <a:endParaRPr lang="en-US" sz="1200" b="1" dirty="0">
              <a:latin typeface="Calibri Light" panose="020F0302020204030204" pitchFamily="34" charset="0"/>
              <a:cs typeface="Calibri Light" panose="020F0302020204030204" pitchFamily="34" charset="0"/>
            </a:endParaRPr>
          </a:p>
        </p:txBody>
      </p:sp>
      <p:sp>
        <p:nvSpPr>
          <p:cNvPr id="18" name="Tekstfelt 17"/>
          <p:cNvSpPr txBox="1"/>
          <p:nvPr/>
        </p:nvSpPr>
        <p:spPr>
          <a:xfrm flipH="1">
            <a:off x="2703102" y="3279926"/>
            <a:ext cx="1944168" cy="175433"/>
          </a:xfrm>
          <a:prstGeom prst="rect">
            <a:avLst/>
          </a:prstGeom>
          <a:noFill/>
        </p:spPr>
        <p:txBody>
          <a:bodyPr wrap="square" lIns="0" tIns="0" rIns="0" bIns="0" rtlCol="0">
            <a:spAutoFit/>
          </a:bodyPr>
          <a:lstStyle/>
          <a:p>
            <a:pPr>
              <a:lnSpc>
                <a:spcPct val="95000"/>
              </a:lnSpc>
            </a:pPr>
            <a:r>
              <a:rPr lang="da-DK" sz="1200" b="1" dirty="0" err="1">
                <a:latin typeface="Calibri Light" panose="020F0302020204030204" pitchFamily="34" charset="0"/>
                <a:cs typeface="Calibri Light" panose="020F0302020204030204" pitchFamily="34" charset="0"/>
              </a:rPr>
              <a:t>Making</a:t>
            </a:r>
            <a:r>
              <a:rPr lang="da-DK" sz="1200" b="1" dirty="0">
                <a:latin typeface="Calibri Light" panose="020F0302020204030204" pitchFamily="34" charset="0"/>
                <a:cs typeface="Calibri Light" panose="020F0302020204030204" pitchFamily="34" charset="0"/>
              </a:rPr>
              <a:t> it matter!</a:t>
            </a:r>
            <a:endParaRPr lang="en-US" sz="1200" b="1" dirty="0">
              <a:latin typeface="Calibri Light" panose="020F0302020204030204" pitchFamily="34" charset="0"/>
              <a:cs typeface="Calibri Light" panose="020F0302020204030204" pitchFamily="34" charset="0"/>
            </a:endParaRPr>
          </a:p>
        </p:txBody>
      </p:sp>
      <p:sp>
        <p:nvSpPr>
          <p:cNvPr id="2" name="Isosceles Triangle 1"/>
          <p:cNvSpPr/>
          <p:nvPr/>
        </p:nvSpPr>
        <p:spPr>
          <a:xfrm rot="20905384">
            <a:off x="3161225" y="1352551"/>
            <a:ext cx="2172775" cy="1754626"/>
          </a:xfrm>
          <a:prstGeom prst="triangl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3115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u="sng">
                <a:hlinkClick r:id="rId3"/>
              </a:rPr>
              <a:t>https://commons.wikimedia.org/wiki/File:BlankMap-World.svg</a:t>
            </a:r>
            <a:endParaRPr lang="en-US">
              <a:latin typeface="Calibri Light" pitchFamily="34" charset="0"/>
              <a:cs typeface="Calibri Light" pitchFamily="34" charset="0"/>
            </a:endParaRPr>
          </a:p>
        </p:txBody>
      </p:sp>
      <p:sp>
        <p:nvSpPr>
          <p:cNvPr id="14" name="3 - Ορθογώνιο"/>
          <p:cNvSpPr/>
          <p:nvPr/>
        </p:nvSpPr>
        <p:spPr>
          <a:xfrm>
            <a:off x="0" y="4570268"/>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5</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1028" name="Picture 4" descr="File:BlankMap-World.sv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81000" y="489197"/>
            <a:ext cx="7620000" cy="38671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486400" y="4407505"/>
            <a:ext cx="2895600" cy="215444"/>
          </a:xfrm>
          <a:prstGeom prst="rect">
            <a:avLst/>
          </a:prstGeom>
        </p:spPr>
        <p:txBody>
          <a:bodyPr wrap="square">
            <a:spAutoFit/>
          </a:bodyPr>
          <a:lstStyle/>
          <a:p>
            <a:r>
              <a:rPr lang="en-GB" sz="800" u="sng" dirty="0">
                <a:solidFill>
                  <a:srgbClr val="0000FF"/>
                </a:solidFill>
                <a:latin typeface="+mj-lt"/>
                <a:ea typeface="Calibri" panose="020F0502020204030204" pitchFamily="34" charset="0"/>
                <a:cs typeface="Times New Roman" panose="02020603050405020304" pitchFamily="18" charset="0"/>
                <a:hlinkClick r:id="rId3"/>
              </a:rPr>
              <a:t>https://commons.wikimedia.org/wiki/File:BlankMap-World.svg</a:t>
            </a:r>
            <a:endParaRPr lang="en-US" sz="800" dirty="0">
              <a:latin typeface="+mj-lt"/>
            </a:endParaRPr>
          </a:p>
        </p:txBody>
      </p:sp>
      <p:sp>
        <p:nvSpPr>
          <p:cNvPr id="4" name="Rectangle 3"/>
          <p:cNvSpPr/>
          <p:nvPr/>
        </p:nvSpPr>
        <p:spPr>
          <a:xfrm>
            <a:off x="4686300" y="599985"/>
            <a:ext cx="1600200" cy="1015663"/>
          </a:xfrm>
          <a:prstGeom prst="rect">
            <a:avLst/>
          </a:prstGeom>
        </p:spPr>
        <p:txBody>
          <a:bodyPr wrap="square">
            <a:spAutoFit/>
          </a:bodyPr>
          <a:lstStyle/>
          <a:p>
            <a:r>
              <a:rPr lang="hr-HR" sz="1200" dirty="0">
                <a:latin typeface="+mj-lt"/>
                <a:ea typeface="Calibri" panose="020F0502020204030204" pitchFamily="34" charset="0"/>
                <a:cs typeface="Times New Roman" panose="02020603050405020304" pitchFamily="18" charset="0"/>
              </a:rPr>
              <a:t>All European </a:t>
            </a:r>
            <a:r>
              <a:rPr lang="hr-HR" sz="1200" dirty="0" err="1">
                <a:latin typeface="+mj-lt"/>
                <a:ea typeface="Calibri" panose="020F0502020204030204" pitchFamily="34" charset="0"/>
                <a:cs typeface="Times New Roman" panose="02020603050405020304" pitchFamily="18" charset="0"/>
              </a:rPr>
              <a:t>Academies</a:t>
            </a:r>
            <a:r>
              <a:rPr lang="hr-HR" sz="1200" dirty="0">
                <a:latin typeface="+mj-lt"/>
                <a:ea typeface="Calibri" panose="020F0502020204030204" pitchFamily="34" charset="0"/>
                <a:cs typeface="Times New Roman" panose="02020603050405020304" pitchFamily="18" charset="0"/>
              </a:rPr>
              <a:t> </a:t>
            </a:r>
            <a:r>
              <a:rPr lang="en-GB" sz="1200" dirty="0">
                <a:latin typeface="+mj-lt"/>
                <a:ea typeface="Calibri" panose="020F0502020204030204" pitchFamily="34" charset="0"/>
                <a:cs typeface="Times New Roman" panose="02020603050405020304" pitchFamily="18" charset="0"/>
              </a:rPr>
              <a:t>(</a:t>
            </a:r>
            <a:r>
              <a:rPr lang="hr-HR" sz="1200" dirty="0">
                <a:latin typeface="+mj-lt"/>
                <a:ea typeface="Calibri" panose="020F0502020204030204" pitchFamily="34" charset="0"/>
                <a:cs typeface="Times New Roman" panose="02020603050405020304" pitchFamily="18" charset="0"/>
              </a:rPr>
              <a:t>ALLEA</a:t>
            </a:r>
            <a:r>
              <a:rPr lang="en-GB" sz="1200" dirty="0">
                <a:latin typeface="+mj-lt"/>
                <a:ea typeface="Calibri" panose="020F0502020204030204" pitchFamily="34" charset="0"/>
                <a:cs typeface="Times New Roman" panose="02020603050405020304" pitchFamily="18" charset="0"/>
              </a:rPr>
              <a:t>)</a:t>
            </a:r>
            <a:r>
              <a:rPr lang="hr-HR" sz="1200" dirty="0">
                <a:latin typeface="+mj-lt"/>
                <a:ea typeface="Calibri" panose="020F0502020204030204" pitchFamily="34" charset="0"/>
                <a:cs typeface="Times New Roman" panose="02020603050405020304" pitchFamily="18" charset="0"/>
              </a:rPr>
              <a:t>. </a:t>
            </a:r>
            <a:r>
              <a:rPr lang="hr-HR" sz="1200" i="1" dirty="0">
                <a:latin typeface="+mj-lt"/>
                <a:ea typeface="Calibri" panose="020F0502020204030204" pitchFamily="34" charset="0"/>
                <a:cs typeface="Times New Roman" panose="02020603050405020304" pitchFamily="18" charset="0"/>
              </a:rPr>
              <a:t>European </a:t>
            </a:r>
            <a:r>
              <a:rPr lang="hr-HR" sz="1200" i="1" dirty="0" err="1">
                <a:latin typeface="+mj-lt"/>
                <a:ea typeface="Calibri" panose="020F0502020204030204" pitchFamily="34" charset="0"/>
                <a:cs typeface="Times New Roman" panose="02020603050405020304" pitchFamily="18" charset="0"/>
              </a:rPr>
              <a:t>Code</a:t>
            </a:r>
            <a:r>
              <a:rPr lang="hr-HR" sz="1200" i="1" dirty="0">
                <a:latin typeface="+mj-lt"/>
                <a:ea typeface="Calibri" panose="020F0502020204030204" pitchFamily="34" charset="0"/>
                <a:cs typeface="Times New Roman" panose="02020603050405020304" pitchFamily="18" charset="0"/>
              </a:rPr>
              <a:t> </a:t>
            </a:r>
            <a:r>
              <a:rPr lang="hr-HR" sz="1200" i="1" dirty="0" err="1">
                <a:latin typeface="+mj-lt"/>
                <a:ea typeface="Calibri" panose="020F0502020204030204" pitchFamily="34" charset="0"/>
                <a:cs typeface="Times New Roman" panose="02020603050405020304" pitchFamily="18" charset="0"/>
              </a:rPr>
              <a:t>of</a:t>
            </a:r>
            <a:r>
              <a:rPr lang="hr-HR" sz="1200" i="1" dirty="0">
                <a:latin typeface="+mj-lt"/>
                <a:ea typeface="Calibri" panose="020F0502020204030204" pitchFamily="34" charset="0"/>
                <a:cs typeface="Times New Roman" panose="02020603050405020304" pitchFamily="18" charset="0"/>
              </a:rPr>
              <a:t> </a:t>
            </a:r>
            <a:r>
              <a:rPr lang="hr-HR" sz="1200" i="1" dirty="0" err="1">
                <a:latin typeface="+mj-lt"/>
                <a:ea typeface="Calibri" panose="020F0502020204030204" pitchFamily="34" charset="0"/>
                <a:cs typeface="Times New Roman" panose="02020603050405020304" pitchFamily="18" charset="0"/>
              </a:rPr>
              <a:t>Conduct</a:t>
            </a:r>
            <a:r>
              <a:rPr lang="hr-HR" sz="1200" i="1" dirty="0">
                <a:latin typeface="+mj-lt"/>
                <a:ea typeface="Calibri" panose="020F0502020204030204" pitchFamily="34" charset="0"/>
                <a:cs typeface="Times New Roman" panose="02020603050405020304" pitchFamily="18" charset="0"/>
              </a:rPr>
              <a:t> for Research </a:t>
            </a:r>
            <a:r>
              <a:rPr lang="hr-HR" sz="1200" i="1" dirty="0" err="1">
                <a:latin typeface="+mj-lt"/>
                <a:ea typeface="Calibri" panose="020F0502020204030204" pitchFamily="34" charset="0"/>
                <a:cs typeface="Times New Roman" panose="02020603050405020304" pitchFamily="18" charset="0"/>
              </a:rPr>
              <a:t>Integrity</a:t>
            </a:r>
            <a:r>
              <a:rPr lang="hr-HR" sz="1200" i="1" dirty="0">
                <a:latin typeface="+mj-lt"/>
                <a:ea typeface="Calibri" panose="020F0502020204030204" pitchFamily="34" charset="0"/>
                <a:cs typeface="Times New Roman" panose="02020603050405020304" pitchFamily="18" charset="0"/>
              </a:rPr>
              <a:t> </a:t>
            </a:r>
            <a:r>
              <a:rPr lang="hr-HR" sz="1200" dirty="0">
                <a:latin typeface="+mj-lt"/>
                <a:ea typeface="Calibri" panose="020F0502020204030204" pitchFamily="34" charset="0"/>
                <a:cs typeface="Times New Roman" panose="02020603050405020304" pitchFamily="18" charset="0"/>
              </a:rPr>
              <a:t>(2017)</a:t>
            </a:r>
            <a:endParaRPr lang="en-US" sz="1200" dirty="0">
              <a:latin typeface="+mj-lt"/>
              <a:cs typeface="Times New Roman" panose="02020603050405020304" pitchFamily="18" charset="0"/>
            </a:endParaRPr>
          </a:p>
        </p:txBody>
      </p:sp>
      <p:sp>
        <p:nvSpPr>
          <p:cNvPr id="24" name="Rectangle 23"/>
          <p:cNvSpPr/>
          <p:nvPr/>
        </p:nvSpPr>
        <p:spPr>
          <a:xfrm>
            <a:off x="152400" y="1235429"/>
            <a:ext cx="1600200" cy="1200329"/>
          </a:xfrm>
          <a:prstGeom prst="rect">
            <a:avLst/>
          </a:prstGeom>
        </p:spPr>
        <p:txBody>
          <a:bodyPr wrap="square">
            <a:spAutoFit/>
          </a:bodyPr>
          <a:lstStyle/>
          <a:p>
            <a:r>
              <a:rPr lang="en-GB" sz="1200" dirty="0">
                <a:latin typeface="+mj-lt"/>
                <a:ea typeface="Calibri" panose="020F0502020204030204" pitchFamily="34" charset="0"/>
                <a:cs typeface="Times New Roman" panose="02020603050405020304" pitchFamily="18" charset="0"/>
              </a:rPr>
              <a:t>National Academies of Sciences, Engineering and Medicine (NASEM)</a:t>
            </a:r>
            <a:r>
              <a:rPr lang="hr-HR" sz="1200" dirty="0">
                <a:latin typeface="+mj-lt"/>
                <a:ea typeface="Calibri" panose="020F0502020204030204" pitchFamily="34" charset="0"/>
                <a:cs typeface="Times New Roman" panose="02020603050405020304" pitchFamily="18" charset="0"/>
              </a:rPr>
              <a:t>. </a:t>
            </a:r>
            <a:r>
              <a:rPr lang="en-GB" sz="1200" i="1" dirty="0">
                <a:latin typeface="+mj-lt"/>
                <a:ea typeface="Calibri" panose="020F0502020204030204" pitchFamily="34" charset="0"/>
                <a:cs typeface="Times New Roman" panose="02020603050405020304" pitchFamily="18" charset="0"/>
              </a:rPr>
              <a:t>Fostering Integrity in Research</a:t>
            </a:r>
            <a:r>
              <a:rPr lang="en-GB" sz="1200" dirty="0">
                <a:latin typeface="+mj-lt"/>
                <a:ea typeface="Calibri" panose="020F0502020204030204" pitchFamily="34" charset="0"/>
                <a:cs typeface="Times New Roman" panose="02020603050405020304" pitchFamily="18" charset="0"/>
              </a:rPr>
              <a:t> </a:t>
            </a:r>
            <a:r>
              <a:rPr lang="hr-HR" sz="1200" dirty="0">
                <a:latin typeface="+mj-lt"/>
                <a:ea typeface="Calibri" panose="020F0502020204030204" pitchFamily="34" charset="0"/>
                <a:cs typeface="Times New Roman" panose="02020603050405020304" pitchFamily="18" charset="0"/>
              </a:rPr>
              <a:t>(2017)</a:t>
            </a:r>
            <a:endParaRPr lang="en-US" sz="1200" dirty="0">
              <a:latin typeface="+mj-lt"/>
              <a:cs typeface="Times New Roman" panose="02020603050405020304" pitchFamily="18" charset="0"/>
            </a:endParaRPr>
          </a:p>
        </p:txBody>
      </p:sp>
      <p:pic>
        <p:nvPicPr>
          <p:cNvPr id="5" name="Picture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943600" y="1968795"/>
            <a:ext cx="1371600" cy="1920240"/>
          </a:xfrm>
          <a:prstGeom prst="rect">
            <a:avLst/>
          </a:prstGeom>
        </p:spPr>
      </p:pic>
      <p:pic>
        <p:nvPicPr>
          <p:cNvPr id="7"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0100" y="2422772"/>
            <a:ext cx="1295400" cy="1893891"/>
          </a:xfrm>
          <a:prstGeom prst="rect">
            <a:avLst/>
          </a:prstGeom>
        </p:spPr>
      </p:pic>
    </p:spTree>
    <p:extLst>
      <p:ext uri="{BB962C8B-B14F-4D97-AF65-F5344CB8AC3E}">
        <p14:creationId xmlns:p14="http://schemas.microsoft.com/office/powerpoint/2010/main" val="594319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70268"/>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6</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
        <p:nvSpPr>
          <p:cNvPr id="9" name="Tekstfelt 8"/>
          <p:cNvSpPr txBox="1"/>
          <p:nvPr/>
        </p:nvSpPr>
        <p:spPr>
          <a:xfrm>
            <a:off x="1463088" y="800561"/>
            <a:ext cx="1723196" cy="2999026"/>
          </a:xfrm>
          <a:prstGeom prst="rect">
            <a:avLst/>
          </a:prstGeom>
          <a:noFill/>
          <a:ln w="47625">
            <a:solidFill>
              <a:schemeClr val="accent1"/>
            </a:solidFill>
          </a:ln>
        </p:spPr>
        <p:txBody>
          <a:bodyPr wrap="square" rtlCol="0">
            <a:spAutoFit/>
          </a:bodyPr>
          <a:lstStyle/>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Research </a:t>
            </a:r>
            <a:r>
              <a:rPr lang="da-DK" sz="1349" dirty="0" err="1">
                <a:solidFill>
                  <a:prstClr val="black"/>
                </a:solidFill>
                <a:latin typeface="Calibri Light" panose="020F0302020204030204" pitchFamily="34" charset="0"/>
                <a:cs typeface="Calibri Light" panose="020F0302020204030204" pitchFamily="34" charset="0"/>
              </a:rPr>
              <a:t>practice</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viewed</a:t>
            </a:r>
            <a:r>
              <a:rPr lang="da-DK" sz="1349" dirty="0">
                <a:solidFill>
                  <a:prstClr val="black"/>
                </a:solidFill>
                <a:latin typeface="Calibri Light" panose="020F0302020204030204" pitchFamily="34" charset="0"/>
                <a:cs typeface="Calibri Light" panose="020F0302020204030204" pitchFamily="34" charset="0"/>
              </a:rPr>
              <a:t> from the perspective of </a:t>
            </a:r>
            <a:r>
              <a:rPr lang="da-DK" sz="1349" b="1" dirty="0">
                <a:solidFill>
                  <a:prstClr val="black"/>
                </a:solidFill>
                <a:latin typeface="Calibri Light" panose="020F0302020204030204" pitchFamily="34" charset="0"/>
                <a:cs typeface="Calibri Light" panose="020F0302020204030204" pitchFamily="34" charset="0"/>
              </a:rPr>
              <a:t>moral </a:t>
            </a:r>
            <a:r>
              <a:rPr lang="da-DK" sz="1349" b="1" dirty="0" err="1">
                <a:solidFill>
                  <a:prstClr val="black"/>
                </a:solidFill>
                <a:latin typeface="Calibri Light" panose="020F0302020204030204" pitchFamily="34" charset="0"/>
                <a:cs typeface="Calibri Light" panose="020F0302020204030204" pitchFamily="34" charset="0"/>
              </a:rPr>
              <a:t>principles</a:t>
            </a:r>
            <a:endParaRPr lang="da-DK" sz="1349" b="1"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b="1" dirty="0">
                <a:solidFill>
                  <a:prstClr val="black"/>
                </a:solidFill>
                <a:latin typeface="Calibri Light" panose="020F0302020204030204" pitchFamily="34" charset="0"/>
                <a:cs typeface="Calibri Light" panose="020F0302020204030204" pitchFamily="34" charset="0"/>
              </a:rPr>
              <a:t>Issues:</a:t>
            </a: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Participant </a:t>
            </a:r>
            <a:r>
              <a:rPr lang="da-DK" sz="1349" dirty="0" err="1">
                <a:solidFill>
                  <a:prstClr val="black"/>
                </a:solidFill>
                <a:latin typeface="Calibri Light" panose="020F0302020204030204" pitchFamily="34" charset="0"/>
                <a:cs typeface="Calibri Light" panose="020F0302020204030204" pitchFamily="34" charset="0"/>
              </a:rPr>
              <a:t>protection</a:t>
            </a: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Safety of </a:t>
            </a:r>
            <a:r>
              <a:rPr lang="da-DK" sz="1349" dirty="0" err="1">
                <a:solidFill>
                  <a:prstClr val="black"/>
                </a:solidFill>
                <a:latin typeface="Calibri Light" panose="020F0302020204030204" pitchFamily="34" charset="0"/>
                <a:cs typeface="Calibri Light" panose="020F0302020204030204" pitchFamily="34" charset="0"/>
              </a:rPr>
              <a:t>trials</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informed</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consent</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confidentiality</a:t>
            </a:r>
            <a:r>
              <a:rPr lang="da-DK" sz="1349" dirty="0">
                <a:solidFill>
                  <a:prstClr val="black"/>
                </a:solidFill>
                <a:latin typeface="Calibri Light" panose="020F0302020204030204" pitchFamily="34" charset="0"/>
                <a:cs typeface="Calibri Light" panose="020F0302020204030204" pitchFamily="34" charset="0"/>
              </a:rPr>
              <a:t> and </a:t>
            </a:r>
            <a:r>
              <a:rPr lang="da-DK" sz="1349" dirty="0" err="1">
                <a:solidFill>
                  <a:prstClr val="black"/>
                </a:solidFill>
                <a:latin typeface="Calibri Light" panose="020F0302020204030204" pitchFamily="34" charset="0"/>
                <a:cs typeface="Calibri Light" panose="020F0302020204030204" pitchFamily="34" charset="0"/>
              </a:rPr>
              <a:t>privacy</a:t>
            </a:r>
            <a:r>
              <a:rPr lang="da-DK" sz="1349" dirty="0">
                <a:solidFill>
                  <a:prstClr val="black"/>
                </a:solidFill>
                <a:latin typeface="Calibri Light" panose="020F0302020204030204" pitchFamily="34" charset="0"/>
                <a:cs typeface="Calibri Light" panose="020F0302020204030204" pitchFamily="34" charset="0"/>
              </a:rPr>
              <a:t>, vulnerable participants</a:t>
            </a:r>
          </a:p>
        </p:txBody>
      </p:sp>
      <p:sp>
        <p:nvSpPr>
          <p:cNvPr id="11" name="Tekstfelt 10"/>
          <p:cNvSpPr txBox="1"/>
          <p:nvPr/>
        </p:nvSpPr>
        <p:spPr>
          <a:xfrm>
            <a:off x="3618224" y="800560"/>
            <a:ext cx="1723196" cy="2583784"/>
          </a:xfrm>
          <a:prstGeom prst="rect">
            <a:avLst/>
          </a:prstGeom>
          <a:noFill/>
          <a:ln w="47625">
            <a:solidFill>
              <a:schemeClr val="accent1"/>
            </a:solidFill>
          </a:ln>
        </p:spPr>
        <p:txBody>
          <a:bodyPr wrap="square" rtlCol="0">
            <a:spAutoFit/>
          </a:bodyPr>
          <a:lstStyle/>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Research </a:t>
            </a:r>
            <a:r>
              <a:rPr lang="da-DK" sz="1349" dirty="0" err="1">
                <a:solidFill>
                  <a:prstClr val="black"/>
                </a:solidFill>
                <a:latin typeface="Calibri Light" panose="020F0302020204030204" pitchFamily="34" charset="0"/>
                <a:cs typeface="Calibri Light" panose="020F0302020204030204" pitchFamily="34" charset="0"/>
              </a:rPr>
              <a:t>practice</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viewed</a:t>
            </a:r>
            <a:r>
              <a:rPr lang="da-DK" sz="1349" dirty="0">
                <a:solidFill>
                  <a:prstClr val="black"/>
                </a:solidFill>
                <a:latin typeface="Calibri Light" panose="020F0302020204030204" pitchFamily="34" charset="0"/>
                <a:cs typeface="Calibri Light" panose="020F0302020204030204" pitchFamily="34" charset="0"/>
              </a:rPr>
              <a:t> from the perspective of </a:t>
            </a:r>
            <a:r>
              <a:rPr lang="da-DK" sz="1349" b="1" dirty="0">
                <a:solidFill>
                  <a:prstClr val="black"/>
                </a:solidFill>
                <a:latin typeface="Calibri Light" panose="020F0302020204030204" pitchFamily="34" charset="0"/>
                <a:cs typeface="Calibri Light" panose="020F0302020204030204" pitchFamily="34" charset="0"/>
              </a:rPr>
              <a:t>professional standards</a:t>
            </a:r>
          </a:p>
          <a:p>
            <a:pPr fontAlgn="auto">
              <a:spcBef>
                <a:spcPts val="0"/>
              </a:spcBef>
              <a:spcAft>
                <a:spcPts val="0"/>
              </a:spcAft>
            </a:pP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b="1" dirty="0">
                <a:solidFill>
                  <a:prstClr val="black"/>
                </a:solidFill>
                <a:latin typeface="Calibri Light" panose="020F0302020204030204" pitchFamily="34" charset="0"/>
                <a:cs typeface="Calibri Light" panose="020F0302020204030204" pitchFamily="34" charset="0"/>
              </a:rPr>
              <a:t>Issues:</a:t>
            </a: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Research </a:t>
            </a:r>
            <a:r>
              <a:rPr lang="da-DK" sz="1349" dirty="0" err="1">
                <a:solidFill>
                  <a:prstClr val="black"/>
                </a:solidFill>
                <a:latin typeface="Calibri Light" panose="020F0302020204030204" pitchFamily="34" charset="0"/>
                <a:cs typeface="Calibri Light" panose="020F0302020204030204" pitchFamily="34" charset="0"/>
              </a:rPr>
              <a:t>misconduct</a:t>
            </a:r>
            <a:r>
              <a:rPr lang="da-DK" sz="1349" dirty="0">
                <a:solidFill>
                  <a:prstClr val="black"/>
                </a:solidFill>
                <a:latin typeface="Calibri Light" panose="020F0302020204030204" pitchFamily="34" charset="0"/>
                <a:cs typeface="Calibri Light" panose="020F0302020204030204" pitchFamily="34" charset="0"/>
              </a:rPr>
              <a:t> and  </a:t>
            </a:r>
            <a:r>
              <a:rPr lang="da-DK" sz="1349" dirty="0" err="1">
                <a:solidFill>
                  <a:prstClr val="black"/>
                </a:solidFill>
                <a:latin typeface="Calibri Light" panose="020F0302020204030204" pitchFamily="34" charset="0"/>
                <a:cs typeface="Calibri Light" panose="020F0302020204030204" pitchFamily="34" charset="0"/>
              </a:rPr>
              <a:t>QRPs</a:t>
            </a: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Design, </a:t>
            </a:r>
            <a:r>
              <a:rPr lang="da-DK" sz="1349" dirty="0" err="1">
                <a:solidFill>
                  <a:prstClr val="black"/>
                </a:solidFill>
                <a:latin typeface="Calibri Light" panose="020F0302020204030204" pitchFamily="34" charset="0"/>
                <a:cs typeface="Calibri Light" panose="020F0302020204030204" pitchFamily="34" charset="0"/>
              </a:rPr>
              <a:t>imlementation</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quality</a:t>
            </a:r>
            <a:r>
              <a:rPr lang="da-DK" sz="1349" dirty="0">
                <a:solidFill>
                  <a:prstClr val="black"/>
                </a:solidFill>
                <a:latin typeface="Calibri Light" panose="020F0302020204030204" pitchFamily="34" charset="0"/>
                <a:cs typeface="Calibri Light" panose="020F0302020204030204" pitchFamily="34" charset="0"/>
              </a:rPr>
              <a:t> assurance, </a:t>
            </a:r>
            <a:r>
              <a:rPr lang="da-DK" sz="1349" dirty="0" err="1">
                <a:solidFill>
                  <a:prstClr val="black"/>
                </a:solidFill>
                <a:latin typeface="Calibri Light" panose="020F0302020204030204" pitchFamily="34" charset="0"/>
                <a:cs typeface="Calibri Light" panose="020F0302020204030204" pitchFamily="34" charset="0"/>
              </a:rPr>
              <a:t>dissemination</a:t>
            </a:r>
            <a:endParaRPr lang="da-DK" sz="1349" dirty="0">
              <a:solidFill>
                <a:prstClr val="black"/>
              </a:solidFill>
              <a:latin typeface="Calibri Light" panose="020F0302020204030204" pitchFamily="34" charset="0"/>
              <a:cs typeface="Calibri Light" panose="020F0302020204030204" pitchFamily="34" charset="0"/>
            </a:endParaRPr>
          </a:p>
        </p:txBody>
      </p:sp>
      <p:sp>
        <p:nvSpPr>
          <p:cNvPr id="15" name="Tekstfelt 14"/>
          <p:cNvSpPr txBox="1"/>
          <p:nvPr/>
        </p:nvSpPr>
        <p:spPr>
          <a:xfrm>
            <a:off x="5777170" y="800561"/>
            <a:ext cx="1723196" cy="2791405"/>
          </a:xfrm>
          <a:prstGeom prst="rect">
            <a:avLst/>
          </a:prstGeom>
          <a:noFill/>
          <a:ln w="47625">
            <a:solidFill>
              <a:schemeClr val="accent1"/>
            </a:solidFill>
          </a:ln>
        </p:spPr>
        <p:txBody>
          <a:bodyPr wrap="square" rtlCol="0">
            <a:spAutoFit/>
          </a:bodyPr>
          <a:lstStyle/>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Research </a:t>
            </a:r>
            <a:r>
              <a:rPr lang="da-DK" sz="1349" dirty="0" err="1">
                <a:solidFill>
                  <a:prstClr val="black"/>
                </a:solidFill>
                <a:latin typeface="Calibri Light" panose="020F0302020204030204" pitchFamily="34" charset="0"/>
                <a:cs typeface="Calibri Light" panose="020F0302020204030204" pitchFamily="34" charset="0"/>
              </a:rPr>
              <a:t>practice</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viewed</a:t>
            </a:r>
            <a:r>
              <a:rPr lang="da-DK" sz="1349" dirty="0">
                <a:solidFill>
                  <a:prstClr val="black"/>
                </a:solidFill>
                <a:latin typeface="Calibri Light" panose="020F0302020204030204" pitchFamily="34" charset="0"/>
                <a:cs typeface="Calibri Light" panose="020F0302020204030204" pitchFamily="34" charset="0"/>
              </a:rPr>
              <a:t> from the perspective of </a:t>
            </a:r>
            <a:r>
              <a:rPr lang="da-DK" sz="1349" b="1" dirty="0" err="1">
                <a:solidFill>
                  <a:prstClr val="black"/>
                </a:solidFill>
                <a:latin typeface="Calibri Light" panose="020F0302020204030204" pitchFamily="34" charset="0"/>
                <a:cs typeface="Calibri Light" panose="020F0302020204030204" pitchFamily="34" charset="0"/>
              </a:rPr>
              <a:t>societal</a:t>
            </a:r>
            <a:r>
              <a:rPr lang="da-DK" sz="1349" b="1" dirty="0">
                <a:solidFill>
                  <a:prstClr val="black"/>
                </a:solidFill>
                <a:latin typeface="Calibri Light" panose="020F0302020204030204" pitchFamily="34" charset="0"/>
                <a:cs typeface="Calibri Light" panose="020F0302020204030204" pitchFamily="34" charset="0"/>
              </a:rPr>
              <a:t> </a:t>
            </a:r>
            <a:r>
              <a:rPr lang="da-DK" sz="1349" b="1" dirty="0" err="1">
                <a:solidFill>
                  <a:prstClr val="black"/>
                </a:solidFill>
                <a:latin typeface="Calibri Light" panose="020F0302020204030204" pitchFamily="34" charset="0"/>
                <a:cs typeface="Calibri Light" panose="020F0302020204030204" pitchFamily="34" charset="0"/>
              </a:rPr>
              <a:t>values</a:t>
            </a:r>
            <a:r>
              <a:rPr lang="da-DK" sz="1349" b="1" dirty="0">
                <a:solidFill>
                  <a:prstClr val="black"/>
                </a:solidFill>
                <a:latin typeface="Calibri Light" panose="020F0302020204030204" pitchFamily="34" charset="0"/>
                <a:cs typeface="Calibri Light" panose="020F0302020204030204" pitchFamily="34" charset="0"/>
              </a:rPr>
              <a:t>, </a:t>
            </a:r>
            <a:r>
              <a:rPr lang="da-DK" sz="1349" b="1" dirty="0" err="1">
                <a:solidFill>
                  <a:prstClr val="black"/>
                </a:solidFill>
                <a:latin typeface="Calibri Light" panose="020F0302020204030204" pitchFamily="34" charset="0"/>
                <a:cs typeface="Calibri Light" panose="020F0302020204030204" pitchFamily="34" charset="0"/>
              </a:rPr>
              <a:t>demands</a:t>
            </a:r>
            <a:r>
              <a:rPr lang="da-DK" sz="1349" b="1" dirty="0">
                <a:solidFill>
                  <a:prstClr val="black"/>
                </a:solidFill>
                <a:latin typeface="Calibri Light" panose="020F0302020204030204" pitchFamily="34" charset="0"/>
                <a:cs typeface="Calibri Light" panose="020F0302020204030204" pitchFamily="34" charset="0"/>
              </a:rPr>
              <a:t>, and </a:t>
            </a:r>
            <a:r>
              <a:rPr lang="da-DK" sz="1349" b="1" dirty="0" err="1">
                <a:solidFill>
                  <a:prstClr val="black"/>
                </a:solidFill>
                <a:latin typeface="Calibri Light" panose="020F0302020204030204" pitchFamily="34" charset="0"/>
                <a:cs typeface="Calibri Light" panose="020F0302020204030204" pitchFamily="34" charset="0"/>
              </a:rPr>
              <a:t>expectations</a:t>
            </a:r>
            <a:endParaRPr lang="da-DK" sz="1349" b="1"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endParaRPr lang="da-DK" sz="1349" b="1"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b="1" dirty="0">
                <a:solidFill>
                  <a:prstClr val="black"/>
                </a:solidFill>
                <a:latin typeface="Calibri Light" panose="020F0302020204030204" pitchFamily="34" charset="0"/>
                <a:cs typeface="Calibri Light" panose="020F0302020204030204" pitchFamily="34" charset="0"/>
              </a:rPr>
              <a:t>Issues:</a:t>
            </a: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Societal</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desirability</a:t>
            </a:r>
            <a:endParaRPr lang="da-DK" sz="1349" dirty="0">
              <a:solidFill>
                <a:prstClr val="black"/>
              </a:solidFill>
              <a:latin typeface="Calibri Light" panose="020F0302020204030204" pitchFamily="34" charset="0"/>
              <a:cs typeface="Calibri Light" panose="020F0302020204030204" pitchFamily="34" charset="0"/>
            </a:endParaRPr>
          </a:p>
          <a:p>
            <a:pPr fontAlgn="auto">
              <a:spcBef>
                <a:spcPts val="0"/>
              </a:spcBef>
              <a:spcAft>
                <a:spcPts val="0"/>
              </a:spcAft>
            </a:pP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Democratisation</a:t>
            </a:r>
            <a:r>
              <a:rPr lang="da-DK" sz="1349" dirty="0">
                <a:solidFill>
                  <a:prstClr val="black"/>
                </a:solidFill>
                <a:latin typeface="Calibri Light" panose="020F0302020204030204" pitchFamily="34" charset="0"/>
                <a:cs typeface="Calibri Light" panose="020F0302020204030204" pitchFamily="34" charset="0"/>
              </a:rPr>
              <a:t> of science, </a:t>
            </a:r>
            <a:r>
              <a:rPr lang="da-DK" sz="1349" dirty="0" err="1">
                <a:solidFill>
                  <a:prstClr val="black"/>
                </a:solidFill>
                <a:latin typeface="Calibri Light" panose="020F0302020204030204" pitchFamily="34" charset="0"/>
                <a:cs typeface="Calibri Light" panose="020F0302020204030204" pitchFamily="34" charset="0"/>
              </a:rPr>
              <a:t>co-creation</a:t>
            </a:r>
            <a:r>
              <a:rPr lang="da-DK" sz="1349" dirty="0">
                <a:solidFill>
                  <a:prstClr val="black"/>
                </a:solidFill>
                <a:latin typeface="Calibri Light" panose="020F0302020204030204" pitchFamily="34" charset="0"/>
                <a:cs typeface="Calibri Light" panose="020F0302020204030204" pitchFamily="34" charset="0"/>
              </a:rPr>
              <a:t> with </a:t>
            </a:r>
            <a:r>
              <a:rPr lang="da-DK" sz="1349" dirty="0" err="1">
                <a:solidFill>
                  <a:prstClr val="black"/>
                </a:solidFill>
                <a:latin typeface="Calibri Light" panose="020F0302020204030204" pitchFamily="34" charset="0"/>
                <a:cs typeface="Calibri Light" panose="020F0302020204030204" pitchFamily="34" charset="0"/>
              </a:rPr>
              <a:t>stakeholders</a:t>
            </a:r>
            <a:r>
              <a:rPr lang="da-DK" sz="1349" dirty="0">
                <a:solidFill>
                  <a:prstClr val="black"/>
                </a:solidFill>
                <a:latin typeface="Calibri Light" panose="020F0302020204030204" pitchFamily="34" charset="0"/>
                <a:cs typeface="Calibri Light" panose="020F0302020204030204" pitchFamily="34" charset="0"/>
              </a:rPr>
              <a:t>, anticipation, </a:t>
            </a:r>
            <a:r>
              <a:rPr lang="da-DK" sz="1349" dirty="0" err="1">
                <a:solidFill>
                  <a:prstClr val="black"/>
                </a:solidFill>
                <a:latin typeface="Calibri Light" panose="020F0302020204030204" pitchFamily="34" charset="0"/>
                <a:cs typeface="Calibri Light" panose="020F0302020204030204" pitchFamily="34" charset="0"/>
              </a:rPr>
              <a:t>value</a:t>
            </a:r>
            <a:r>
              <a:rPr lang="da-DK" sz="1349" dirty="0">
                <a:solidFill>
                  <a:prstClr val="black"/>
                </a:solidFill>
                <a:latin typeface="Calibri Light" panose="020F0302020204030204" pitchFamily="34" charset="0"/>
                <a:cs typeface="Calibri Light" panose="020F0302020204030204" pitchFamily="34" charset="0"/>
              </a:rPr>
              <a:t> </a:t>
            </a:r>
            <a:r>
              <a:rPr lang="da-DK" sz="1349" dirty="0" err="1">
                <a:solidFill>
                  <a:prstClr val="black"/>
                </a:solidFill>
                <a:latin typeface="Calibri Light" panose="020F0302020204030204" pitchFamily="34" charset="0"/>
                <a:cs typeface="Calibri Light" panose="020F0302020204030204" pitchFamily="34" charset="0"/>
              </a:rPr>
              <a:t>sensitivity</a:t>
            </a:r>
            <a:endParaRPr lang="da-DK" sz="1349" dirty="0">
              <a:solidFill>
                <a:prstClr val="black"/>
              </a:solidFill>
              <a:latin typeface="Calibri Light" panose="020F0302020204030204" pitchFamily="34" charset="0"/>
              <a:cs typeface="Calibri Light" panose="020F0302020204030204" pitchFamily="34" charset="0"/>
            </a:endParaRPr>
          </a:p>
        </p:txBody>
      </p:sp>
      <p:sp>
        <p:nvSpPr>
          <p:cNvPr id="17" name="Tekstfelt 16"/>
          <p:cNvSpPr txBox="1"/>
          <p:nvPr/>
        </p:nvSpPr>
        <p:spPr>
          <a:xfrm>
            <a:off x="1458092" y="3920874"/>
            <a:ext cx="1728192" cy="253916"/>
          </a:xfrm>
          <a:prstGeom prst="rect">
            <a:avLst/>
          </a:prstGeom>
          <a:noFill/>
        </p:spPr>
        <p:txBody>
          <a:bodyPr wrap="square" rtlCol="0">
            <a:spAutoFit/>
          </a:bodyPr>
          <a:lstStyle/>
          <a:p>
            <a:pPr>
              <a:lnSpc>
                <a:spcPct val="100000"/>
              </a:lnSpc>
            </a:pPr>
            <a:r>
              <a:rPr lang="da-DK" sz="1050" dirty="0">
                <a:solidFill>
                  <a:prstClr val="black"/>
                </a:solidFill>
                <a:latin typeface="Calibri Light" panose="020F0302020204030204" pitchFamily="34" charset="0"/>
                <a:cs typeface="Calibri Light" panose="020F0302020204030204" pitchFamily="34" charset="0"/>
              </a:rPr>
              <a:t>Steneck 2006</a:t>
            </a:r>
            <a:endParaRPr lang="en-US" sz="1050" dirty="0">
              <a:solidFill>
                <a:prstClr val="black"/>
              </a:solidFill>
              <a:latin typeface="Calibri Light" panose="020F0302020204030204" pitchFamily="34" charset="0"/>
              <a:cs typeface="Calibri Light" panose="020F0302020204030204" pitchFamily="34" charset="0"/>
            </a:endParaRPr>
          </a:p>
        </p:txBody>
      </p:sp>
      <p:sp>
        <p:nvSpPr>
          <p:cNvPr id="20" name="Tekstfelt 19"/>
          <p:cNvSpPr txBox="1"/>
          <p:nvPr/>
        </p:nvSpPr>
        <p:spPr>
          <a:xfrm>
            <a:off x="5793073" y="3829346"/>
            <a:ext cx="1728192" cy="577081"/>
          </a:xfrm>
          <a:prstGeom prst="rect">
            <a:avLst/>
          </a:prstGeom>
          <a:noFill/>
        </p:spPr>
        <p:txBody>
          <a:bodyPr wrap="square" rtlCol="0">
            <a:spAutoFit/>
          </a:bodyPr>
          <a:lstStyle/>
          <a:p>
            <a:pPr>
              <a:lnSpc>
                <a:spcPct val="100000"/>
              </a:lnSpc>
            </a:pPr>
            <a:r>
              <a:rPr lang="da-DK" sz="1050" dirty="0">
                <a:solidFill>
                  <a:prstClr val="black"/>
                </a:solidFill>
                <a:latin typeface="Calibri Light" panose="020F0302020204030204" pitchFamily="34" charset="0"/>
                <a:cs typeface="Calibri Light" panose="020F0302020204030204" pitchFamily="34" charset="0"/>
              </a:rPr>
              <a:t>Rome </a:t>
            </a:r>
            <a:r>
              <a:rPr lang="da-DK" sz="1050" dirty="0" err="1">
                <a:solidFill>
                  <a:prstClr val="black"/>
                </a:solidFill>
                <a:latin typeface="Calibri Light" panose="020F0302020204030204" pitchFamily="34" charset="0"/>
                <a:cs typeface="Calibri Light" panose="020F0302020204030204" pitchFamily="34" charset="0"/>
              </a:rPr>
              <a:t>Declaration</a:t>
            </a:r>
            <a:r>
              <a:rPr lang="da-DK" sz="1050" dirty="0">
                <a:solidFill>
                  <a:prstClr val="black"/>
                </a:solidFill>
                <a:latin typeface="Calibri Light" panose="020F0302020204030204" pitchFamily="34" charset="0"/>
                <a:cs typeface="Calibri Light" panose="020F0302020204030204" pitchFamily="34" charset="0"/>
              </a:rPr>
              <a:t> 2014</a:t>
            </a:r>
          </a:p>
          <a:p>
            <a:pPr>
              <a:lnSpc>
                <a:spcPct val="100000"/>
              </a:lnSpc>
            </a:pPr>
            <a:r>
              <a:rPr lang="da-DK" sz="1050" dirty="0">
                <a:solidFill>
                  <a:prstClr val="black"/>
                </a:solidFill>
                <a:latin typeface="Calibri Light" panose="020F0302020204030204" pitchFamily="34" charset="0"/>
                <a:cs typeface="Calibri Light" panose="020F0302020204030204" pitchFamily="34" charset="0"/>
              </a:rPr>
              <a:t>Von </a:t>
            </a:r>
            <a:r>
              <a:rPr lang="da-DK" sz="1050" dirty="0" err="1">
                <a:solidFill>
                  <a:prstClr val="black"/>
                </a:solidFill>
                <a:latin typeface="Calibri Light" panose="020F0302020204030204" pitchFamily="34" charset="0"/>
                <a:cs typeface="Calibri Light" panose="020F0302020204030204" pitchFamily="34" charset="0"/>
              </a:rPr>
              <a:t>Schomberg</a:t>
            </a:r>
            <a:r>
              <a:rPr lang="da-DK" sz="1050" dirty="0">
                <a:solidFill>
                  <a:prstClr val="black"/>
                </a:solidFill>
                <a:latin typeface="Calibri Light" panose="020F0302020204030204" pitchFamily="34" charset="0"/>
                <a:cs typeface="Calibri Light" panose="020F0302020204030204" pitchFamily="34" charset="0"/>
              </a:rPr>
              <a:t> 2011</a:t>
            </a:r>
          </a:p>
          <a:p>
            <a:pPr>
              <a:lnSpc>
                <a:spcPct val="100000"/>
              </a:lnSpc>
            </a:pPr>
            <a:r>
              <a:rPr lang="da-DK" sz="1050" dirty="0">
                <a:solidFill>
                  <a:prstClr val="black"/>
                </a:solidFill>
                <a:latin typeface="Calibri Light" panose="020F0302020204030204" pitchFamily="34" charset="0"/>
                <a:cs typeface="Calibri Light" panose="020F0302020204030204" pitchFamily="34" charset="0"/>
              </a:rPr>
              <a:t>Owen et al 2012</a:t>
            </a:r>
            <a:endParaRPr lang="en-US" sz="1050" dirty="0">
              <a:solidFill>
                <a:prstClr val="black"/>
              </a:solidFill>
              <a:latin typeface="Calibri Light" panose="020F0302020204030204" pitchFamily="34" charset="0"/>
              <a:cs typeface="Calibri Light" panose="020F0302020204030204" pitchFamily="34" charset="0"/>
            </a:endParaRPr>
          </a:p>
        </p:txBody>
      </p:sp>
      <p:sp>
        <p:nvSpPr>
          <p:cNvPr id="21" name="Tekstfelt 20"/>
          <p:cNvSpPr txBox="1"/>
          <p:nvPr/>
        </p:nvSpPr>
        <p:spPr>
          <a:xfrm>
            <a:off x="5777170" y="350337"/>
            <a:ext cx="2410340" cy="323165"/>
          </a:xfrm>
          <a:prstGeom prst="rect">
            <a:avLst/>
          </a:prstGeom>
          <a:noFill/>
        </p:spPr>
        <p:txBody>
          <a:bodyPr wrap="square" rtlCol="0">
            <a:spAutoFit/>
          </a:bodyPr>
          <a:lstStyle/>
          <a:p>
            <a:pPr fontAlgn="auto">
              <a:spcBef>
                <a:spcPts val="0"/>
              </a:spcBef>
              <a:spcAft>
                <a:spcPts val="0"/>
              </a:spcAft>
            </a:pPr>
            <a:r>
              <a:rPr lang="da-DK" sz="1500" b="1" dirty="0">
                <a:solidFill>
                  <a:srgbClr val="0070C0"/>
                </a:solidFill>
                <a:latin typeface="Calibri Light" panose="020F0302020204030204" pitchFamily="34" charset="0"/>
                <a:cs typeface="Calibri Light" panose="020F0302020204030204" pitchFamily="34" charset="0"/>
              </a:rPr>
              <a:t>”</a:t>
            </a:r>
            <a:r>
              <a:rPr lang="da-DK" sz="1500" b="1" dirty="0" err="1">
                <a:solidFill>
                  <a:srgbClr val="0070C0"/>
                </a:solidFill>
                <a:latin typeface="Calibri Light" panose="020F0302020204030204" pitchFamily="34" charset="0"/>
                <a:cs typeface="Calibri Light" panose="020F0302020204030204" pitchFamily="34" charset="0"/>
              </a:rPr>
              <a:t>Responsible</a:t>
            </a:r>
            <a:r>
              <a:rPr lang="da-DK" sz="1500" b="1" dirty="0">
                <a:solidFill>
                  <a:srgbClr val="0070C0"/>
                </a:solidFill>
                <a:latin typeface="Calibri Light" panose="020F0302020204030204" pitchFamily="34" charset="0"/>
                <a:cs typeface="Calibri Light" panose="020F0302020204030204" pitchFamily="34" charset="0"/>
              </a:rPr>
              <a:t> research”</a:t>
            </a:r>
          </a:p>
        </p:txBody>
      </p:sp>
      <p:sp>
        <p:nvSpPr>
          <p:cNvPr id="22" name="Tekstfelt 21"/>
          <p:cNvSpPr txBox="1"/>
          <p:nvPr/>
        </p:nvSpPr>
        <p:spPr>
          <a:xfrm>
            <a:off x="3618224" y="350337"/>
            <a:ext cx="1723196" cy="323165"/>
          </a:xfrm>
          <a:prstGeom prst="rect">
            <a:avLst/>
          </a:prstGeom>
          <a:noFill/>
        </p:spPr>
        <p:txBody>
          <a:bodyPr wrap="square" rtlCol="0">
            <a:spAutoFit/>
          </a:bodyPr>
          <a:lstStyle/>
          <a:p>
            <a:pPr fontAlgn="auto">
              <a:spcBef>
                <a:spcPts val="0"/>
              </a:spcBef>
              <a:spcAft>
                <a:spcPts val="0"/>
              </a:spcAft>
            </a:pPr>
            <a:r>
              <a:rPr lang="da-DK" sz="1500" b="1" dirty="0">
                <a:solidFill>
                  <a:srgbClr val="0070C0"/>
                </a:solidFill>
                <a:latin typeface="Calibri Light" panose="020F0302020204030204" pitchFamily="34" charset="0"/>
                <a:cs typeface="Calibri Light" panose="020F0302020204030204" pitchFamily="34" charset="0"/>
              </a:rPr>
              <a:t>Research </a:t>
            </a:r>
            <a:r>
              <a:rPr lang="da-DK" sz="1500" b="1" dirty="0" err="1">
                <a:solidFill>
                  <a:srgbClr val="0070C0"/>
                </a:solidFill>
                <a:latin typeface="Calibri Light" panose="020F0302020204030204" pitchFamily="34" charset="0"/>
                <a:cs typeface="Calibri Light" panose="020F0302020204030204" pitchFamily="34" charset="0"/>
              </a:rPr>
              <a:t>integrity</a:t>
            </a:r>
            <a:endParaRPr lang="da-DK" sz="1500" b="1" dirty="0">
              <a:solidFill>
                <a:srgbClr val="0070C0"/>
              </a:solidFill>
              <a:latin typeface="Calibri Light" panose="020F0302020204030204" pitchFamily="34" charset="0"/>
              <a:cs typeface="Calibri Light" panose="020F0302020204030204" pitchFamily="34" charset="0"/>
            </a:endParaRPr>
          </a:p>
        </p:txBody>
      </p:sp>
      <p:sp>
        <p:nvSpPr>
          <p:cNvPr id="23" name="Tekstfelt 22"/>
          <p:cNvSpPr txBox="1"/>
          <p:nvPr/>
        </p:nvSpPr>
        <p:spPr>
          <a:xfrm>
            <a:off x="1463088" y="350337"/>
            <a:ext cx="1723196" cy="323165"/>
          </a:xfrm>
          <a:prstGeom prst="rect">
            <a:avLst/>
          </a:prstGeom>
          <a:noFill/>
        </p:spPr>
        <p:txBody>
          <a:bodyPr wrap="square" rtlCol="0">
            <a:spAutoFit/>
          </a:bodyPr>
          <a:lstStyle/>
          <a:p>
            <a:pPr fontAlgn="auto">
              <a:spcBef>
                <a:spcPts val="0"/>
              </a:spcBef>
              <a:spcAft>
                <a:spcPts val="0"/>
              </a:spcAft>
            </a:pPr>
            <a:r>
              <a:rPr lang="da-DK" sz="1500" b="1" dirty="0">
                <a:solidFill>
                  <a:srgbClr val="0070C0"/>
                </a:solidFill>
                <a:latin typeface="Calibri Light" panose="020F0302020204030204" pitchFamily="34" charset="0"/>
                <a:cs typeface="Calibri Light" panose="020F0302020204030204" pitchFamily="34" charset="0"/>
              </a:rPr>
              <a:t>Research </a:t>
            </a:r>
            <a:r>
              <a:rPr lang="da-DK" sz="1500" b="1" dirty="0" err="1">
                <a:solidFill>
                  <a:srgbClr val="0070C0"/>
                </a:solidFill>
                <a:latin typeface="Calibri Light" panose="020F0302020204030204" pitchFamily="34" charset="0"/>
                <a:cs typeface="Calibri Light" panose="020F0302020204030204" pitchFamily="34" charset="0"/>
              </a:rPr>
              <a:t>ethics</a:t>
            </a:r>
            <a:endParaRPr lang="da-DK" sz="1500" b="1" dirty="0">
              <a:solidFill>
                <a:srgbClr val="0070C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670105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u="sng">
                <a:hlinkClick r:id="rId3"/>
              </a:rPr>
              <a:t>https://commons.wikimedia.org/wiki/File:BlankMap-World.svg</a:t>
            </a:r>
            <a:endParaRPr lang="en-US">
              <a:latin typeface="Calibri Light" pitchFamily="34" charset="0"/>
              <a:cs typeface="Calibri Light" pitchFamily="34" charset="0"/>
            </a:endParaRPr>
          </a:p>
        </p:txBody>
      </p:sp>
      <p:sp>
        <p:nvSpPr>
          <p:cNvPr id="14" name="3 - Ορθογώνιο"/>
          <p:cNvSpPr/>
          <p:nvPr/>
        </p:nvSpPr>
        <p:spPr>
          <a:xfrm>
            <a:off x="0" y="4570268"/>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p:txBody>
          <a:bodyPr/>
          <a:lstStyle/>
          <a:p>
            <a:pPr>
              <a:defRPr/>
            </a:pPr>
            <a:fld id="{6D660447-0BBD-4083-811B-1E3AEB6D9159}" type="slidenum">
              <a:rPr lang="en-US" smtClean="0">
                <a:solidFill>
                  <a:schemeClr val="bg1">
                    <a:lumMod val="85000"/>
                  </a:schemeClr>
                </a:solidFill>
              </a:rPr>
              <a:pPr>
                <a:defRPr/>
              </a:pPr>
              <a:t>7</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
        <p:nvSpPr>
          <p:cNvPr id="3" name="Title 2"/>
          <p:cNvSpPr>
            <a:spLocks noGrp="1"/>
          </p:cNvSpPr>
          <p:nvPr>
            <p:ph type="title"/>
          </p:nvPr>
        </p:nvSpPr>
        <p:spPr>
          <a:xfrm>
            <a:off x="457200" y="205978"/>
            <a:ext cx="2362200" cy="3737371"/>
          </a:xfrm>
        </p:spPr>
        <p:txBody>
          <a:bodyPr/>
          <a:lstStyle/>
          <a:p>
            <a:r>
              <a:rPr lang="hr-HR" dirty="0">
                <a:latin typeface="Calibri Light" panose="020F0302020204030204" pitchFamily="34" charset="0"/>
                <a:cs typeface="Calibri Light" panose="020F0302020204030204" pitchFamily="34" charset="0"/>
              </a:rPr>
              <a:t>How to put RI in </a:t>
            </a:r>
            <a:r>
              <a:rPr lang="hr-HR" dirty="0" err="1">
                <a:latin typeface="Calibri Light" panose="020F0302020204030204" pitchFamily="34" charset="0"/>
                <a:cs typeface="Calibri Light" panose="020F0302020204030204" pitchFamily="34" charset="0"/>
              </a:rPr>
              <a:t>practice</a:t>
            </a:r>
            <a:r>
              <a:rPr lang="hr-HR" dirty="0">
                <a:latin typeface="Calibri Light" panose="020F0302020204030204" pitchFamily="34" charset="0"/>
                <a:cs typeface="Calibri Light" panose="020F0302020204030204" pitchFamily="34" charset="0"/>
              </a:rPr>
              <a:t>?</a:t>
            </a:r>
            <a:endParaRPr lang="en-US" dirty="0">
              <a:latin typeface="Calibri Light" panose="020F0302020204030204" pitchFamily="34" charset="0"/>
              <a:cs typeface="Calibri Light" panose="020F0302020204030204" pitchFamily="34" charset="0"/>
            </a:endParaRPr>
          </a:p>
        </p:txBody>
      </p:sp>
      <p:pic>
        <p:nvPicPr>
          <p:cNvPr id="8" name="Picture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429000" y="584273"/>
            <a:ext cx="4983927" cy="3616252"/>
          </a:xfrm>
          <a:prstGeom prst="rect">
            <a:avLst/>
          </a:prstGeom>
        </p:spPr>
      </p:pic>
      <p:sp>
        <p:nvSpPr>
          <p:cNvPr id="9" name="Rectangle 8"/>
          <p:cNvSpPr/>
          <p:nvPr/>
        </p:nvSpPr>
        <p:spPr>
          <a:xfrm>
            <a:off x="6049908" y="4397520"/>
            <a:ext cx="2530584" cy="215444"/>
          </a:xfrm>
          <a:prstGeom prst="rect">
            <a:avLst/>
          </a:prstGeom>
        </p:spPr>
        <p:txBody>
          <a:bodyPr wrap="square">
            <a:spAutoFit/>
          </a:bodyPr>
          <a:lstStyle/>
          <a:p>
            <a:r>
              <a:rPr lang="en-US" sz="800" dirty="0">
                <a:latin typeface="+mj-lt"/>
                <a:hlinkClick r:id="rId7"/>
              </a:rPr>
              <a:t>https://www.nature.com/articles/d41586-020-02847-8</a:t>
            </a:r>
            <a:r>
              <a:rPr lang="hr-HR" sz="800" dirty="0">
                <a:latin typeface="+mj-lt"/>
              </a:rPr>
              <a:t> </a:t>
            </a:r>
            <a:endParaRPr lang="en-US" sz="800" dirty="0">
              <a:latin typeface="+mj-lt"/>
            </a:endParaRPr>
          </a:p>
        </p:txBody>
      </p:sp>
    </p:spTree>
    <p:extLst>
      <p:ext uri="{BB962C8B-B14F-4D97-AF65-F5344CB8AC3E}">
        <p14:creationId xmlns:p14="http://schemas.microsoft.com/office/powerpoint/2010/main" val="1548375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457201" y="133350"/>
            <a:ext cx="7058025" cy="584775"/>
          </a:xfrm>
          <a:prstGeom prst="rect">
            <a:avLst/>
          </a:prstGeom>
          <a:noFill/>
          <a:ln w="9525">
            <a:noFill/>
            <a:miter lim="800000"/>
            <a:headEnd/>
            <a:tailEnd/>
          </a:ln>
        </p:spPr>
        <p:txBody>
          <a:bodyPr>
            <a:spAutoFit/>
          </a:bodyPr>
          <a:lstStyle/>
          <a:p>
            <a:pPr fontAlgn="auto">
              <a:spcBef>
                <a:spcPts val="0"/>
              </a:spcBef>
              <a:spcAft>
                <a:spcPts val="0"/>
              </a:spcAft>
              <a:defRPr/>
            </a:pPr>
            <a:r>
              <a:rPr lang="en-US" sz="3200" dirty="0">
                <a:solidFill>
                  <a:srgbClr val="233E5F"/>
                </a:solidFill>
                <a:latin typeface="Calibri Light" pitchFamily="34" charset="0"/>
                <a:cs typeface="Calibri Light" pitchFamily="34" charset="0"/>
              </a:rPr>
              <a:t>SOPs4RI</a:t>
            </a:r>
            <a:endParaRPr lang="el-GR" sz="3200" dirty="0">
              <a:solidFill>
                <a:srgbClr val="233E5F"/>
              </a:solidFill>
              <a:latin typeface="Calibri Light" pitchFamily="34" charset="0"/>
              <a:cs typeface="Calibri Light" pitchFamily="34" charset="0"/>
            </a:endParaRP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8</a:t>
            </a:fld>
            <a:endParaRPr lang="en-US" dirty="0">
              <a:solidFill>
                <a:schemeClr val="bg1">
                  <a:lumMod val="85000"/>
                </a:schemeClr>
              </a:solidFill>
            </a:endParaRPr>
          </a:p>
        </p:txBody>
      </p:sp>
      <p:sp>
        <p:nvSpPr>
          <p:cNvPr id="17" name="Rectangle 1"/>
          <p:cNvSpPr>
            <a:spLocks noChangeArrowheads="1"/>
          </p:cNvSpPr>
          <p:nvPr/>
        </p:nvSpPr>
        <p:spPr bwMode="auto">
          <a:xfrm>
            <a:off x="2978454" y="4621426"/>
            <a:ext cx="3187090"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2" name="Rektangel 1"/>
          <p:cNvSpPr/>
          <p:nvPr/>
        </p:nvSpPr>
        <p:spPr>
          <a:xfrm>
            <a:off x="557213" y="795114"/>
            <a:ext cx="6858000" cy="892552"/>
          </a:xfrm>
          <a:prstGeom prst="rect">
            <a:avLst/>
          </a:prstGeom>
        </p:spPr>
        <p:txBody>
          <a:bodyPr wrap="square">
            <a:spAutoFit/>
          </a:bodyPr>
          <a:lstStyle/>
          <a:p>
            <a:pPr marL="171450" indent="-171450">
              <a:spcAft>
                <a:spcPts val="60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Standard Operating Procedures for Research Integrity</a:t>
            </a:r>
          </a:p>
          <a:p>
            <a:pPr marL="171450" indent="-171450">
              <a:spcAft>
                <a:spcPts val="60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Four-year (2019-2022), H2020/</a:t>
            </a:r>
            <a:r>
              <a:rPr lang="en-US" sz="1400" dirty="0" err="1">
                <a:latin typeface="Calibri Light" panose="020F0302020204030204" pitchFamily="34" charset="0"/>
                <a:cs typeface="Calibri Light" panose="020F0302020204030204" pitchFamily="34" charset="0"/>
              </a:rPr>
              <a:t>SwafS</a:t>
            </a:r>
            <a:r>
              <a:rPr lang="en-US" sz="1400" dirty="0">
                <a:latin typeface="Calibri Light" panose="020F0302020204030204" pitchFamily="34" charset="0"/>
                <a:cs typeface="Calibri Light" panose="020F0302020204030204" pitchFamily="34" charset="0"/>
              </a:rPr>
              <a:t>, CSA, € 4m</a:t>
            </a:r>
          </a:p>
          <a:p>
            <a:pPr marL="171450" indent="-171450">
              <a:spcAft>
                <a:spcPts val="600"/>
              </a:spcAft>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Consortium:</a:t>
            </a:r>
          </a:p>
        </p:txBody>
      </p:sp>
      <p:pic>
        <p:nvPicPr>
          <p:cNvPr id="4" name="Billede 3"/>
          <p:cNvPicPr>
            <a:picLocks noChangeAspect="1"/>
          </p:cNvPicPr>
          <p:nvPr/>
        </p:nvPicPr>
        <p:blipFill>
          <a:blip r:embed="rId5"/>
          <a:stretch>
            <a:fillRect/>
          </a:stretch>
        </p:blipFill>
        <p:spPr>
          <a:xfrm>
            <a:off x="1370772" y="1941694"/>
            <a:ext cx="1047750" cy="571500"/>
          </a:xfrm>
          <a:prstGeom prst="rect">
            <a:avLst/>
          </a:prstGeom>
        </p:spPr>
      </p:pic>
      <p:pic>
        <p:nvPicPr>
          <p:cNvPr id="5" name="Billede 4"/>
          <p:cNvPicPr>
            <a:picLocks noChangeAspect="1"/>
          </p:cNvPicPr>
          <p:nvPr/>
        </p:nvPicPr>
        <p:blipFill>
          <a:blip r:embed="rId6"/>
          <a:stretch>
            <a:fillRect/>
          </a:stretch>
        </p:blipFill>
        <p:spPr>
          <a:xfrm>
            <a:off x="2654147" y="1812545"/>
            <a:ext cx="1676400" cy="571500"/>
          </a:xfrm>
          <a:prstGeom prst="rect">
            <a:avLst/>
          </a:prstGeom>
        </p:spPr>
      </p:pic>
      <p:pic>
        <p:nvPicPr>
          <p:cNvPr id="7" name="Billede 6"/>
          <p:cNvPicPr>
            <a:picLocks noChangeAspect="1"/>
          </p:cNvPicPr>
          <p:nvPr/>
        </p:nvPicPr>
        <p:blipFill>
          <a:blip r:embed="rId7"/>
          <a:stretch>
            <a:fillRect/>
          </a:stretch>
        </p:blipFill>
        <p:spPr>
          <a:xfrm>
            <a:off x="5999217" y="1889098"/>
            <a:ext cx="1571625" cy="571500"/>
          </a:xfrm>
          <a:prstGeom prst="rect">
            <a:avLst/>
          </a:prstGeom>
        </p:spPr>
      </p:pic>
      <p:pic>
        <p:nvPicPr>
          <p:cNvPr id="9" name="Billede 8"/>
          <p:cNvPicPr>
            <a:picLocks noChangeAspect="1"/>
          </p:cNvPicPr>
          <p:nvPr/>
        </p:nvPicPr>
        <p:blipFill>
          <a:blip r:embed="rId8"/>
          <a:stretch>
            <a:fillRect/>
          </a:stretch>
        </p:blipFill>
        <p:spPr>
          <a:xfrm>
            <a:off x="4862912" y="2922459"/>
            <a:ext cx="1219200" cy="571500"/>
          </a:xfrm>
          <a:prstGeom prst="rect">
            <a:avLst/>
          </a:prstGeom>
        </p:spPr>
      </p:pic>
      <p:pic>
        <p:nvPicPr>
          <p:cNvPr id="11" name="Billede 10"/>
          <p:cNvPicPr>
            <a:picLocks noChangeAspect="1"/>
          </p:cNvPicPr>
          <p:nvPr/>
        </p:nvPicPr>
        <p:blipFill>
          <a:blip r:embed="rId9"/>
          <a:stretch>
            <a:fillRect/>
          </a:stretch>
        </p:blipFill>
        <p:spPr>
          <a:xfrm>
            <a:off x="650744" y="3632172"/>
            <a:ext cx="1590675" cy="571500"/>
          </a:xfrm>
          <a:prstGeom prst="rect">
            <a:avLst/>
          </a:prstGeom>
        </p:spPr>
      </p:pic>
      <p:pic>
        <p:nvPicPr>
          <p:cNvPr id="15" name="Billede 14"/>
          <p:cNvPicPr>
            <a:picLocks noChangeAspect="1"/>
          </p:cNvPicPr>
          <p:nvPr/>
        </p:nvPicPr>
        <p:blipFill>
          <a:blip r:embed="rId10"/>
          <a:stretch>
            <a:fillRect/>
          </a:stretch>
        </p:blipFill>
        <p:spPr>
          <a:xfrm>
            <a:off x="7658099" y="2729496"/>
            <a:ext cx="1143000" cy="571500"/>
          </a:xfrm>
          <a:prstGeom prst="rect">
            <a:avLst/>
          </a:prstGeom>
        </p:spPr>
      </p:pic>
      <p:pic>
        <p:nvPicPr>
          <p:cNvPr id="21" name="Billede 20"/>
          <p:cNvPicPr>
            <a:picLocks noChangeAspect="1"/>
          </p:cNvPicPr>
          <p:nvPr/>
        </p:nvPicPr>
        <p:blipFill>
          <a:blip r:embed="rId11"/>
          <a:stretch>
            <a:fillRect/>
          </a:stretch>
        </p:blipFill>
        <p:spPr>
          <a:xfrm>
            <a:off x="4864237" y="3670070"/>
            <a:ext cx="2209800" cy="571500"/>
          </a:xfrm>
          <a:prstGeom prst="rect">
            <a:avLst/>
          </a:prstGeom>
        </p:spPr>
      </p:pic>
      <p:pic>
        <p:nvPicPr>
          <p:cNvPr id="23" name="Billede 2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392226" y="3679101"/>
            <a:ext cx="1408873" cy="621686"/>
          </a:xfrm>
          <a:prstGeom prst="rect">
            <a:avLst/>
          </a:prstGeom>
        </p:spPr>
      </p:pic>
      <p:pic>
        <p:nvPicPr>
          <p:cNvPr id="24" name="Billede 23"/>
          <p:cNvPicPr>
            <a:picLocks noChangeAspect="1"/>
          </p:cNvPicPr>
          <p:nvPr/>
        </p:nvPicPr>
        <p:blipFill>
          <a:blip r:embed="rId13"/>
          <a:stretch>
            <a:fillRect/>
          </a:stretch>
        </p:blipFill>
        <p:spPr>
          <a:xfrm>
            <a:off x="2983966" y="3670469"/>
            <a:ext cx="1346581" cy="549856"/>
          </a:xfrm>
          <a:prstGeom prst="rect">
            <a:avLst/>
          </a:prstGeom>
        </p:spPr>
      </p:pic>
      <p:pic>
        <p:nvPicPr>
          <p:cNvPr id="25" name="Billede 24"/>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530515" y="2783246"/>
            <a:ext cx="1158750" cy="464000"/>
          </a:xfrm>
          <a:prstGeom prst="rect">
            <a:avLst/>
          </a:prstGeom>
        </p:spPr>
      </p:pic>
      <p:pic>
        <p:nvPicPr>
          <p:cNvPr id="26" name="Billede 25"/>
          <p:cNvPicPr>
            <a:picLocks noChangeAspect="1"/>
          </p:cNvPicPr>
          <p:nvPr/>
        </p:nvPicPr>
        <p:blipFill>
          <a:blip r:embed="rId15"/>
          <a:stretch>
            <a:fillRect/>
          </a:stretch>
        </p:blipFill>
        <p:spPr>
          <a:xfrm>
            <a:off x="6338611" y="2675847"/>
            <a:ext cx="900389" cy="634291"/>
          </a:xfrm>
          <a:prstGeom prst="rect">
            <a:avLst/>
          </a:prstGeom>
        </p:spPr>
      </p:pic>
      <p:pic>
        <p:nvPicPr>
          <p:cNvPr id="27" name="Billede 26"/>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085487" y="2701476"/>
            <a:ext cx="1483200" cy="469800"/>
          </a:xfrm>
          <a:prstGeom prst="rect">
            <a:avLst/>
          </a:prstGeom>
        </p:spPr>
      </p:pic>
      <p:pic>
        <p:nvPicPr>
          <p:cNvPr id="28" name="Billede 27"/>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568687" y="1719979"/>
            <a:ext cx="903825" cy="904800"/>
          </a:xfrm>
          <a:prstGeom prst="rect">
            <a:avLst/>
          </a:prstGeom>
        </p:spPr>
      </p:pic>
    </p:spTree>
    <p:extLst>
      <p:ext uri="{BB962C8B-B14F-4D97-AF65-F5344CB8AC3E}">
        <p14:creationId xmlns:p14="http://schemas.microsoft.com/office/powerpoint/2010/main" val="3021741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45 - Ορθογώνιο"/>
          <p:cNvSpPr>
            <a:spLocks noChangeArrowheads="1"/>
          </p:cNvSpPr>
          <p:nvPr/>
        </p:nvSpPr>
        <p:spPr bwMode="auto">
          <a:xfrm>
            <a:off x="457201" y="133350"/>
            <a:ext cx="7058025" cy="584775"/>
          </a:xfrm>
          <a:prstGeom prst="rect">
            <a:avLst/>
          </a:prstGeom>
          <a:noFill/>
          <a:ln w="9525">
            <a:noFill/>
            <a:miter lim="800000"/>
            <a:headEnd/>
            <a:tailEnd/>
          </a:ln>
        </p:spPr>
        <p:txBody>
          <a:bodyPr>
            <a:spAutoFit/>
          </a:bodyPr>
          <a:lstStyle/>
          <a:p>
            <a:pPr fontAlgn="auto">
              <a:spcBef>
                <a:spcPts val="0"/>
              </a:spcBef>
              <a:spcAft>
                <a:spcPts val="0"/>
              </a:spcAft>
              <a:defRPr/>
            </a:pPr>
            <a:r>
              <a:rPr lang="en-US" sz="3200" dirty="0">
                <a:solidFill>
                  <a:srgbClr val="233E5F"/>
                </a:solidFill>
                <a:latin typeface="Calibri Light" pitchFamily="34" charset="0"/>
                <a:cs typeface="Calibri Light" pitchFamily="34" charset="0"/>
              </a:rPr>
              <a:t>The mission</a:t>
            </a:r>
            <a:endParaRPr lang="el-GR" sz="3200" dirty="0">
              <a:solidFill>
                <a:srgbClr val="233E5F"/>
              </a:solidFill>
              <a:latin typeface="Calibri Light" pitchFamily="34" charset="0"/>
              <a:cs typeface="Calibri Light" pitchFamily="34" charset="0"/>
            </a:endParaRPr>
          </a:p>
        </p:txBody>
      </p:sp>
      <p:sp>
        <p:nvSpPr>
          <p:cNvPr id="13" name="5 - Ορθογώνιο"/>
          <p:cNvSpPr/>
          <p:nvPr/>
        </p:nvSpPr>
        <p:spPr>
          <a:xfrm>
            <a:off x="0" y="4457700"/>
            <a:ext cx="9144000" cy="628650"/>
          </a:xfrm>
          <a:prstGeom prst="rect">
            <a:avLst/>
          </a:prstGeom>
          <a:solidFill>
            <a:srgbClr val="FF7C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Calibri Light" pitchFamily="34" charset="0"/>
              <a:cs typeface="Calibri Light" pitchFamily="34" charset="0"/>
            </a:endParaRPr>
          </a:p>
        </p:txBody>
      </p:sp>
      <p:sp>
        <p:nvSpPr>
          <p:cNvPr id="14" name="3 - Ορθογώνιο"/>
          <p:cNvSpPr/>
          <p:nvPr/>
        </p:nvSpPr>
        <p:spPr>
          <a:xfrm>
            <a:off x="0" y="4514850"/>
            <a:ext cx="9144000" cy="628650"/>
          </a:xfrm>
          <a:prstGeom prst="rect">
            <a:avLst/>
          </a:prstGeom>
          <a:solidFill>
            <a:srgbClr val="233E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Calibri Light" pitchFamily="34" charset="0"/>
              <a:cs typeface="Calibri Light" pitchFamily="34" charset="0"/>
            </a:endParaRPr>
          </a:p>
        </p:txBody>
      </p:sp>
      <p:sp>
        <p:nvSpPr>
          <p:cNvPr id="16" name="18 - Θέση αριθμού διαφάνειας"/>
          <p:cNvSpPr>
            <a:spLocks noGrp="1"/>
          </p:cNvSpPr>
          <p:nvPr>
            <p:ph type="sldNum" sz="quarter" idx="12"/>
          </p:nvPr>
        </p:nvSpPr>
        <p:spPr>
          <a:xfrm>
            <a:off x="6553200" y="4665881"/>
            <a:ext cx="2133600" cy="273844"/>
          </a:xfrm>
        </p:spPr>
        <p:txBody>
          <a:bodyPr/>
          <a:lstStyle/>
          <a:p>
            <a:pPr>
              <a:defRPr/>
            </a:pPr>
            <a:fld id="{6D660447-0BBD-4083-811B-1E3AEB6D9159}" type="slidenum">
              <a:rPr lang="en-US" smtClean="0">
                <a:solidFill>
                  <a:schemeClr val="bg1">
                    <a:lumMod val="85000"/>
                  </a:schemeClr>
                </a:solidFill>
              </a:rPr>
              <a:pPr>
                <a:defRPr/>
              </a:pPr>
              <a:t>9</a:t>
            </a:fld>
            <a:endParaRPr lang="en-US" dirty="0">
              <a:solidFill>
                <a:schemeClr val="bg1">
                  <a:lumMod val="85000"/>
                </a:schemeClr>
              </a:solidFill>
            </a:endParaRPr>
          </a:p>
        </p:txBody>
      </p:sp>
      <p:pic>
        <p:nvPicPr>
          <p:cNvPr id="18" name="Picture 17" descr="White on Transparen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 y="4572000"/>
            <a:ext cx="402990" cy="514350"/>
          </a:xfrm>
          <a:prstGeom prst="rect">
            <a:avLst/>
          </a:prstGeom>
        </p:spPr>
      </p:pic>
      <p:pic>
        <p:nvPicPr>
          <p:cNvPr id="19" name="Picture 18" descr="background-main-mirrored.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15200" y="-1"/>
            <a:ext cx="1828798" cy="1200151"/>
          </a:xfrm>
          <a:prstGeom prst="rect">
            <a:avLst/>
          </a:prstGeom>
        </p:spPr>
      </p:pic>
      <p:sp>
        <p:nvSpPr>
          <p:cNvPr id="2" name="Rektangel 1"/>
          <p:cNvSpPr/>
          <p:nvPr/>
        </p:nvSpPr>
        <p:spPr>
          <a:xfrm>
            <a:off x="533400" y="895350"/>
            <a:ext cx="8153400" cy="2954655"/>
          </a:xfrm>
          <a:prstGeom prst="rect">
            <a:avLst/>
          </a:prstGeom>
        </p:spPr>
        <p:txBody>
          <a:bodyPr wrap="square">
            <a:spAutoFit/>
          </a:bodyPr>
          <a:lstStyle/>
          <a:p>
            <a:pPr marL="171450" indent="-171450">
              <a:spcAft>
                <a:spcPts val="600"/>
              </a:spcAft>
              <a:buFont typeface="Arial" panose="020B0604020202020204" pitchFamily="34" charset="0"/>
              <a:buChar char="•"/>
            </a:pPr>
            <a:r>
              <a:rPr lang="en-US" sz="2200" dirty="0">
                <a:latin typeface="Calibri Light" panose="020F0302020204030204" pitchFamily="34" charset="0"/>
                <a:cs typeface="Calibri Light" panose="020F0302020204030204" pitchFamily="34" charset="0"/>
              </a:rPr>
              <a:t>Promote a strong Research Integrity culture and research practices that align with the European Code of Conduct for Research Integrity</a:t>
            </a:r>
          </a:p>
          <a:p>
            <a:pPr marL="171450" indent="-171450">
              <a:spcAft>
                <a:spcPts val="600"/>
              </a:spcAft>
              <a:buFont typeface="Arial" panose="020B0604020202020204" pitchFamily="34" charset="0"/>
              <a:buChar char="•"/>
            </a:pPr>
            <a:r>
              <a:rPr lang="en-US" sz="2200" dirty="0" err="1">
                <a:latin typeface="Calibri Light" panose="020F0302020204030204" pitchFamily="34" charset="0"/>
                <a:cs typeface="Calibri Light" panose="020F0302020204030204" pitchFamily="34" charset="0"/>
              </a:rPr>
              <a:t>Catalyse</a:t>
            </a:r>
            <a:r>
              <a:rPr lang="en-US" sz="2200" dirty="0">
                <a:latin typeface="Calibri Light" panose="020F0302020204030204" pitchFamily="34" charset="0"/>
                <a:cs typeface="Calibri Light" panose="020F0302020204030204" pitchFamily="34" charset="0"/>
              </a:rPr>
              <a:t> change within European Research Performing </a:t>
            </a:r>
            <a:r>
              <a:rPr lang="en-US" sz="2200" dirty="0" err="1">
                <a:latin typeface="Calibri Light" panose="020F0302020204030204" pitchFamily="34" charset="0"/>
                <a:cs typeface="Calibri Light" panose="020F0302020204030204" pitchFamily="34" charset="0"/>
              </a:rPr>
              <a:t>Organisations</a:t>
            </a:r>
            <a:r>
              <a:rPr lang="en-US" sz="2200" dirty="0">
                <a:latin typeface="Calibri Light" panose="020F0302020204030204" pitchFamily="34" charset="0"/>
                <a:cs typeface="Calibri Light" panose="020F0302020204030204" pitchFamily="34" charset="0"/>
              </a:rPr>
              <a:t> (RPOs) and Research Funding </a:t>
            </a:r>
            <a:r>
              <a:rPr lang="en-US" sz="2200" dirty="0" err="1">
                <a:latin typeface="Calibri Light" panose="020F0302020204030204" pitchFamily="34" charset="0"/>
                <a:cs typeface="Calibri Light" panose="020F0302020204030204" pitchFamily="34" charset="0"/>
              </a:rPr>
              <a:t>Organisations</a:t>
            </a:r>
            <a:r>
              <a:rPr lang="en-US" sz="2200" dirty="0">
                <a:latin typeface="Calibri Light" panose="020F0302020204030204" pitchFamily="34" charset="0"/>
                <a:cs typeface="Calibri Light" panose="020F0302020204030204" pitchFamily="34" charset="0"/>
              </a:rPr>
              <a:t> (RFOs) to achieve these goals</a:t>
            </a:r>
          </a:p>
          <a:p>
            <a:pPr marL="171450" indent="-171450">
              <a:spcAft>
                <a:spcPts val="600"/>
              </a:spcAft>
              <a:buFont typeface="Arial" panose="020B0604020202020204" pitchFamily="34" charset="0"/>
              <a:buChar char="•"/>
            </a:pPr>
            <a:r>
              <a:rPr lang="en-US" sz="2200" dirty="0">
                <a:latin typeface="Calibri Light" panose="020F0302020204030204" pitchFamily="34" charset="0"/>
                <a:cs typeface="Calibri Light" panose="020F0302020204030204" pitchFamily="34" charset="0"/>
              </a:rPr>
              <a:t>Develop a toolbox of Standard Operating Procedures (SOPs) &amp; guidelines that RPOs and RFOs can apply selectively when tailoring their individual Research Integrity Promotion Plans (RIPPs)</a:t>
            </a:r>
            <a:r>
              <a:rPr lang="hr-HR" sz="2200" dirty="0">
                <a:latin typeface="Calibri Light" panose="020F0302020204030204" pitchFamily="34" charset="0"/>
                <a:cs typeface="Calibri Light" panose="020F0302020204030204" pitchFamily="34" charset="0"/>
              </a:rPr>
              <a:t>22</a:t>
            </a:r>
            <a:endParaRPr lang="en-US" sz="2200" dirty="0">
              <a:latin typeface="Calibri Light" panose="020F0302020204030204" pitchFamily="34" charset="0"/>
              <a:cs typeface="Calibri Light" panose="020F0302020204030204" pitchFamily="34" charset="0"/>
            </a:endParaRPr>
          </a:p>
        </p:txBody>
      </p:sp>
      <p:sp>
        <p:nvSpPr>
          <p:cNvPr id="10" name="Rectangle 1"/>
          <p:cNvSpPr>
            <a:spLocks noChangeArrowheads="1"/>
          </p:cNvSpPr>
          <p:nvPr/>
        </p:nvSpPr>
        <p:spPr bwMode="auto">
          <a:xfrm>
            <a:off x="2978455" y="4621426"/>
            <a:ext cx="3187091" cy="4154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en-US" sz="1050" dirty="0">
                <a:solidFill>
                  <a:schemeClr val="bg1">
                    <a:lumMod val="95000"/>
                  </a:schemeClr>
                </a:solidFill>
                <a:latin typeface="Calibri Light" pitchFamily="34" charset="0"/>
                <a:cs typeface="Calibri Light" pitchFamily="34" charset="0"/>
              </a:rPr>
              <a:t>CBMRT – Center for Biomedical Research Transparency</a:t>
            </a:r>
          </a:p>
          <a:p>
            <a:pPr algn="ctr"/>
            <a:r>
              <a:rPr lang="en-US" sz="1050" dirty="0">
                <a:solidFill>
                  <a:schemeClr val="bg1">
                    <a:lumMod val="95000"/>
                  </a:schemeClr>
                </a:solidFill>
                <a:latin typeface="Calibri Light" pitchFamily="34" charset="0"/>
                <a:cs typeface="Calibri Light" pitchFamily="34" charset="0"/>
              </a:rPr>
              <a:t>2021 Virtual Summit Series</a:t>
            </a:r>
            <a:r>
              <a:rPr lang="hr-HR" sz="1050" dirty="0">
                <a:solidFill>
                  <a:schemeClr val="bg1">
                    <a:lumMod val="95000"/>
                  </a:schemeClr>
                </a:solidFill>
                <a:latin typeface="Calibri Light" pitchFamily="34" charset="0"/>
                <a:cs typeface="Calibri Light" pitchFamily="34" charset="0"/>
              </a:rPr>
              <a:t>, </a:t>
            </a:r>
            <a:r>
              <a:rPr lang="en-US" sz="1050" dirty="0">
                <a:solidFill>
                  <a:schemeClr val="bg1">
                    <a:lumMod val="95000"/>
                  </a:schemeClr>
                </a:solidFill>
                <a:latin typeface="Calibri Light" pitchFamily="34" charset="0"/>
                <a:cs typeface="Calibri Light" pitchFamily="34" charset="0"/>
              </a:rPr>
              <a:t>26 February 2021</a:t>
            </a:r>
          </a:p>
        </p:txBody>
      </p:sp>
    </p:spTree>
    <p:extLst>
      <p:ext uri="{BB962C8B-B14F-4D97-AF65-F5344CB8AC3E}">
        <p14:creationId xmlns:p14="http://schemas.microsoft.com/office/powerpoint/2010/main" val="1171669741"/>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2942</TotalTime>
  <Words>1475</Words>
  <Application>Microsoft Macintosh PowerPoint</Application>
  <PresentationFormat>On-screen Show (16:9)</PresentationFormat>
  <Paragraphs>221</Paragraphs>
  <Slides>19</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Open Sans</vt:lpstr>
      <vt:lpstr>Θέμα του Office</vt:lpstr>
      <vt:lpstr>PowerPoint Presentation</vt:lpstr>
      <vt:lpstr>”… Crisis”</vt:lpstr>
      <vt:lpstr>PowerPoint Presentation</vt:lpstr>
      <vt:lpstr>PowerPoint Presentation</vt:lpstr>
      <vt:lpstr>PowerPoint Presentation</vt:lpstr>
      <vt:lpstr>PowerPoint Presentation</vt:lpstr>
      <vt:lpstr>How to put RI in 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R-Nano</dc:creator>
  <cp:lastModifiedBy>Sarah Hadley</cp:lastModifiedBy>
  <cp:revision>1047</cp:revision>
  <cp:lastPrinted>2019-03-22T12:21:28Z</cp:lastPrinted>
  <dcterms:created xsi:type="dcterms:W3CDTF">2016-01-29T10:23:26Z</dcterms:created>
  <dcterms:modified xsi:type="dcterms:W3CDTF">2021-02-23T04:52:09Z</dcterms:modified>
</cp:coreProperties>
</file>