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802" r:id="rId3"/>
    <p:sldId id="854" r:id="rId4"/>
    <p:sldId id="852" r:id="rId5"/>
    <p:sldId id="662" r:id="rId6"/>
    <p:sldId id="667" r:id="rId7"/>
    <p:sldId id="725" r:id="rId8"/>
    <p:sldId id="712" r:id="rId9"/>
    <p:sldId id="794" r:id="rId10"/>
    <p:sldId id="676" r:id="rId11"/>
    <p:sldId id="857" r:id="rId12"/>
    <p:sldId id="858" r:id="rId13"/>
    <p:sldId id="822" r:id="rId14"/>
    <p:sldId id="791" r:id="rId15"/>
    <p:sldId id="793" r:id="rId16"/>
    <p:sldId id="771" r:id="rId17"/>
    <p:sldId id="772" r:id="rId18"/>
    <p:sldId id="801" r:id="rId19"/>
    <p:sldId id="766" r:id="rId20"/>
    <p:sldId id="774" r:id="rId21"/>
    <p:sldId id="751" r:id="rId22"/>
    <p:sldId id="391" r:id="rId23"/>
    <p:sldId id="377" r:id="rId24"/>
    <p:sldId id="431" r:id="rId25"/>
    <p:sldId id="584" r:id="rId26"/>
    <p:sldId id="685" r:id="rId27"/>
    <p:sldId id="856" r:id="rId28"/>
    <p:sldId id="768" r:id="rId29"/>
    <p:sldId id="736" r:id="rId30"/>
    <p:sldId id="855" r:id="rId31"/>
    <p:sldId id="737" r:id="rId32"/>
    <p:sldId id="777" r:id="rId33"/>
    <p:sldId id="850" r:id="rId34"/>
    <p:sldId id="747" r:id="rId35"/>
    <p:sldId id="421" r:id="rId36"/>
    <p:sldId id="788"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9966"/>
    <a:srgbClr val="B4880C"/>
    <a:srgbClr val="C08E00"/>
    <a:srgbClr val="CC9900"/>
    <a:srgbClr val="996633"/>
    <a:srgbClr val="111111"/>
    <a:srgbClr val="4D4D4D"/>
    <a:srgbClr val="FF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9" autoAdjust="0"/>
    <p:restoredTop sz="87217" autoAdjust="0"/>
  </p:normalViewPr>
  <p:slideViewPr>
    <p:cSldViewPr snapToGrid="0">
      <p:cViewPr varScale="1">
        <p:scale>
          <a:sx n="113" d="100"/>
          <a:sy n="113" d="100"/>
        </p:scale>
        <p:origin x="2504" y="184"/>
      </p:cViewPr>
      <p:guideLst>
        <p:guide orient="horz" pos="2160"/>
        <p:guide pos="2880"/>
      </p:guideLst>
    </p:cSldViewPr>
  </p:slideViewPr>
  <p:notesTextViewPr>
    <p:cViewPr>
      <p:scale>
        <a:sx n="3" d="2"/>
        <a:sy n="3" d="2"/>
      </p:scale>
      <p:origin x="0" y="0"/>
    </p:cViewPr>
  </p:notesTextViewPr>
  <p:sorterViewPr>
    <p:cViewPr varScale="1">
      <p:scale>
        <a:sx n="1" d="1"/>
        <a:sy n="1" d="1"/>
      </p:scale>
      <p:origin x="0" y="-3372"/>
    </p:cViewPr>
  </p:sorterViewPr>
  <p:notesViewPr>
    <p:cSldViewPr snapToGrid="0">
      <p:cViewPr varScale="1">
        <p:scale>
          <a:sx n="81" d="100"/>
          <a:sy n="81" d="100"/>
        </p:scale>
        <p:origin x="-19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5814EAA-1D76-41D0-BF56-C35A360E46BC}" type="slidenum">
              <a:rPr lang="en-US"/>
              <a:pPr>
                <a:defRPr/>
              </a:pPr>
              <a:t>‹#›</a:t>
            </a:fld>
            <a:endParaRPr lang="en-US"/>
          </a:p>
        </p:txBody>
      </p:sp>
    </p:spTree>
    <p:extLst>
      <p:ext uri="{BB962C8B-B14F-4D97-AF65-F5344CB8AC3E}">
        <p14:creationId xmlns:p14="http://schemas.microsoft.com/office/powerpoint/2010/main" val="18774714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pPr>
                <a:defRPr/>
              </a:pPr>
              <a:t>1</a:t>
            </a:fld>
            <a:endParaRPr lang="en-US"/>
          </a:p>
        </p:txBody>
      </p:sp>
    </p:spTree>
    <p:extLst>
      <p:ext uri="{BB962C8B-B14F-4D97-AF65-F5344CB8AC3E}">
        <p14:creationId xmlns:p14="http://schemas.microsoft.com/office/powerpoint/2010/main" val="232571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7099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25920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pPr>
                <a:defRPr/>
              </a:pPr>
              <a:t>17</a:t>
            </a:fld>
            <a:endParaRPr lang="en-US"/>
          </a:p>
        </p:txBody>
      </p:sp>
    </p:spTree>
    <p:extLst>
      <p:ext uri="{BB962C8B-B14F-4D97-AF65-F5344CB8AC3E}">
        <p14:creationId xmlns:p14="http://schemas.microsoft.com/office/powerpoint/2010/main" val="1786587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pPr>
                <a:defRPr/>
              </a:pPr>
              <a:t>18</a:t>
            </a:fld>
            <a:endParaRPr lang="en-US"/>
          </a:p>
        </p:txBody>
      </p:sp>
    </p:spTree>
    <p:extLst>
      <p:ext uri="{BB962C8B-B14F-4D97-AF65-F5344CB8AC3E}">
        <p14:creationId xmlns:p14="http://schemas.microsoft.com/office/powerpoint/2010/main" val="1585059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06587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pPr>
                <a:defRPr/>
              </a:pPr>
              <a:t>20</a:t>
            </a:fld>
            <a:endParaRPr lang="en-US"/>
          </a:p>
        </p:txBody>
      </p:sp>
    </p:spTree>
    <p:extLst>
      <p:ext uri="{BB962C8B-B14F-4D97-AF65-F5344CB8AC3E}">
        <p14:creationId xmlns:p14="http://schemas.microsoft.com/office/powerpoint/2010/main" val="3207262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AC05FB9-0F32-4C23-B5BB-894599FC56F2}" type="slidenum">
              <a:rPr lang="en-US" smtClean="0"/>
              <a:pPr eaLnBrk="1" hangingPunct="1"/>
              <a:t>21</a:t>
            </a:fld>
            <a:endParaRPr lang="en-US"/>
          </a:p>
        </p:txBody>
      </p:sp>
    </p:spTree>
    <p:extLst>
      <p:ext uri="{BB962C8B-B14F-4D97-AF65-F5344CB8AC3E}">
        <p14:creationId xmlns:p14="http://schemas.microsoft.com/office/powerpoint/2010/main" val="3884409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84BBFD1-0093-4B40-9F3A-008867EB5F0F}" type="slidenum">
              <a:rPr lang="en-US" smtClean="0"/>
              <a:pPr eaLnBrk="1" hangingPunct="1"/>
              <a:t>22</a:t>
            </a:fld>
            <a:endParaRPr lang="en-US"/>
          </a:p>
        </p:txBody>
      </p:sp>
    </p:spTree>
    <p:extLst>
      <p:ext uri="{BB962C8B-B14F-4D97-AF65-F5344CB8AC3E}">
        <p14:creationId xmlns:p14="http://schemas.microsoft.com/office/powerpoint/2010/main" val="4289603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E80861-971C-4F29-9433-A91A95A53CA5}" type="slidenum">
              <a:rPr lang="en-US" smtClean="0"/>
              <a:pPr/>
              <a:t>23</a:t>
            </a:fld>
            <a:endParaRPr lang="en-US"/>
          </a:p>
        </p:txBody>
      </p:sp>
    </p:spTree>
    <p:extLst>
      <p:ext uri="{BB962C8B-B14F-4D97-AF65-F5344CB8AC3E}">
        <p14:creationId xmlns:p14="http://schemas.microsoft.com/office/powerpoint/2010/main" val="3488746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6E48476-222B-4B4D-A8ED-86F510490EA3}" type="slidenum">
              <a:rPr lang="en-US" smtClean="0"/>
              <a:pPr eaLnBrk="1" hangingPunct="1"/>
              <a:t>24</a:t>
            </a:fld>
            <a:endParaRPr lang="en-US"/>
          </a:p>
        </p:txBody>
      </p:sp>
    </p:spTree>
    <p:extLst>
      <p:ext uri="{BB962C8B-B14F-4D97-AF65-F5344CB8AC3E}">
        <p14:creationId xmlns:p14="http://schemas.microsoft.com/office/powerpoint/2010/main" val="419811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pPr>
                <a:defRPr/>
              </a:pPr>
              <a:t>3</a:t>
            </a:fld>
            <a:endParaRPr lang="en-US"/>
          </a:p>
        </p:txBody>
      </p:sp>
    </p:spTree>
    <p:extLst>
      <p:ext uri="{BB962C8B-B14F-4D97-AF65-F5344CB8AC3E}">
        <p14:creationId xmlns:p14="http://schemas.microsoft.com/office/powerpoint/2010/main" val="536106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994140D-C42C-429F-9F6B-121491B2671A}" type="slidenum">
              <a:rPr lang="en-US" smtClean="0"/>
              <a:pPr eaLnBrk="1" hangingPunct="1"/>
              <a:t>25</a:t>
            </a:fld>
            <a:endParaRPr lang="en-US"/>
          </a:p>
        </p:txBody>
      </p:sp>
    </p:spTree>
    <p:extLst>
      <p:ext uri="{BB962C8B-B14F-4D97-AF65-F5344CB8AC3E}">
        <p14:creationId xmlns:p14="http://schemas.microsoft.com/office/powerpoint/2010/main" val="2814759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cs typeface="Arial" pitchFamily="34" charset="0"/>
            </a:endParaRPr>
          </a:p>
        </p:txBody>
      </p:sp>
      <p:sp>
        <p:nvSpPr>
          <p:cNvPr id="665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6F01BC22-C56E-46E2-8829-401CDC63005F}" type="slidenum">
              <a:rPr lang="en-US" sz="1200">
                <a:solidFill>
                  <a:prstClr val="black"/>
                </a:solidFill>
              </a:rPr>
              <a:pPr algn="r" eaLnBrk="1" hangingPunct="1"/>
              <a:t>26</a:t>
            </a:fld>
            <a:endParaRPr lang="en-US" sz="1200">
              <a:solidFill>
                <a:prstClr val="black"/>
              </a:solidFill>
            </a:endParaRPr>
          </a:p>
        </p:txBody>
      </p:sp>
    </p:spTree>
    <p:extLst>
      <p:ext uri="{BB962C8B-B14F-4D97-AF65-F5344CB8AC3E}">
        <p14:creationId xmlns:p14="http://schemas.microsoft.com/office/powerpoint/2010/main" val="1521190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873AADD-3D86-443D-A022-A7E69CE57BC6}" type="slidenum">
              <a:rPr lang="en-US" smtClean="0"/>
              <a:pPr eaLnBrk="1" hangingPunct="1"/>
              <a:t>27</a:t>
            </a:fld>
            <a:endParaRPr lang="en-US"/>
          </a:p>
        </p:txBody>
      </p:sp>
    </p:spTree>
    <p:extLst>
      <p:ext uri="{BB962C8B-B14F-4D97-AF65-F5344CB8AC3E}">
        <p14:creationId xmlns:p14="http://schemas.microsoft.com/office/powerpoint/2010/main" val="1546236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D5F9C0-1357-4A2B-B012-C485CBD922FD}" type="slidenum">
              <a:rPr lang="en-US" smtClean="0"/>
              <a:pPr>
                <a:defRPr/>
              </a:pPr>
              <a:t>28</a:t>
            </a:fld>
            <a:endParaRPr lang="en-US"/>
          </a:p>
        </p:txBody>
      </p:sp>
    </p:spTree>
    <p:extLst>
      <p:ext uri="{BB962C8B-B14F-4D97-AF65-F5344CB8AC3E}">
        <p14:creationId xmlns:p14="http://schemas.microsoft.com/office/powerpoint/2010/main" val="3235929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814EAA-1D76-41D0-BF56-C35A360E46BC}" type="slidenum">
              <a:rPr lang="en-US" smtClean="0"/>
              <a:pPr>
                <a:defRPr/>
              </a:pPr>
              <a:t>29</a:t>
            </a:fld>
            <a:endParaRPr lang="en-US"/>
          </a:p>
        </p:txBody>
      </p:sp>
    </p:spTree>
    <p:extLst>
      <p:ext uri="{BB962C8B-B14F-4D97-AF65-F5344CB8AC3E}">
        <p14:creationId xmlns:p14="http://schemas.microsoft.com/office/powerpoint/2010/main" val="87406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000A20D-918A-40BC-A342-FBA5E203EA30}" type="slidenum">
              <a:rPr lang="en-US" smtClean="0"/>
              <a:pPr/>
              <a:t>31</a:t>
            </a:fld>
            <a:endParaRPr lang="en-US"/>
          </a:p>
        </p:txBody>
      </p:sp>
    </p:spTree>
    <p:extLst>
      <p:ext uri="{BB962C8B-B14F-4D97-AF65-F5344CB8AC3E}">
        <p14:creationId xmlns:p14="http://schemas.microsoft.com/office/powerpoint/2010/main" val="1543823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814EAA-1D76-41D0-BF56-C35A360E46BC}" type="slidenum">
              <a:rPr lang="en-US" smtClean="0"/>
              <a:pPr>
                <a:defRPr/>
              </a:pPr>
              <a:t>32</a:t>
            </a:fld>
            <a:endParaRPr lang="en-US"/>
          </a:p>
        </p:txBody>
      </p:sp>
    </p:spTree>
    <p:extLst>
      <p:ext uri="{BB962C8B-B14F-4D97-AF65-F5344CB8AC3E}">
        <p14:creationId xmlns:p14="http://schemas.microsoft.com/office/powerpoint/2010/main" val="2122540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cs typeface="Arial" pitchFamily="34" charset="0"/>
            </a:endParaRPr>
          </a:p>
        </p:txBody>
      </p:sp>
      <p:sp>
        <p:nvSpPr>
          <p:cNvPr id="665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6F01BC22-C56E-46E2-8829-401CDC63005F}" type="slidenum">
              <a:rPr lang="en-US" sz="1200">
                <a:solidFill>
                  <a:prstClr val="black"/>
                </a:solidFill>
              </a:rPr>
              <a:pPr algn="r" eaLnBrk="1" hangingPunct="1"/>
              <a:t>33</a:t>
            </a:fld>
            <a:endParaRPr lang="en-US" sz="1200">
              <a:solidFill>
                <a:prstClr val="black"/>
              </a:solidFill>
            </a:endParaRPr>
          </a:p>
        </p:txBody>
      </p:sp>
    </p:spTree>
    <p:extLst>
      <p:ext uri="{BB962C8B-B14F-4D97-AF65-F5344CB8AC3E}">
        <p14:creationId xmlns:p14="http://schemas.microsoft.com/office/powerpoint/2010/main" val="2670196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814EAA-1D76-41D0-BF56-C35A360E46BC}" type="slidenum">
              <a:rPr lang="en-US" smtClean="0"/>
              <a:pPr>
                <a:defRPr/>
              </a:pPr>
              <a:t>34</a:t>
            </a:fld>
            <a:endParaRPr lang="en-US"/>
          </a:p>
        </p:txBody>
      </p:sp>
    </p:spTree>
    <p:extLst>
      <p:ext uri="{BB962C8B-B14F-4D97-AF65-F5344CB8AC3E}">
        <p14:creationId xmlns:p14="http://schemas.microsoft.com/office/powerpoint/2010/main" val="3060358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7475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D9BDA3B-144A-4821-9730-243B62244CB1}" type="slidenum">
              <a:rPr lang="en-US" smtClean="0"/>
              <a:pPr eaLnBrk="1" hangingPunct="1"/>
              <a:t>5</a:t>
            </a:fld>
            <a:endParaRPr lang="en-US"/>
          </a:p>
        </p:txBody>
      </p:sp>
    </p:spTree>
    <p:extLst>
      <p:ext uri="{BB962C8B-B14F-4D97-AF65-F5344CB8AC3E}">
        <p14:creationId xmlns:p14="http://schemas.microsoft.com/office/powerpoint/2010/main" val="1884869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pPr>
                <a:defRPr/>
              </a:pPr>
              <a:t>6</a:t>
            </a:fld>
            <a:endParaRPr lang="en-US"/>
          </a:p>
        </p:txBody>
      </p:sp>
    </p:spTree>
    <p:extLst>
      <p:ext uri="{BB962C8B-B14F-4D97-AF65-F5344CB8AC3E}">
        <p14:creationId xmlns:p14="http://schemas.microsoft.com/office/powerpoint/2010/main" val="306906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74154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933364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109FDC3-AAE4-4CDB-80B6-73A0B14C1D72}" type="slidenum">
              <a:rPr lang="en-US" smtClean="0"/>
              <a:pPr eaLnBrk="1" hangingPunct="1"/>
              <a:t>9</a:t>
            </a:fld>
            <a:endParaRPr lang="en-US"/>
          </a:p>
        </p:txBody>
      </p:sp>
    </p:spTree>
    <p:extLst>
      <p:ext uri="{BB962C8B-B14F-4D97-AF65-F5344CB8AC3E}">
        <p14:creationId xmlns:p14="http://schemas.microsoft.com/office/powerpoint/2010/main" val="194251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27844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pPr>
                <a:defRPr/>
              </a:pPr>
              <a:t>11</a:t>
            </a:fld>
            <a:endParaRPr lang="en-US"/>
          </a:p>
        </p:txBody>
      </p:sp>
    </p:spTree>
    <p:extLst>
      <p:ext uri="{BB962C8B-B14F-4D97-AF65-F5344CB8AC3E}">
        <p14:creationId xmlns:p14="http://schemas.microsoft.com/office/powerpoint/2010/main" val="30601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BCAC10-A747-4658-93DA-6B98A4C15B9A}" type="slidenum">
              <a:rPr lang="en-US"/>
              <a:pPr>
                <a:defRPr/>
              </a:pPr>
              <a:t>‹#›</a:t>
            </a:fld>
            <a:endParaRPr lang="en-US"/>
          </a:p>
        </p:txBody>
      </p:sp>
    </p:spTree>
    <p:extLst>
      <p:ext uri="{BB962C8B-B14F-4D97-AF65-F5344CB8AC3E}">
        <p14:creationId xmlns:p14="http://schemas.microsoft.com/office/powerpoint/2010/main" val="197371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D3342E-A2F5-4268-B0A5-498E93E26ACA}" type="slidenum">
              <a:rPr lang="en-US"/>
              <a:pPr>
                <a:defRPr/>
              </a:pPr>
              <a:t>‹#›</a:t>
            </a:fld>
            <a:endParaRPr lang="en-US"/>
          </a:p>
        </p:txBody>
      </p:sp>
    </p:spTree>
    <p:extLst>
      <p:ext uri="{BB962C8B-B14F-4D97-AF65-F5344CB8AC3E}">
        <p14:creationId xmlns:p14="http://schemas.microsoft.com/office/powerpoint/2010/main" val="129568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C62F1-72A9-4269-BF49-D5BE30BB3778}" type="slidenum">
              <a:rPr lang="en-US"/>
              <a:pPr>
                <a:defRPr/>
              </a:pPr>
              <a:t>‹#›</a:t>
            </a:fld>
            <a:endParaRPr lang="en-US"/>
          </a:p>
        </p:txBody>
      </p:sp>
    </p:spTree>
    <p:extLst>
      <p:ext uri="{BB962C8B-B14F-4D97-AF65-F5344CB8AC3E}">
        <p14:creationId xmlns:p14="http://schemas.microsoft.com/office/powerpoint/2010/main" val="108975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lum bright="10000"/>
            <a:extLst>
              <a:ext uri="{28A0092B-C50C-407E-A947-70E740481C1C}">
                <a14:useLocalDpi xmlns:a14="http://schemas.microsoft.com/office/drawing/2010/main" val="0"/>
              </a:ext>
            </a:extLst>
          </a:blip>
          <a:srcRect/>
          <a:stretch>
            <a:fillRect/>
          </a:stretch>
        </p:blipFill>
        <p:spPr bwMode="auto">
          <a:xfrm>
            <a:off x="0" y="0"/>
            <a:ext cx="91630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6"/>
          <p:cNvSpPr>
            <a:spLocks noGrp="1" noChangeArrowheads="1"/>
          </p:cNvSpPr>
          <p:nvPr>
            <p:ph type="ctrTitle"/>
          </p:nvPr>
        </p:nvSpPr>
        <p:spPr>
          <a:xfrm>
            <a:off x="952500" y="985838"/>
            <a:ext cx="7239000" cy="1444625"/>
          </a:xfrm>
        </p:spPr>
        <p:txBody>
          <a:bodyPr/>
          <a:lstStyle>
            <a:lvl1pPr>
              <a:defRPr sz="3600"/>
            </a:lvl1pPr>
          </a:lstStyle>
          <a:p>
            <a:r>
              <a:rPr lang="en-US"/>
              <a:t>Click to edit Master title style</a:t>
            </a:r>
          </a:p>
        </p:txBody>
      </p:sp>
      <p:sp>
        <p:nvSpPr>
          <p:cNvPr id="63495" name="Rectangle 7"/>
          <p:cNvSpPr>
            <a:spLocks noGrp="1" noChangeArrowheads="1"/>
          </p:cNvSpPr>
          <p:nvPr>
            <p:ph type="subTitle" idx="1"/>
          </p:nvPr>
        </p:nvSpPr>
        <p:spPr>
          <a:xfrm>
            <a:off x="952500" y="3427413"/>
            <a:ext cx="7239000" cy="1752600"/>
          </a:xfrm>
        </p:spPr>
        <p:txBody>
          <a:bodyPr/>
          <a:lstStyle>
            <a:lvl1pPr marL="0" indent="0" algn="ctr">
              <a:buFont typeface="Wingdings" pitchFamily="10" charset="2"/>
              <a:buNone/>
              <a:defRPr/>
            </a:lvl1pPr>
          </a:lstStyle>
          <a:p>
            <a:r>
              <a:rPr lang="en-US" dirty="0"/>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nchorCtr="1"/>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D07E947-88A0-4902-BEDE-88B99D3CA304}" type="slidenum">
              <a:rPr lang="en-US"/>
              <a:pPr/>
              <a:t>‹#›</a:t>
            </a:fld>
            <a:endParaRPr lang="en-US"/>
          </a:p>
        </p:txBody>
      </p:sp>
    </p:spTree>
    <p:extLst>
      <p:ext uri="{BB962C8B-B14F-4D97-AF65-F5344CB8AC3E}">
        <p14:creationId xmlns:p14="http://schemas.microsoft.com/office/powerpoint/2010/main" val="1727425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dirty="0"/>
              <a:t>Click to edit Master title style</a:t>
            </a:r>
          </a:p>
        </p:txBody>
      </p:sp>
      <p:sp>
        <p:nvSpPr>
          <p:cNvPr id="3" name="Content Placeholder 2"/>
          <p:cNvSpPr>
            <a:spLocks noGrp="1"/>
          </p:cNvSpPr>
          <p:nvPr>
            <p:ph idx="1"/>
          </p:nvPr>
        </p:nvSpPr>
        <p:spPr>
          <a:xfrm>
            <a:off x="457200" y="1479176"/>
            <a:ext cx="8226425" cy="4975412"/>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fld id="{D81EDFFC-02FE-4C78-99BE-CEAC9A4FD55E}" type="slidenum">
              <a:rPr lang="en-US"/>
              <a:pPr/>
              <a:t>‹#›</a:t>
            </a:fld>
            <a:endParaRPr lang="en-US"/>
          </a:p>
        </p:txBody>
      </p:sp>
    </p:spTree>
    <p:extLst>
      <p:ext uri="{BB962C8B-B14F-4D97-AF65-F5344CB8AC3E}">
        <p14:creationId xmlns:p14="http://schemas.microsoft.com/office/powerpoint/2010/main" val="3192014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fld id="{92614B71-C53E-46EA-A3BE-0F41ED984C46}" type="slidenum">
              <a:rPr lang="en-US"/>
              <a:pPr/>
              <a:t>‹#›</a:t>
            </a:fld>
            <a:endParaRPr lang="en-US"/>
          </a:p>
        </p:txBody>
      </p:sp>
    </p:spTree>
    <p:extLst>
      <p:ext uri="{BB962C8B-B14F-4D97-AF65-F5344CB8AC3E}">
        <p14:creationId xmlns:p14="http://schemas.microsoft.com/office/powerpoint/2010/main" val="3148680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fld id="{8A9D465C-AC09-4537-A7CD-1E55DD349AC0}" type="slidenum">
              <a:rPr lang="en-US"/>
              <a:pPr/>
              <a:t>‹#›</a:t>
            </a:fld>
            <a:endParaRPr lang="en-US"/>
          </a:p>
        </p:txBody>
      </p:sp>
    </p:spTree>
    <p:extLst>
      <p:ext uri="{BB962C8B-B14F-4D97-AF65-F5344CB8AC3E}">
        <p14:creationId xmlns:p14="http://schemas.microsoft.com/office/powerpoint/2010/main" val="3574230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9" descr="dhhs_15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43875" y="6403975"/>
            <a:ext cx="4365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nih_150"/>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682038" y="6396038"/>
            <a:ext cx="461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a:spLocks noGrp="1" noChangeArrowheads="1"/>
          </p:cNvSpPr>
          <p:nvPr>
            <p:ph type="dt" sz="half" idx="10"/>
          </p:nvPr>
        </p:nvSpPr>
        <p:spPr/>
        <p:txBody>
          <a:bodyPr/>
          <a:lstStyle>
            <a:lvl1pPr>
              <a:defRPr/>
            </a:lvl1pPr>
          </a:lstStyle>
          <a:p>
            <a:pPr>
              <a:defRPr/>
            </a:pPr>
            <a:endParaRPr lang="en-US"/>
          </a:p>
        </p:txBody>
      </p:sp>
      <p:sp>
        <p:nvSpPr>
          <p:cNvPr id="10" name="Rectangle 9"/>
          <p:cNvSpPr>
            <a:spLocks noGrp="1" noChangeArrowheads="1"/>
          </p:cNvSpPr>
          <p:nvPr>
            <p:ph type="ftr" sz="quarter" idx="11"/>
          </p:nvPr>
        </p:nvSpPr>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fld id="{B0750FD5-398C-4674-A4A8-0C41C1DD1B34}" type="slidenum">
              <a:rPr lang="en-US"/>
              <a:pPr/>
              <a:t>‹#›</a:t>
            </a:fld>
            <a:endParaRPr lang="en-US"/>
          </a:p>
        </p:txBody>
      </p:sp>
    </p:spTree>
    <p:extLst>
      <p:ext uri="{BB962C8B-B14F-4D97-AF65-F5344CB8AC3E}">
        <p14:creationId xmlns:p14="http://schemas.microsoft.com/office/powerpoint/2010/main" val="345265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8"/>
          <p:cNvSpPr>
            <a:spLocks noGrp="1" noChangeArrowheads="1"/>
          </p:cNvSpPr>
          <p:nvPr>
            <p:ph type="dt" sz="half" idx="10"/>
          </p:nvPr>
        </p:nvSpPr>
        <p:spPr/>
        <p:txBody>
          <a:bodyPr/>
          <a:lstStyle>
            <a:lvl1pPr>
              <a:defRPr/>
            </a:lvl1pPr>
          </a:lstStyle>
          <a:p>
            <a:pPr>
              <a:defRPr/>
            </a:pPr>
            <a:endParaRPr lang="en-US"/>
          </a:p>
        </p:txBody>
      </p:sp>
      <p:sp>
        <p:nvSpPr>
          <p:cNvPr id="4" name="Rectangle 9"/>
          <p:cNvSpPr>
            <a:spLocks noGrp="1" noChangeArrowheads="1"/>
          </p:cNvSpPr>
          <p:nvPr>
            <p:ph type="ftr" sz="quarter" idx="11"/>
          </p:nvPr>
        </p:nvSpPr>
        <p:spPr/>
        <p:txBody>
          <a:bodyPr/>
          <a:lstStyle>
            <a:lvl1pPr>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fld id="{4FB7247C-9D65-4340-94E6-59E82D1E70A2}" type="slidenum">
              <a:rPr lang="en-US"/>
              <a:pPr/>
              <a:t>‹#›</a:t>
            </a:fld>
            <a:endParaRPr lang="en-US"/>
          </a:p>
        </p:txBody>
      </p:sp>
    </p:spTree>
    <p:extLst>
      <p:ext uri="{BB962C8B-B14F-4D97-AF65-F5344CB8AC3E}">
        <p14:creationId xmlns:p14="http://schemas.microsoft.com/office/powerpoint/2010/main" val="1498209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fld id="{FA539633-4861-457F-A749-44DEC8F81F35}" type="slidenum">
              <a:rPr lang="en-US"/>
              <a:pPr/>
              <a:t>‹#›</a:t>
            </a:fld>
            <a:endParaRPr lang="en-US"/>
          </a:p>
        </p:txBody>
      </p:sp>
    </p:spTree>
    <p:extLst>
      <p:ext uri="{BB962C8B-B14F-4D97-AF65-F5344CB8AC3E}">
        <p14:creationId xmlns:p14="http://schemas.microsoft.com/office/powerpoint/2010/main" val="3517949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fld id="{1DCEA42C-C3FA-46E6-81D1-CBE879FD35F7}" type="slidenum">
              <a:rPr lang="en-US"/>
              <a:pPr/>
              <a:t>‹#›</a:t>
            </a:fld>
            <a:endParaRPr lang="en-US"/>
          </a:p>
        </p:txBody>
      </p:sp>
    </p:spTree>
    <p:extLst>
      <p:ext uri="{BB962C8B-B14F-4D97-AF65-F5344CB8AC3E}">
        <p14:creationId xmlns:p14="http://schemas.microsoft.com/office/powerpoint/2010/main" val="3067310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F8DE4D-78C1-44F7-85FE-6E08C92BE7AD}" type="slidenum">
              <a:rPr lang="en-US"/>
              <a:pPr>
                <a:defRPr/>
              </a:pPr>
              <a:t>‹#›</a:t>
            </a:fld>
            <a:endParaRPr lang="en-US"/>
          </a:p>
        </p:txBody>
      </p:sp>
    </p:spTree>
    <p:extLst>
      <p:ext uri="{BB962C8B-B14F-4D97-AF65-F5344CB8AC3E}">
        <p14:creationId xmlns:p14="http://schemas.microsoft.com/office/powerpoint/2010/main" val="3350815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fld id="{62E07460-02D6-4ED1-9239-15FF012A5BF0}" type="slidenum">
              <a:rPr lang="en-US"/>
              <a:pPr/>
              <a:t>‹#›</a:t>
            </a:fld>
            <a:endParaRPr lang="en-US"/>
          </a:p>
        </p:txBody>
      </p:sp>
    </p:spTree>
    <p:extLst>
      <p:ext uri="{BB962C8B-B14F-4D97-AF65-F5344CB8AC3E}">
        <p14:creationId xmlns:p14="http://schemas.microsoft.com/office/powerpoint/2010/main" val="372727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fld id="{8E085D11-6DEE-4BD8-91FE-FBB8FD2A6907}" type="slidenum">
              <a:rPr lang="en-US"/>
              <a:pPr/>
              <a:t>‹#›</a:t>
            </a:fld>
            <a:endParaRPr lang="en-US"/>
          </a:p>
        </p:txBody>
      </p:sp>
    </p:spTree>
    <p:extLst>
      <p:ext uri="{BB962C8B-B14F-4D97-AF65-F5344CB8AC3E}">
        <p14:creationId xmlns:p14="http://schemas.microsoft.com/office/powerpoint/2010/main" val="432548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00013"/>
            <a:ext cx="1835150" cy="584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1438" y="100013"/>
            <a:ext cx="5354637"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fld id="{B8ED83E1-F977-446D-A12E-0DD7D0C4E8E1}" type="slidenum">
              <a:rPr lang="en-US"/>
              <a:pPr/>
              <a:t>‹#›</a:t>
            </a:fld>
            <a:endParaRPr lang="en-US"/>
          </a:p>
        </p:txBody>
      </p:sp>
    </p:spTree>
    <p:extLst>
      <p:ext uri="{BB962C8B-B14F-4D97-AF65-F5344CB8AC3E}">
        <p14:creationId xmlns:p14="http://schemas.microsoft.com/office/powerpoint/2010/main" val="3636906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41438" y="100013"/>
            <a:ext cx="7313612" cy="981075"/>
          </a:xfrm>
        </p:spPr>
        <p:txBody>
          <a:bodyPr/>
          <a:lstStyle/>
          <a:p>
            <a:r>
              <a:rPr lang="en-US"/>
              <a:t>Click to edit Master title style</a:t>
            </a:r>
          </a:p>
        </p:txBody>
      </p:sp>
      <p:sp>
        <p:nvSpPr>
          <p:cNvPr id="3" name="Content Placeholder 2"/>
          <p:cNvSpPr>
            <a:spLocks noGrp="1"/>
          </p:cNvSpPr>
          <p:nvPr>
            <p:ph sz="half" idx="1"/>
          </p:nvPr>
        </p:nvSpPr>
        <p:spPr>
          <a:xfrm>
            <a:off x="1370013" y="1827213"/>
            <a:ext cx="73136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70013" y="3960813"/>
            <a:ext cx="73136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fld id="{A622BB7F-47EC-48A4-A00F-CE7219BE28C4}" type="slidenum">
              <a:rPr lang="en-US"/>
              <a:pPr/>
              <a:t>‹#›</a:t>
            </a:fld>
            <a:endParaRPr lang="en-US"/>
          </a:p>
        </p:txBody>
      </p:sp>
    </p:spTree>
    <p:extLst>
      <p:ext uri="{BB962C8B-B14F-4D97-AF65-F5344CB8AC3E}">
        <p14:creationId xmlns:p14="http://schemas.microsoft.com/office/powerpoint/2010/main" val="511487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a:defRPr/>
            </a:lvl1pPr>
          </a:lstStyle>
          <a:p>
            <a:pPr>
              <a:defRPr/>
            </a:pPr>
            <a:endParaRPr lang="en-US"/>
          </a:p>
        </p:txBody>
      </p:sp>
      <p:sp>
        <p:nvSpPr>
          <p:cNvPr id="7" name="Rectangle 9"/>
          <p:cNvSpPr>
            <a:spLocks noGrp="1" noChangeArrowheads="1"/>
          </p:cNvSpPr>
          <p:nvPr>
            <p:ph type="ftr" sz="quarter" idx="11"/>
          </p:nvPr>
        </p:nvSpPr>
        <p:spPr/>
        <p:txBody>
          <a:bodyPr/>
          <a:lstStyle>
            <a:lvl1pPr>
              <a:defRPr/>
            </a:lvl1pPr>
          </a:lstStyle>
          <a:p>
            <a:pPr>
              <a:defRPr/>
            </a:pPr>
            <a:endParaRPr lang="en-US"/>
          </a:p>
        </p:txBody>
      </p:sp>
      <p:sp>
        <p:nvSpPr>
          <p:cNvPr id="8" name="Rectangle 10"/>
          <p:cNvSpPr>
            <a:spLocks noGrp="1" noChangeArrowheads="1"/>
          </p:cNvSpPr>
          <p:nvPr>
            <p:ph type="sldNum" sz="quarter" idx="12"/>
          </p:nvPr>
        </p:nvSpPr>
        <p:spPr/>
        <p:txBody>
          <a:bodyPr/>
          <a:lstStyle>
            <a:lvl1pPr>
              <a:defRPr/>
            </a:lvl1pPr>
          </a:lstStyle>
          <a:p>
            <a:fld id="{027DC5AD-7E97-429B-8732-9E5D6C96AE37}" type="slidenum">
              <a:rPr lang="en-US"/>
              <a:pPr/>
              <a:t>‹#›</a:t>
            </a:fld>
            <a:endParaRPr lang="en-US"/>
          </a:p>
        </p:txBody>
      </p:sp>
    </p:spTree>
    <p:extLst>
      <p:ext uri="{BB962C8B-B14F-4D97-AF65-F5344CB8AC3E}">
        <p14:creationId xmlns:p14="http://schemas.microsoft.com/office/powerpoint/2010/main" val="3891530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29A96C1-E466-4DA1-A173-BBE36F49BFDD}" type="slidenum">
              <a:rPr lang="en-US"/>
              <a:pPr/>
              <a:t>‹#›</a:t>
            </a:fld>
            <a:endParaRPr lang="en-US"/>
          </a:p>
        </p:txBody>
      </p:sp>
    </p:spTree>
    <p:extLst>
      <p:ext uri="{BB962C8B-B14F-4D97-AF65-F5344CB8AC3E}">
        <p14:creationId xmlns:p14="http://schemas.microsoft.com/office/powerpoint/2010/main" val="3461977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fld id="{5C83E1FA-FD99-46BD-B9EE-63783E8A9145}" type="slidenum">
              <a:rPr lang="en-US"/>
              <a:pPr/>
              <a:t>‹#›</a:t>
            </a:fld>
            <a:endParaRPr lang="en-US"/>
          </a:p>
        </p:txBody>
      </p:sp>
    </p:spTree>
    <p:extLst>
      <p:ext uri="{BB962C8B-B14F-4D97-AF65-F5344CB8AC3E}">
        <p14:creationId xmlns:p14="http://schemas.microsoft.com/office/powerpoint/2010/main" val="3817282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a:defRPr/>
            </a:lvl1pPr>
          </a:lstStyle>
          <a:p>
            <a:pPr>
              <a:defRPr/>
            </a:pPr>
            <a:endParaRPr lang="en-US"/>
          </a:p>
        </p:txBody>
      </p:sp>
      <p:sp>
        <p:nvSpPr>
          <p:cNvPr id="7" name="Rectangle 9"/>
          <p:cNvSpPr>
            <a:spLocks noGrp="1" noChangeArrowheads="1"/>
          </p:cNvSpPr>
          <p:nvPr>
            <p:ph type="ftr" sz="quarter" idx="11"/>
          </p:nvPr>
        </p:nvSpPr>
        <p:spPr/>
        <p:txBody>
          <a:bodyPr/>
          <a:lstStyle>
            <a:lvl1pPr>
              <a:defRPr/>
            </a:lvl1pPr>
          </a:lstStyle>
          <a:p>
            <a:pPr>
              <a:defRPr/>
            </a:pPr>
            <a:endParaRPr lang="en-US"/>
          </a:p>
        </p:txBody>
      </p:sp>
      <p:sp>
        <p:nvSpPr>
          <p:cNvPr id="8" name="Rectangle 10"/>
          <p:cNvSpPr>
            <a:spLocks noGrp="1" noChangeArrowheads="1"/>
          </p:cNvSpPr>
          <p:nvPr>
            <p:ph type="sldNum" sz="quarter" idx="12"/>
          </p:nvPr>
        </p:nvSpPr>
        <p:spPr/>
        <p:txBody>
          <a:bodyPr/>
          <a:lstStyle>
            <a:lvl1pPr>
              <a:defRPr/>
            </a:lvl1pPr>
          </a:lstStyle>
          <a:p>
            <a:fld id="{2B686FB8-E958-466C-9B82-02038B338B98}" type="slidenum">
              <a:rPr lang="en-US"/>
              <a:pPr/>
              <a:t>‹#›</a:t>
            </a:fld>
            <a:endParaRPr lang="en-US"/>
          </a:p>
        </p:txBody>
      </p:sp>
    </p:spTree>
    <p:extLst>
      <p:ext uri="{BB962C8B-B14F-4D97-AF65-F5344CB8AC3E}">
        <p14:creationId xmlns:p14="http://schemas.microsoft.com/office/powerpoint/2010/main" val="2386948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a:defRPr/>
            </a:lvl1pPr>
          </a:lstStyle>
          <a:p>
            <a:pPr>
              <a:defRPr/>
            </a:pPr>
            <a:endParaRPr lang="en-US"/>
          </a:p>
        </p:txBody>
      </p:sp>
      <p:sp>
        <p:nvSpPr>
          <p:cNvPr id="7" name="Rectangle 9"/>
          <p:cNvSpPr>
            <a:spLocks noGrp="1" noChangeArrowheads="1"/>
          </p:cNvSpPr>
          <p:nvPr>
            <p:ph type="ftr" sz="quarter" idx="11"/>
          </p:nvPr>
        </p:nvSpPr>
        <p:spPr/>
        <p:txBody>
          <a:bodyPr/>
          <a:lstStyle>
            <a:lvl1pPr>
              <a:defRPr/>
            </a:lvl1pPr>
          </a:lstStyle>
          <a:p>
            <a:pPr>
              <a:defRPr/>
            </a:pPr>
            <a:endParaRPr lang="en-US"/>
          </a:p>
        </p:txBody>
      </p:sp>
      <p:sp>
        <p:nvSpPr>
          <p:cNvPr id="8" name="Rectangle 10"/>
          <p:cNvSpPr>
            <a:spLocks noGrp="1" noChangeArrowheads="1"/>
          </p:cNvSpPr>
          <p:nvPr>
            <p:ph type="sldNum" sz="quarter" idx="12"/>
          </p:nvPr>
        </p:nvSpPr>
        <p:spPr/>
        <p:txBody>
          <a:bodyPr/>
          <a:lstStyle>
            <a:lvl1pPr>
              <a:defRPr/>
            </a:lvl1pPr>
          </a:lstStyle>
          <a:p>
            <a:fld id="{42046E60-7319-40B2-A2B0-A8CEC603F8FC}" type="slidenum">
              <a:rPr lang="en-US"/>
              <a:pPr/>
              <a:t>‹#›</a:t>
            </a:fld>
            <a:endParaRPr lang="en-US"/>
          </a:p>
        </p:txBody>
      </p:sp>
    </p:spTree>
    <p:extLst>
      <p:ext uri="{BB962C8B-B14F-4D97-AF65-F5344CB8AC3E}">
        <p14:creationId xmlns:p14="http://schemas.microsoft.com/office/powerpoint/2010/main" val="279538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fld id="{99795AFE-A7AE-4034-A325-1E989ECF88C5}" type="slidenum">
              <a:rPr lang="en-US"/>
              <a:pPr/>
              <a:t>‹#›</a:t>
            </a:fld>
            <a:endParaRPr lang="en-US"/>
          </a:p>
        </p:txBody>
      </p:sp>
    </p:spTree>
    <p:extLst>
      <p:ext uri="{BB962C8B-B14F-4D97-AF65-F5344CB8AC3E}">
        <p14:creationId xmlns:p14="http://schemas.microsoft.com/office/powerpoint/2010/main" val="27523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30DB55-F790-4987-A599-4BC2DB18ED58}" type="slidenum">
              <a:rPr lang="en-US"/>
              <a:pPr>
                <a:defRPr/>
              </a:pPr>
              <a:t>‹#›</a:t>
            </a:fld>
            <a:endParaRPr lang="en-US"/>
          </a:p>
        </p:txBody>
      </p:sp>
    </p:spTree>
    <p:extLst>
      <p:ext uri="{BB962C8B-B14F-4D97-AF65-F5344CB8AC3E}">
        <p14:creationId xmlns:p14="http://schemas.microsoft.com/office/powerpoint/2010/main" val="4212670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73A578A-45D8-4934-9097-58971F928D65}" type="slidenum">
              <a:rPr lang="en-US"/>
              <a:pPr/>
              <a:t>‹#›</a:t>
            </a:fld>
            <a:endParaRPr lang="en-US"/>
          </a:p>
        </p:txBody>
      </p:sp>
    </p:spTree>
    <p:extLst>
      <p:ext uri="{BB962C8B-B14F-4D97-AF65-F5344CB8AC3E}">
        <p14:creationId xmlns:p14="http://schemas.microsoft.com/office/powerpoint/2010/main" val="3172891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91C02B-8014-4E67-AB7E-B949167B47F3}" type="slidenum">
              <a:rPr lang="en-US"/>
              <a:pPr>
                <a:defRPr/>
              </a:pPr>
              <a:t>‹#›</a:t>
            </a:fld>
            <a:endParaRPr lang="en-US"/>
          </a:p>
        </p:txBody>
      </p:sp>
    </p:spTree>
    <p:extLst>
      <p:ext uri="{BB962C8B-B14F-4D97-AF65-F5344CB8AC3E}">
        <p14:creationId xmlns:p14="http://schemas.microsoft.com/office/powerpoint/2010/main" val="2597201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E1EB5D-8B6F-4136-875E-EF4D4A0DDF11}" type="slidenum">
              <a:rPr lang="en-US"/>
              <a:pPr>
                <a:defRPr/>
              </a:pPr>
              <a:t>‹#›</a:t>
            </a:fld>
            <a:endParaRPr lang="en-US"/>
          </a:p>
        </p:txBody>
      </p:sp>
    </p:spTree>
    <p:extLst>
      <p:ext uri="{BB962C8B-B14F-4D97-AF65-F5344CB8AC3E}">
        <p14:creationId xmlns:p14="http://schemas.microsoft.com/office/powerpoint/2010/main" val="2956053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92950B-A068-4449-AEA3-BDF937C047B5}" type="slidenum">
              <a:rPr lang="en-US"/>
              <a:pPr>
                <a:defRPr/>
              </a:pPr>
              <a:t>‹#›</a:t>
            </a:fld>
            <a:endParaRPr lang="en-US"/>
          </a:p>
        </p:txBody>
      </p:sp>
    </p:spTree>
    <p:extLst>
      <p:ext uri="{BB962C8B-B14F-4D97-AF65-F5344CB8AC3E}">
        <p14:creationId xmlns:p14="http://schemas.microsoft.com/office/powerpoint/2010/main" val="323656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148F9B-DC27-42F9-AAD6-24089497196F}" type="slidenum">
              <a:rPr lang="en-US"/>
              <a:pPr>
                <a:defRPr/>
              </a:pPr>
              <a:t>‹#›</a:t>
            </a:fld>
            <a:endParaRPr lang="en-US"/>
          </a:p>
        </p:txBody>
      </p:sp>
    </p:spTree>
    <p:extLst>
      <p:ext uri="{BB962C8B-B14F-4D97-AF65-F5344CB8AC3E}">
        <p14:creationId xmlns:p14="http://schemas.microsoft.com/office/powerpoint/2010/main" val="1468844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40DE50-0DA6-4FBC-9E8A-02E45D662A10}" type="slidenum">
              <a:rPr lang="en-US"/>
              <a:pPr>
                <a:defRPr/>
              </a:pPr>
              <a:t>‹#›</a:t>
            </a:fld>
            <a:endParaRPr lang="en-US"/>
          </a:p>
        </p:txBody>
      </p:sp>
    </p:spTree>
    <p:extLst>
      <p:ext uri="{BB962C8B-B14F-4D97-AF65-F5344CB8AC3E}">
        <p14:creationId xmlns:p14="http://schemas.microsoft.com/office/powerpoint/2010/main" val="3481167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F739E-9A33-4025-B655-CF44BC5A6A9F}" type="slidenum">
              <a:rPr lang="en-US"/>
              <a:pPr>
                <a:defRPr/>
              </a:pPr>
              <a:t>‹#›</a:t>
            </a:fld>
            <a:endParaRPr lang="en-US"/>
          </a:p>
        </p:txBody>
      </p:sp>
    </p:spTree>
    <p:extLst>
      <p:ext uri="{BB962C8B-B14F-4D97-AF65-F5344CB8AC3E}">
        <p14:creationId xmlns:p14="http://schemas.microsoft.com/office/powerpoint/2010/main" val="1025311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21313B8-BC93-45C2-BC81-2C264C13FC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6562" name="Rectangle 6"/>
          <p:cNvSpPr>
            <a:spLocks noGrp="1" noChangeArrowheads="1"/>
          </p:cNvSpPr>
          <p:nvPr>
            <p:ph type="title"/>
          </p:nvPr>
        </p:nvSpPr>
        <p:spPr bwMode="auto">
          <a:xfrm>
            <a:off x="457200" y="100013"/>
            <a:ext cx="81978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7"/>
          <p:cNvSpPr>
            <a:spLocks noGrp="1" noChangeArrowheads="1"/>
          </p:cNvSpPr>
          <p:nvPr>
            <p:ph type="body" idx="1"/>
          </p:nvPr>
        </p:nvSpPr>
        <p:spPr bwMode="auto">
          <a:xfrm>
            <a:off x="457200" y="1827213"/>
            <a:ext cx="82264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72"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Verdana" pitchFamily="-108" charset="0"/>
                <a:ea typeface="+mn-ea"/>
                <a:cs typeface="+mn-cs"/>
              </a:defRPr>
            </a:lvl1pPr>
          </a:lstStyle>
          <a:p>
            <a:pPr>
              <a:defRPr/>
            </a:pPr>
            <a:endParaRPr lang="en-US"/>
          </a:p>
        </p:txBody>
      </p:sp>
      <p:sp>
        <p:nvSpPr>
          <p:cNvPr id="62473"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Verdana" pitchFamily="-108" charset="0"/>
                <a:ea typeface="+mn-ea"/>
                <a:cs typeface="+mn-cs"/>
              </a:defRPr>
            </a:lvl1pPr>
          </a:lstStyle>
          <a:p>
            <a:pPr>
              <a:defRPr/>
            </a:pPr>
            <a:endParaRPr lang="en-US"/>
          </a:p>
        </p:txBody>
      </p:sp>
      <p:sp>
        <p:nvSpPr>
          <p:cNvPr id="62474"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Verdana" pitchFamily="34" charset="0"/>
              </a:defRPr>
            </a:lvl1pPr>
          </a:lstStyle>
          <a:p>
            <a:fld id="{AC652B64-E2A1-4A97-AAF9-F016F8C02FEB}" type="slidenum">
              <a:rPr lang="en-US">
                <a:ea typeface="ＭＳ Ｐゴシック" pitchFamily="34" charset="-128"/>
              </a:rPr>
              <a:pPr/>
              <a:t>‹#›</a:t>
            </a:fld>
            <a:endParaRPr lang="en-US">
              <a:ea typeface="ＭＳ Ｐゴシック" pitchFamily="34" charset="-128"/>
            </a:endParaRPr>
          </a:p>
        </p:txBody>
      </p:sp>
    </p:spTree>
    <p:extLst>
      <p:ext uri="{BB962C8B-B14F-4D97-AF65-F5344CB8AC3E}">
        <p14:creationId xmlns:p14="http://schemas.microsoft.com/office/powerpoint/2010/main" val="130728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sldNum="0" hdr="0" ftr="0" dt="0"/>
  <p:txStyles>
    <p:titleStyle>
      <a:lvl1pPr algn="ctr" rtl="0" eaLnBrk="0" fontAlgn="base" hangingPunct="0">
        <a:spcBef>
          <a:spcPct val="0"/>
        </a:spcBef>
        <a:spcAft>
          <a:spcPct val="0"/>
        </a:spcAft>
        <a:defRPr sz="3200" b="1">
          <a:solidFill>
            <a:schemeClr val="tx2"/>
          </a:solidFill>
          <a:latin typeface="+mj-lt"/>
          <a:ea typeface="ＭＳ Ｐゴシック" pitchFamily="100" charset="-128"/>
          <a:cs typeface="ＭＳ Ｐゴシック" pitchFamily="100" charset="-128"/>
        </a:defRPr>
      </a:lvl1pPr>
      <a:lvl2pPr algn="ctr" rtl="0" eaLnBrk="0" fontAlgn="base" hangingPunct="0">
        <a:spcBef>
          <a:spcPct val="0"/>
        </a:spcBef>
        <a:spcAft>
          <a:spcPct val="0"/>
        </a:spcAft>
        <a:defRPr sz="3200" b="1">
          <a:solidFill>
            <a:schemeClr val="tx2"/>
          </a:solidFill>
          <a:latin typeface="Arial" pitchFamily="10" charset="0"/>
          <a:ea typeface="ＭＳ Ｐゴシック" pitchFamily="100" charset="-128"/>
          <a:cs typeface="ＭＳ Ｐゴシック" pitchFamily="100" charset="-128"/>
        </a:defRPr>
      </a:lvl2pPr>
      <a:lvl3pPr algn="ctr" rtl="0" eaLnBrk="0" fontAlgn="base" hangingPunct="0">
        <a:spcBef>
          <a:spcPct val="0"/>
        </a:spcBef>
        <a:spcAft>
          <a:spcPct val="0"/>
        </a:spcAft>
        <a:defRPr sz="3200" b="1">
          <a:solidFill>
            <a:schemeClr val="tx2"/>
          </a:solidFill>
          <a:latin typeface="Arial" pitchFamily="10" charset="0"/>
          <a:ea typeface="ＭＳ Ｐゴシック" pitchFamily="100" charset="-128"/>
          <a:cs typeface="ＭＳ Ｐゴシック" pitchFamily="100" charset="-128"/>
        </a:defRPr>
      </a:lvl3pPr>
      <a:lvl4pPr algn="ctr" rtl="0" eaLnBrk="0" fontAlgn="base" hangingPunct="0">
        <a:spcBef>
          <a:spcPct val="0"/>
        </a:spcBef>
        <a:spcAft>
          <a:spcPct val="0"/>
        </a:spcAft>
        <a:defRPr sz="3200" b="1">
          <a:solidFill>
            <a:schemeClr val="tx2"/>
          </a:solidFill>
          <a:latin typeface="Arial" pitchFamily="10" charset="0"/>
          <a:ea typeface="ＭＳ Ｐゴシック" pitchFamily="100" charset="-128"/>
          <a:cs typeface="ＭＳ Ｐゴシック" pitchFamily="100" charset="-128"/>
        </a:defRPr>
      </a:lvl4pPr>
      <a:lvl5pPr algn="ctr" rtl="0" eaLnBrk="0" fontAlgn="base" hangingPunct="0">
        <a:spcBef>
          <a:spcPct val="0"/>
        </a:spcBef>
        <a:spcAft>
          <a:spcPct val="0"/>
        </a:spcAft>
        <a:defRPr sz="3200" b="1">
          <a:solidFill>
            <a:schemeClr val="tx2"/>
          </a:solidFill>
          <a:latin typeface="Arial" pitchFamily="10" charset="0"/>
          <a:ea typeface="ＭＳ Ｐゴシック" pitchFamily="100" charset="-128"/>
          <a:cs typeface="ＭＳ Ｐゴシック" pitchFamily="100" charset="-128"/>
        </a:defRPr>
      </a:lvl5pPr>
      <a:lvl6pPr marL="457200" algn="l" rtl="0" fontAlgn="base">
        <a:spcBef>
          <a:spcPct val="0"/>
        </a:spcBef>
        <a:spcAft>
          <a:spcPct val="0"/>
        </a:spcAft>
        <a:defRPr sz="3200" b="1">
          <a:solidFill>
            <a:schemeClr val="tx2"/>
          </a:solidFill>
          <a:latin typeface="Arial" pitchFamily="10" charset="0"/>
        </a:defRPr>
      </a:lvl6pPr>
      <a:lvl7pPr marL="914400" algn="l" rtl="0" fontAlgn="base">
        <a:spcBef>
          <a:spcPct val="0"/>
        </a:spcBef>
        <a:spcAft>
          <a:spcPct val="0"/>
        </a:spcAft>
        <a:defRPr sz="3200" b="1">
          <a:solidFill>
            <a:schemeClr val="tx2"/>
          </a:solidFill>
          <a:latin typeface="Arial" pitchFamily="10" charset="0"/>
        </a:defRPr>
      </a:lvl7pPr>
      <a:lvl8pPr marL="1371600" algn="l" rtl="0" fontAlgn="base">
        <a:spcBef>
          <a:spcPct val="0"/>
        </a:spcBef>
        <a:spcAft>
          <a:spcPct val="0"/>
        </a:spcAft>
        <a:defRPr sz="3200" b="1">
          <a:solidFill>
            <a:schemeClr val="tx2"/>
          </a:solidFill>
          <a:latin typeface="Arial" pitchFamily="10" charset="0"/>
        </a:defRPr>
      </a:lvl8pPr>
      <a:lvl9pPr marL="1828800" algn="l" rtl="0" fontAlgn="base">
        <a:spcBef>
          <a:spcPct val="0"/>
        </a:spcBef>
        <a:spcAft>
          <a:spcPct val="0"/>
        </a:spcAft>
        <a:defRPr sz="3200" b="1">
          <a:solidFill>
            <a:schemeClr val="tx2"/>
          </a:solidFill>
          <a:latin typeface="Arial" pitchFamily="10" charset="0"/>
        </a:defRPr>
      </a:lvl9pPr>
    </p:titleStyle>
    <p:bodyStyle>
      <a:lvl1pPr marL="342900" indent="-342900" algn="l" rtl="0" eaLnBrk="0" fontAlgn="base" hangingPunct="0">
        <a:spcBef>
          <a:spcPts val="1200"/>
        </a:spcBef>
        <a:spcAft>
          <a:spcPct val="0"/>
        </a:spcAft>
        <a:buClr>
          <a:schemeClr val="tx2"/>
        </a:buClr>
        <a:buSzPct val="120000"/>
        <a:buFont typeface="Wingdings" pitchFamily="2" charset="2"/>
        <a:buChar char="§"/>
        <a:defRPr sz="2400">
          <a:solidFill>
            <a:schemeClr val="tx1"/>
          </a:solidFill>
          <a:latin typeface="+mn-lt"/>
          <a:ea typeface="ＭＳ Ｐゴシック" pitchFamily="100" charset="-128"/>
          <a:cs typeface="ＭＳ Ｐゴシック" pitchFamily="100" charset="-128"/>
        </a:defRPr>
      </a:lvl1pPr>
      <a:lvl2pPr marL="742950" indent="-285750" algn="l" rtl="0" eaLnBrk="0" fontAlgn="base" hangingPunct="0">
        <a:spcBef>
          <a:spcPts val="1200"/>
        </a:spcBef>
        <a:spcAft>
          <a:spcPct val="0"/>
        </a:spcAft>
        <a:buClr>
          <a:schemeClr val="accent2"/>
        </a:buClr>
        <a:buSzPct val="120000"/>
        <a:buFont typeface="Wingdings" pitchFamily="2" charset="2"/>
        <a:buChar char="§"/>
        <a:defRPr sz="2400">
          <a:solidFill>
            <a:schemeClr val="tx1"/>
          </a:solidFill>
          <a:latin typeface="+mn-lt"/>
          <a:ea typeface="ＭＳ Ｐゴシック" pitchFamily="10" charset="-128"/>
          <a:cs typeface="ＭＳ Ｐゴシック"/>
        </a:defRPr>
      </a:lvl2pPr>
      <a:lvl3pPr marL="1143000" indent="-228600" algn="l" rtl="0" eaLnBrk="0" fontAlgn="base" hangingPunct="0">
        <a:spcBef>
          <a:spcPts val="1200"/>
        </a:spcBef>
        <a:spcAft>
          <a:spcPct val="0"/>
        </a:spcAft>
        <a:buClr>
          <a:schemeClr val="tx2"/>
        </a:buClr>
        <a:buSzPct val="120000"/>
        <a:buFont typeface="Wingdings" pitchFamily="2" charset="2"/>
        <a:buChar char="§"/>
        <a:defRPr sz="2200">
          <a:solidFill>
            <a:schemeClr val="tx1"/>
          </a:solidFill>
          <a:latin typeface="+mn-lt"/>
          <a:ea typeface="ＭＳ Ｐゴシック" pitchFamily="10" charset="-128"/>
          <a:cs typeface="ＭＳ Ｐゴシック"/>
        </a:defRPr>
      </a:lvl3pPr>
      <a:lvl4pPr marL="1600200" indent="-228600" algn="l" rtl="0" eaLnBrk="0" fontAlgn="base" hangingPunct="0">
        <a:spcBef>
          <a:spcPts val="1200"/>
        </a:spcBef>
        <a:spcAft>
          <a:spcPct val="0"/>
        </a:spcAft>
        <a:buClr>
          <a:schemeClr val="accent2"/>
        </a:buClr>
        <a:buSzPct val="120000"/>
        <a:buFont typeface="Wingdings" pitchFamily="2" charset="2"/>
        <a:buChar char="§"/>
        <a:defRPr sz="2000">
          <a:solidFill>
            <a:schemeClr val="tx1"/>
          </a:solidFill>
          <a:latin typeface="+mn-lt"/>
          <a:ea typeface="ＭＳ Ｐゴシック" pitchFamily="10" charset="-128"/>
          <a:cs typeface="ＭＳ Ｐゴシック"/>
        </a:defRPr>
      </a:lvl4pPr>
      <a:lvl5pPr marL="2057400" indent="-228600" algn="l" rtl="0" eaLnBrk="0" fontAlgn="base" hangingPunct="0">
        <a:spcBef>
          <a:spcPts val="1200"/>
        </a:spcBef>
        <a:spcAft>
          <a:spcPct val="0"/>
        </a:spcAft>
        <a:buClr>
          <a:schemeClr val="tx2"/>
        </a:buClr>
        <a:buSzPct val="120000"/>
        <a:buFont typeface="Wingdings" pitchFamily="2" charset="2"/>
        <a:buChar char="§"/>
        <a:defRPr sz="2000">
          <a:solidFill>
            <a:schemeClr val="tx1"/>
          </a:solidFill>
          <a:latin typeface="+mn-lt"/>
          <a:ea typeface="ＭＳ Ｐゴシック" pitchFamily="10" charset="-128"/>
          <a:cs typeface="ＭＳ Ｐゴシック"/>
        </a:defRPr>
      </a:lvl5pPr>
      <a:lvl6pPr marL="2514600" indent="-228600" algn="l" rtl="0" fontAlgn="base">
        <a:spcBef>
          <a:spcPct val="20000"/>
        </a:spcBef>
        <a:spcAft>
          <a:spcPct val="0"/>
        </a:spcAft>
        <a:buClr>
          <a:schemeClr val="tx2"/>
        </a:buClr>
        <a:buSzPct val="60000"/>
        <a:buFont typeface="Wingdings" pitchFamily="10" charset="2"/>
        <a:buChar char="¡"/>
        <a:defRPr sz="2000">
          <a:solidFill>
            <a:schemeClr val="tx1"/>
          </a:solidFill>
          <a:latin typeface="+mn-lt"/>
          <a:ea typeface="ＭＳ Ｐゴシック" pitchFamily="10" charset="-128"/>
        </a:defRPr>
      </a:lvl6pPr>
      <a:lvl7pPr marL="2971800" indent="-228600" algn="l" rtl="0" fontAlgn="base">
        <a:spcBef>
          <a:spcPct val="20000"/>
        </a:spcBef>
        <a:spcAft>
          <a:spcPct val="0"/>
        </a:spcAft>
        <a:buClr>
          <a:schemeClr val="tx2"/>
        </a:buClr>
        <a:buSzPct val="60000"/>
        <a:buFont typeface="Wingdings" pitchFamily="10" charset="2"/>
        <a:buChar char="¡"/>
        <a:defRPr sz="2000">
          <a:solidFill>
            <a:schemeClr val="tx1"/>
          </a:solidFill>
          <a:latin typeface="+mn-lt"/>
          <a:ea typeface="ＭＳ Ｐゴシック" pitchFamily="10" charset="-128"/>
        </a:defRPr>
      </a:lvl7pPr>
      <a:lvl8pPr marL="3429000" indent="-228600" algn="l" rtl="0" fontAlgn="base">
        <a:spcBef>
          <a:spcPct val="20000"/>
        </a:spcBef>
        <a:spcAft>
          <a:spcPct val="0"/>
        </a:spcAft>
        <a:buClr>
          <a:schemeClr val="tx2"/>
        </a:buClr>
        <a:buSzPct val="60000"/>
        <a:buFont typeface="Wingdings" pitchFamily="10" charset="2"/>
        <a:buChar char="¡"/>
        <a:defRPr sz="2000">
          <a:solidFill>
            <a:schemeClr val="tx1"/>
          </a:solidFill>
          <a:latin typeface="+mn-lt"/>
          <a:ea typeface="ＭＳ Ｐゴシック" pitchFamily="10" charset="-128"/>
        </a:defRPr>
      </a:lvl8pPr>
      <a:lvl9pPr marL="3886200" indent="-228600" algn="l" rtl="0" fontAlgn="base">
        <a:spcBef>
          <a:spcPct val="20000"/>
        </a:spcBef>
        <a:spcAft>
          <a:spcPct val="0"/>
        </a:spcAft>
        <a:buClr>
          <a:schemeClr val="tx2"/>
        </a:buClr>
        <a:buSzPct val="60000"/>
        <a:buFont typeface="Wingdings" pitchFamily="10" charset="2"/>
        <a:buChar char="¡"/>
        <a:defRPr sz="2000">
          <a:solidFill>
            <a:schemeClr val="tx1"/>
          </a:solidFill>
          <a:latin typeface="+mn-lt"/>
          <a:ea typeface="ＭＳ Ｐゴシック" pitchFamily="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Y-yD__VEzaTZ8M&amp;tbnid=rNzDSrRIvlNkjM:&amp;ved=0CAUQjRw&amp;url=http://fineartamerica.com/featured/painting-of-workers-making-bricks-everett.html&amp;ei=nuDRUZ_dB7Wt4APUhIGwDA&amp;bvm=bv.48572450,d.dmg&amp;psig=AFQjCNF7h0V02m2spL6_RjL1M8umGWmGvw&amp;ust=137279540867562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0" y="19096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dirty="0">
                <a:solidFill>
                  <a:srgbClr val="FFFF00"/>
                </a:solidFill>
                <a:latin typeface="Vani" panose="020B0502040204020203" pitchFamily="34" charset="0"/>
                <a:cs typeface="Vani" panose="020B0502040204020203" pitchFamily="34" charset="0"/>
              </a:rPr>
              <a:t>Rigor and transparency are inseparable </a:t>
            </a:r>
          </a:p>
        </p:txBody>
      </p:sp>
      <p:sp>
        <p:nvSpPr>
          <p:cNvPr id="5" name="TextBox 1"/>
          <p:cNvSpPr txBox="1">
            <a:spLocks noChangeArrowheads="1"/>
          </p:cNvSpPr>
          <p:nvPr/>
        </p:nvSpPr>
        <p:spPr bwMode="auto">
          <a:xfrm>
            <a:off x="544286" y="5496440"/>
            <a:ext cx="80554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dirty="0">
                <a:solidFill>
                  <a:srgbClr val="FFFF00"/>
                </a:solidFill>
                <a:latin typeface="Vani" panose="020B0502040204020203" pitchFamily="34" charset="0"/>
                <a:cs typeface="Vani" panose="020B0502040204020203" pitchFamily="34" charset="0"/>
              </a:rPr>
              <a:t>Shai D. Silberberg </a:t>
            </a:r>
          </a:p>
          <a:p>
            <a:pPr algn="ctr" eaLnBrk="1" hangingPunct="1"/>
            <a:r>
              <a:rPr lang="en-US" sz="2400" dirty="0">
                <a:solidFill>
                  <a:srgbClr val="FFFF00"/>
                </a:solidFill>
                <a:latin typeface="Vani" panose="020B0502040204020203" pitchFamily="34" charset="0"/>
                <a:cs typeface="Vani" panose="020B0502040204020203" pitchFamily="34" charset="0"/>
              </a:rPr>
              <a:t>National Institute of Neurological Disorders and Stroke National Institutes of Health</a:t>
            </a:r>
          </a:p>
        </p:txBody>
      </p:sp>
      <p:grpSp>
        <p:nvGrpSpPr>
          <p:cNvPr id="3" name="Group 2"/>
          <p:cNvGrpSpPr/>
          <p:nvPr/>
        </p:nvGrpSpPr>
        <p:grpSpPr>
          <a:xfrm>
            <a:off x="353961" y="2517164"/>
            <a:ext cx="8436077" cy="1013997"/>
            <a:chOff x="428791" y="3481260"/>
            <a:chExt cx="8436077" cy="1013997"/>
          </a:xfrm>
        </p:grpSpPr>
        <p:sp>
          <p:nvSpPr>
            <p:cNvPr id="13" name="TextBox 12"/>
            <p:cNvSpPr txBox="1"/>
            <p:nvPr/>
          </p:nvSpPr>
          <p:spPr>
            <a:xfrm>
              <a:off x="428791" y="3572760"/>
              <a:ext cx="8436077" cy="877163"/>
            </a:xfrm>
            <a:prstGeom prst="rect">
              <a:avLst/>
            </a:prstGeom>
            <a:noFill/>
          </p:spPr>
          <p:txBody>
            <a:bodyPr wrap="square" tIns="91440" rtlCol="0">
              <a:spAutoFit/>
            </a:bodyPr>
            <a:lstStyle/>
            <a:p>
              <a:pPr algn="ctr"/>
              <a:r>
                <a:rPr lang="en-US" sz="2400" b="1" u="sng" dirty="0">
                  <a:solidFill>
                    <a:schemeClr val="bg1"/>
                  </a:solidFill>
                  <a:latin typeface="Vani" panose="020B0502040204020203" pitchFamily="34" charset="0"/>
                  <a:cs typeface="Vani" panose="020B0502040204020203" pitchFamily="34" charset="0"/>
                </a:rPr>
                <a:t>Disclaimer</a:t>
              </a:r>
              <a:endParaRPr lang="en-US" sz="2400" dirty="0">
                <a:solidFill>
                  <a:schemeClr val="bg1"/>
                </a:solidFill>
                <a:latin typeface="Vani" panose="020B0502040204020203" pitchFamily="34" charset="0"/>
                <a:cs typeface="Vani" panose="020B0502040204020203" pitchFamily="34" charset="0"/>
              </a:endParaRPr>
            </a:p>
            <a:p>
              <a:pPr algn="ctr"/>
              <a:r>
                <a:rPr lang="en-US" sz="2400" dirty="0">
                  <a:solidFill>
                    <a:schemeClr val="bg1"/>
                  </a:solidFill>
                  <a:latin typeface="Vani" panose="020B0502040204020203" pitchFamily="34" charset="0"/>
                  <a:cs typeface="Vani" panose="020B0502040204020203" pitchFamily="34" charset="0"/>
                </a:rPr>
                <a:t>Opinions I will voice are not official opinions of NIH</a:t>
              </a:r>
            </a:p>
          </p:txBody>
        </p:sp>
        <p:sp>
          <p:nvSpPr>
            <p:cNvPr id="14" name="Rectangle 13"/>
            <p:cNvSpPr/>
            <p:nvPr/>
          </p:nvSpPr>
          <p:spPr>
            <a:xfrm>
              <a:off x="428791" y="3481260"/>
              <a:ext cx="8436077" cy="1013997"/>
            </a:xfrm>
            <a:prstGeom prst="rect">
              <a:avLst/>
            </a:prstGeom>
            <a:noFill/>
            <a:ln w="50800">
              <a:solidFill>
                <a:schemeClr val="bg1"/>
              </a:solidFill>
            </a:ln>
            <a:effectLst>
              <a:glow rad="127000">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28861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1"/>
          <p:cNvSpPr txBox="1">
            <a:spLocks noChangeArrowheads="1"/>
          </p:cNvSpPr>
          <p:nvPr/>
        </p:nvSpPr>
        <p:spPr bwMode="auto">
          <a:xfrm>
            <a:off x="247650" y="3713460"/>
            <a:ext cx="3998886"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Font typeface="Wingdings" pitchFamily="2" charset="2"/>
              <a:buChar char="Ø"/>
            </a:pPr>
            <a:r>
              <a:rPr lang="en-US" sz="2000" dirty="0">
                <a:solidFill>
                  <a:schemeClr val="bg1"/>
                </a:solidFill>
                <a:latin typeface="Vani" panose="020B0502040204020203" pitchFamily="34" charset="0"/>
                <a:cs typeface="Vani" panose="020B0502040204020203" pitchFamily="34" charset="0"/>
              </a:rPr>
              <a:t>   SOD1</a:t>
            </a:r>
            <a:r>
              <a:rPr lang="en-US" sz="2000" baseline="30000" dirty="0">
                <a:solidFill>
                  <a:schemeClr val="bg1"/>
                </a:solidFill>
                <a:latin typeface="Vani" panose="020B0502040204020203" pitchFamily="34" charset="0"/>
                <a:cs typeface="Vani" panose="020B0502040204020203" pitchFamily="34" charset="0"/>
              </a:rPr>
              <a:t>G93A</a:t>
            </a:r>
            <a:r>
              <a:rPr lang="en-US" sz="2000" dirty="0">
                <a:solidFill>
                  <a:schemeClr val="bg1"/>
                </a:solidFill>
                <a:latin typeface="Vani" panose="020B0502040204020203" pitchFamily="34" charset="0"/>
                <a:cs typeface="Vani" panose="020B0502040204020203" pitchFamily="34" charset="0"/>
              </a:rPr>
              <a:t> transgenic mice</a:t>
            </a:r>
          </a:p>
          <a:p>
            <a:pPr eaLnBrk="1" hangingPunct="1">
              <a:spcAft>
                <a:spcPts val="600"/>
              </a:spcAft>
              <a:buFont typeface="Wingdings" pitchFamily="2" charset="2"/>
              <a:buChar char="Ø"/>
            </a:pPr>
            <a:r>
              <a:rPr lang="en-US" sz="2000" dirty="0">
                <a:solidFill>
                  <a:schemeClr val="bg1"/>
                </a:solidFill>
                <a:latin typeface="Vani" panose="020B0502040204020203" pitchFamily="34" charset="0"/>
                <a:cs typeface="Vani" panose="020B0502040204020203" pitchFamily="34" charset="0"/>
              </a:rPr>
              <a:t>   Started at 5 weeks of age</a:t>
            </a:r>
          </a:p>
          <a:p>
            <a:pPr eaLnBrk="1" hangingPunct="1">
              <a:spcAft>
                <a:spcPts val="600"/>
              </a:spcAft>
              <a:buFont typeface="Wingdings" pitchFamily="2" charset="2"/>
              <a:buChar char="Ø"/>
            </a:pPr>
            <a:r>
              <a:rPr lang="en-US" sz="2000" dirty="0">
                <a:solidFill>
                  <a:schemeClr val="bg1"/>
                </a:solidFill>
                <a:latin typeface="Vani" panose="020B0502040204020203" pitchFamily="34" charset="0"/>
                <a:cs typeface="Vani" panose="020B0502040204020203" pitchFamily="34" charset="0"/>
              </a:rPr>
              <a:t>   </a:t>
            </a:r>
            <a:r>
              <a:rPr lang="en-US" sz="2000" dirty="0" err="1">
                <a:solidFill>
                  <a:schemeClr val="bg1"/>
                </a:solidFill>
                <a:latin typeface="Vani" panose="020B0502040204020203" pitchFamily="34" charset="0"/>
                <a:cs typeface="Vani" panose="020B0502040204020203" pitchFamily="34" charset="0"/>
              </a:rPr>
              <a:t>i.p</a:t>
            </a:r>
            <a:r>
              <a:rPr lang="en-US" sz="2000" dirty="0">
                <a:solidFill>
                  <a:schemeClr val="bg1"/>
                </a:solidFill>
                <a:latin typeface="Vani" panose="020B0502040204020203" pitchFamily="34" charset="0"/>
                <a:cs typeface="Vani" panose="020B0502040204020203" pitchFamily="34" charset="0"/>
              </a:rPr>
              <a:t>. 10mg/kg/day</a:t>
            </a:r>
          </a:p>
          <a:p>
            <a:pPr eaLnBrk="1" hangingPunct="1">
              <a:spcAft>
                <a:spcPts val="600"/>
              </a:spcAft>
              <a:buFont typeface="Wingdings" pitchFamily="2" charset="2"/>
              <a:buChar char="Ø"/>
            </a:pPr>
            <a:r>
              <a:rPr lang="en-US" sz="2000" dirty="0">
                <a:solidFill>
                  <a:srgbClr val="FFFF00"/>
                </a:solidFill>
                <a:latin typeface="Vani" panose="020B0502040204020203" pitchFamily="34" charset="0"/>
                <a:cs typeface="Vani" panose="020B0502040204020203" pitchFamily="34" charset="0"/>
              </a:rPr>
              <a:t>  10 animals / group (sex?)</a:t>
            </a:r>
          </a:p>
        </p:txBody>
      </p:sp>
      <p:pic>
        <p:nvPicPr>
          <p:cNvPr id="266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25" y="849610"/>
            <a:ext cx="38671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B9B38677-4A98-4D0E-83C2-926A45DFF47D}"/>
              </a:ext>
            </a:extLst>
          </p:cNvPr>
          <p:cNvSpPr txBox="1">
            <a:spLocks noChangeArrowheads="1"/>
          </p:cNvSpPr>
          <p:nvPr/>
        </p:nvSpPr>
        <p:spPr bwMode="auto">
          <a:xfrm>
            <a:off x="99392" y="101600"/>
            <a:ext cx="3510915" cy="461665"/>
          </a:xfrm>
          <a:prstGeom prst="rect">
            <a:avLst/>
          </a:prstGeom>
          <a:noFill/>
          <a:ln w="9525">
            <a:noFill/>
            <a:miter lim="800000"/>
            <a:headEnd/>
            <a:tailEnd/>
          </a:ln>
        </p:spPr>
        <p:txBody>
          <a:bodyPr wrap="square">
            <a:spAutoFit/>
          </a:bodyPr>
          <a:lstStyle/>
          <a:p>
            <a:pPr>
              <a:defRPr/>
            </a:pPr>
            <a:r>
              <a:rPr lang="en-US" sz="2400" dirty="0">
                <a:solidFill>
                  <a:srgbClr val="FFFF00"/>
                </a:solidFill>
                <a:latin typeface="Vani" panose="020B0502040204020203" pitchFamily="34" charset="0"/>
                <a:cs typeface="Vani" panose="020B0502040204020203" pitchFamily="34" charset="0"/>
              </a:rPr>
              <a:t>The minocycline studies </a:t>
            </a:r>
          </a:p>
        </p:txBody>
      </p:sp>
      <p:grpSp>
        <p:nvGrpSpPr>
          <p:cNvPr id="3" name="Group 2">
            <a:extLst>
              <a:ext uri="{FF2B5EF4-FFF2-40B4-BE49-F238E27FC236}">
                <a16:creationId xmlns:a16="http://schemas.microsoft.com/office/drawing/2014/main" id="{DB5D0F1C-152C-4A88-9A30-D7BBF6E1AD28}"/>
              </a:ext>
            </a:extLst>
          </p:cNvPr>
          <p:cNvGrpSpPr/>
          <p:nvPr/>
        </p:nvGrpSpPr>
        <p:grpSpPr>
          <a:xfrm>
            <a:off x="99392" y="101600"/>
            <a:ext cx="8685833" cy="5166132"/>
            <a:chOff x="99392" y="101600"/>
            <a:chExt cx="8685833" cy="5166132"/>
          </a:xfrm>
        </p:grpSpPr>
        <p:sp>
          <p:nvSpPr>
            <p:cNvPr id="8" name="TextBox 1"/>
            <p:cNvSpPr txBox="1">
              <a:spLocks noChangeArrowheads="1"/>
            </p:cNvSpPr>
            <p:nvPr/>
          </p:nvSpPr>
          <p:spPr bwMode="auto">
            <a:xfrm>
              <a:off x="99392" y="101600"/>
              <a:ext cx="8685833" cy="461665"/>
            </a:xfrm>
            <a:prstGeom prst="rect">
              <a:avLst/>
            </a:prstGeom>
            <a:noFill/>
            <a:ln w="9525">
              <a:noFill/>
              <a:miter lim="800000"/>
              <a:headEnd/>
              <a:tailEnd/>
            </a:ln>
          </p:spPr>
          <p:txBody>
            <a:bodyPr wrap="square">
              <a:spAutoFit/>
            </a:bodyPr>
            <a:lstStyle/>
            <a:p>
              <a:pPr>
                <a:defRPr/>
              </a:pPr>
              <a:r>
                <a:rPr lang="en-US" sz="2400" dirty="0">
                  <a:solidFill>
                    <a:srgbClr val="FFFF00"/>
                  </a:solidFill>
                  <a:latin typeface="Vani" panose="020B0502040204020203" pitchFamily="34" charset="0"/>
                  <a:cs typeface="Vani" panose="020B0502040204020203" pitchFamily="34" charset="0"/>
                </a:rPr>
                <a:t>The minocycline studies might have been chance observations</a:t>
              </a:r>
            </a:p>
          </p:txBody>
        </p:sp>
        <p:pic>
          <p:nvPicPr>
            <p:cNvPr id="2663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4388" y="849610"/>
              <a:ext cx="4160837"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TextBox 7"/>
            <p:cNvSpPr txBox="1">
              <a:spLocks noChangeArrowheads="1"/>
            </p:cNvSpPr>
            <p:nvPr/>
          </p:nvSpPr>
          <p:spPr bwMode="auto">
            <a:xfrm>
              <a:off x="4646613" y="3713460"/>
              <a:ext cx="4116387"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Font typeface="Wingdings" pitchFamily="2" charset="2"/>
                <a:buChar char="Ø"/>
              </a:pPr>
              <a:r>
                <a:rPr lang="en-US" sz="2000" dirty="0">
                  <a:solidFill>
                    <a:schemeClr val="bg1"/>
                  </a:solidFill>
                  <a:latin typeface="Vani" panose="020B0502040204020203" pitchFamily="34" charset="0"/>
                  <a:cs typeface="Vani" panose="020B0502040204020203" pitchFamily="34" charset="0"/>
                </a:rPr>
                <a:t>SOD1</a:t>
              </a:r>
              <a:r>
                <a:rPr lang="en-US" sz="2000" baseline="30000" dirty="0">
                  <a:solidFill>
                    <a:schemeClr val="bg1"/>
                  </a:solidFill>
                  <a:latin typeface="Vani" panose="020B0502040204020203" pitchFamily="34" charset="0"/>
                  <a:cs typeface="Vani" panose="020B0502040204020203" pitchFamily="34" charset="0"/>
                </a:rPr>
                <a:t>G93A</a:t>
              </a:r>
              <a:r>
                <a:rPr lang="en-US" sz="2000" dirty="0">
                  <a:solidFill>
                    <a:schemeClr val="bg1"/>
                  </a:solidFill>
                  <a:latin typeface="Vani" panose="020B0502040204020203" pitchFamily="34" charset="0"/>
                  <a:cs typeface="Vani" panose="020B0502040204020203" pitchFamily="34" charset="0"/>
                </a:rPr>
                <a:t> transgenic mice</a:t>
              </a:r>
            </a:p>
            <a:p>
              <a:pPr eaLnBrk="1" hangingPunct="1">
                <a:spcAft>
                  <a:spcPts val="600"/>
                </a:spcAft>
                <a:buFont typeface="Wingdings" pitchFamily="2" charset="2"/>
                <a:buChar char="Ø"/>
              </a:pPr>
              <a:r>
                <a:rPr lang="en-US" sz="2000" dirty="0">
                  <a:solidFill>
                    <a:schemeClr val="bg1"/>
                  </a:solidFill>
                  <a:latin typeface="Vani" panose="020B0502040204020203" pitchFamily="34" charset="0"/>
                  <a:cs typeface="Vani" panose="020B0502040204020203" pitchFamily="34" charset="0"/>
                </a:rPr>
                <a:t>Started at 10 weeks of age</a:t>
              </a:r>
            </a:p>
            <a:p>
              <a:pPr eaLnBrk="1" hangingPunct="1">
                <a:spcAft>
                  <a:spcPts val="600"/>
                </a:spcAft>
                <a:buFont typeface="Wingdings" pitchFamily="2" charset="2"/>
                <a:buChar char="Ø"/>
              </a:pPr>
              <a:r>
                <a:rPr lang="en-US" sz="2000" dirty="0" err="1">
                  <a:solidFill>
                    <a:schemeClr val="bg1"/>
                  </a:solidFill>
                  <a:latin typeface="Vani" panose="020B0502040204020203" pitchFamily="34" charset="0"/>
                  <a:cs typeface="Vani" panose="020B0502040204020203" pitchFamily="34" charset="0"/>
                </a:rPr>
                <a:t>i.p</a:t>
              </a:r>
              <a:r>
                <a:rPr lang="en-US" sz="2000" dirty="0">
                  <a:solidFill>
                    <a:schemeClr val="bg1"/>
                  </a:solidFill>
                  <a:latin typeface="Vani" panose="020B0502040204020203" pitchFamily="34" charset="0"/>
                  <a:cs typeface="Vani" panose="020B0502040204020203" pitchFamily="34" charset="0"/>
                </a:rPr>
                <a:t>. 25 and 50 mg/kg/day</a:t>
              </a:r>
            </a:p>
            <a:p>
              <a:pPr eaLnBrk="1" hangingPunct="1">
                <a:spcAft>
                  <a:spcPts val="600"/>
                </a:spcAft>
                <a:buClr>
                  <a:srgbClr val="FFFF00"/>
                </a:buClr>
                <a:buFont typeface="Wingdings" pitchFamily="2" charset="2"/>
                <a:buChar char="Ø"/>
              </a:pPr>
              <a:r>
                <a:rPr lang="en-US" sz="2000" dirty="0">
                  <a:solidFill>
                    <a:srgbClr val="FFFF00"/>
                  </a:solidFill>
                  <a:latin typeface="Vani" panose="020B0502040204020203" pitchFamily="34" charset="0"/>
                  <a:cs typeface="Vani" panose="020B0502040204020203" pitchFamily="34" charset="0"/>
                </a:rPr>
                <a:t>7 animals / group (females)</a:t>
              </a:r>
              <a:endParaRPr lang="en-US" sz="2000" dirty="0">
                <a:solidFill>
                  <a:schemeClr val="bg1"/>
                </a:solidFill>
                <a:latin typeface="Vani" panose="020B0502040204020203" pitchFamily="34" charset="0"/>
                <a:cs typeface="Vani" panose="020B0502040204020203" pitchFamily="34" charset="0"/>
              </a:endParaRPr>
            </a:p>
          </p:txBody>
        </p:sp>
      </p:grpSp>
    </p:spTree>
    <p:extLst>
      <p:ext uri="{BB962C8B-B14F-4D97-AF65-F5344CB8AC3E}">
        <p14:creationId xmlns:p14="http://schemas.microsoft.com/office/powerpoint/2010/main" val="218963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6B5C9347-341D-477C-8936-A11B18C1BC9F}"/>
              </a:ext>
            </a:extLst>
          </p:cNvPr>
          <p:cNvSpPr txBox="1">
            <a:spLocks noChangeArrowheads="1"/>
          </p:cNvSpPr>
          <p:nvPr/>
        </p:nvSpPr>
        <p:spPr bwMode="auto">
          <a:xfrm>
            <a:off x="191328" y="19096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dirty="0">
                <a:solidFill>
                  <a:srgbClr val="FFFF00"/>
                </a:solidFill>
                <a:latin typeface="Vani" panose="020B0502040204020203" pitchFamily="34" charset="0"/>
                <a:cs typeface="Vani" panose="020B0502040204020203" pitchFamily="34" charset="0"/>
              </a:rPr>
              <a:t>Rigor and transparency are inseparable </a:t>
            </a:r>
          </a:p>
        </p:txBody>
      </p:sp>
      <p:sp>
        <p:nvSpPr>
          <p:cNvPr id="6" name="TextBox 5">
            <a:extLst>
              <a:ext uri="{FF2B5EF4-FFF2-40B4-BE49-F238E27FC236}">
                <a16:creationId xmlns:a16="http://schemas.microsoft.com/office/drawing/2014/main" id="{CEB8BD91-0CF7-4583-8203-9E72DDD7EA40}"/>
              </a:ext>
            </a:extLst>
          </p:cNvPr>
          <p:cNvSpPr txBox="1"/>
          <p:nvPr/>
        </p:nvSpPr>
        <p:spPr>
          <a:xfrm>
            <a:off x="191328" y="714186"/>
            <a:ext cx="5700092" cy="5001369"/>
          </a:xfrm>
          <a:prstGeom prst="rect">
            <a:avLst/>
          </a:prstGeom>
          <a:noFill/>
        </p:spPr>
        <p:txBody>
          <a:bodyPr wrap="square" rtlCol="0">
            <a:spAutoFit/>
          </a:bodyPr>
          <a:lstStyle/>
          <a:p>
            <a:pPr>
              <a:spcAft>
                <a:spcPts val="600"/>
              </a:spcAft>
            </a:pPr>
            <a:endParaRPr lang="en-US" sz="2200" dirty="0">
              <a:solidFill>
                <a:srgbClr val="FFFF00"/>
              </a:solidFill>
              <a:latin typeface="Vani" panose="02040502050405020303" pitchFamily="18" charset="0"/>
              <a:cs typeface="Vani" panose="02040502050405020303" pitchFamily="18" charset="0"/>
            </a:endParaRPr>
          </a:p>
          <a:p>
            <a:pPr>
              <a:spcAft>
                <a:spcPts val="600"/>
              </a:spcAft>
              <a:buClr>
                <a:srgbClr val="FFFF00"/>
              </a:buClr>
            </a:pPr>
            <a:r>
              <a:rPr lang="en-US" sz="2200" u="sng" dirty="0">
                <a:solidFill>
                  <a:schemeClr val="bg1">
                    <a:lumMod val="85000"/>
                  </a:schemeClr>
                </a:solidFill>
                <a:latin typeface="Vani" panose="02040502050405020303" pitchFamily="18" charset="0"/>
                <a:cs typeface="Vani" panose="02040502050405020303" pitchFamily="18" charset="0"/>
              </a:rPr>
              <a:t>Reporting what was found</a:t>
            </a:r>
          </a:p>
          <a:p>
            <a:pPr marL="342900" indent="-342900">
              <a:spcAft>
                <a:spcPts val="600"/>
              </a:spcAft>
              <a:buClr>
                <a:srgbClr val="FFFF00"/>
              </a:buClr>
              <a:buFont typeface="Wingdings" panose="05000000000000000000" pitchFamily="2" charset="2"/>
              <a:buChar char="ü"/>
            </a:pPr>
            <a:r>
              <a:rPr lang="en-US" sz="2200" dirty="0">
                <a:solidFill>
                  <a:schemeClr val="bg1">
                    <a:lumMod val="85000"/>
                  </a:schemeClr>
                </a:solidFill>
                <a:latin typeface="Vani" panose="02040502050405020303" pitchFamily="18" charset="0"/>
                <a:cs typeface="Vani" panose="02040502050405020303" pitchFamily="18" charset="0"/>
              </a:rPr>
              <a:t>Neutral outcomes (publication bias)</a:t>
            </a:r>
          </a:p>
          <a:p>
            <a:pPr marL="342900" indent="-342900">
              <a:spcAft>
                <a:spcPts val="600"/>
              </a:spcAft>
              <a:buClr>
                <a:srgbClr val="FFFF00"/>
              </a:buClr>
              <a:buFont typeface="Wingdings" panose="05000000000000000000" pitchFamily="2" charset="2"/>
              <a:buChar char="ü"/>
            </a:pPr>
            <a:r>
              <a:rPr lang="en-US" sz="2200" dirty="0">
                <a:solidFill>
                  <a:schemeClr val="bg1">
                    <a:lumMod val="85000"/>
                  </a:schemeClr>
                </a:solidFill>
                <a:latin typeface="Vani" panose="02040502050405020303" pitchFamily="18" charset="0"/>
                <a:cs typeface="Vani" panose="02040502050405020303" pitchFamily="18" charset="0"/>
              </a:rPr>
              <a:t>All experiments within a study</a:t>
            </a:r>
          </a:p>
          <a:p>
            <a:pPr marL="342900" indent="-342900">
              <a:spcAft>
                <a:spcPts val="600"/>
              </a:spcAft>
              <a:buClr>
                <a:srgbClr val="FFFF00"/>
              </a:buClr>
              <a:buFont typeface="Wingdings" panose="05000000000000000000" pitchFamily="2" charset="2"/>
              <a:buChar char="ü"/>
            </a:pPr>
            <a:r>
              <a:rPr lang="en-US" sz="2200" dirty="0">
                <a:solidFill>
                  <a:schemeClr val="bg1">
                    <a:lumMod val="85000"/>
                  </a:schemeClr>
                </a:solidFill>
                <a:latin typeface="Vani" panose="02040502050405020303" pitchFamily="18" charset="0"/>
                <a:cs typeface="Vani" panose="02040502050405020303" pitchFamily="18" charset="0"/>
              </a:rPr>
              <a:t>Missed data points</a:t>
            </a:r>
          </a:p>
          <a:p>
            <a:pPr>
              <a:spcAft>
                <a:spcPts val="600"/>
              </a:spcAft>
              <a:buClr>
                <a:srgbClr val="FFFF00"/>
              </a:buClr>
            </a:pPr>
            <a:endParaRPr lang="en-US" sz="2200" u="sng" dirty="0">
              <a:solidFill>
                <a:schemeClr val="bg1"/>
              </a:solidFill>
              <a:latin typeface="Vani" panose="02040502050405020303" pitchFamily="18" charset="0"/>
              <a:cs typeface="Vani" panose="02040502050405020303" pitchFamily="18" charset="0"/>
            </a:endParaRPr>
          </a:p>
          <a:p>
            <a:pPr>
              <a:spcAft>
                <a:spcPts val="600"/>
              </a:spcAft>
              <a:buClr>
                <a:srgbClr val="FFFF00"/>
              </a:buClr>
            </a:pPr>
            <a:endParaRPr lang="en-US" sz="2200" u="sng" dirty="0">
              <a:solidFill>
                <a:schemeClr val="bg1"/>
              </a:solidFill>
              <a:latin typeface="Vani" panose="02040502050405020303" pitchFamily="18" charset="0"/>
              <a:cs typeface="Vani" panose="02040502050405020303" pitchFamily="18" charset="0"/>
            </a:endParaRPr>
          </a:p>
          <a:p>
            <a:pPr>
              <a:spcAft>
                <a:spcPts val="600"/>
              </a:spcAft>
              <a:buClr>
                <a:srgbClr val="FFFF00"/>
              </a:buClr>
            </a:pPr>
            <a:r>
              <a:rPr lang="en-US" sz="2200" u="sng" dirty="0">
                <a:solidFill>
                  <a:schemeClr val="bg1"/>
                </a:solidFill>
                <a:latin typeface="Vani" panose="02040502050405020303" pitchFamily="18" charset="0"/>
                <a:cs typeface="Vani" panose="02040502050405020303" pitchFamily="18" charset="0"/>
              </a:rPr>
              <a:t>Reporting what was done</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Methods used</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Resources</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Minimizing chance observations</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Measures to reduce unconscious biases</a:t>
            </a:r>
          </a:p>
        </p:txBody>
      </p:sp>
      <p:grpSp>
        <p:nvGrpSpPr>
          <p:cNvPr id="5" name="Group 4">
            <a:extLst>
              <a:ext uri="{FF2B5EF4-FFF2-40B4-BE49-F238E27FC236}">
                <a16:creationId xmlns:a16="http://schemas.microsoft.com/office/drawing/2014/main" id="{94DE0808-985E-4B2D-AE29-8FDA90CB59B4}"/>
              </a:ext>
            </a:extLst>
          </p:cNvPr>
          <p:cNvGrpSpPr/>
          <p:nvPr/>
        </p:nvGrpSpPr>
        <p:grpSpPr>
          <a:xfrm>
            <a:off x="4870175" y="2045085"/>
            <a:ext cx="4163742" cy="4193690"/>
            <a:chOff x="4870175" y="2045085"/>
            <a:chExt cx="4163742" cy="4193690"/>
          </a:xfrm>
        </p:grpSpPr>
        <p:pic>
          <p:nvPicPr>
            <p:cNvPr id="3" name="Picture 2">
              <a:extLst>
                <a:ext uri="{FF2B5EF4-FFF2-40B4-BE49-F238E27FC236}">
                  <a16:creationId xmlns:a16="http://schemas.microsoft.com/office/drawing/2014/main" id="{030F01C0-9B68-47F5-BC3A-6BC4CF95A2C3}"/>
                </a:ext>
              </a:extLst>
            </p:cNvPr>
            <p:cNvPicPr>
              <a:picLocks noChangeAspect="1"/>
            </p:cNvPicPr>
            <p:nvPr/>
          </p:nvPicPr>
          <p:blipFill>
            <a:blip r:embed="rId3"/>
            <a:stretch>
              <a:fillRect/>
            </a:stretch>
          </p:blipFill>
          <p:spPr>
            <a:xfrm>
              <a:off x="4870175" y="2045085"/>
              <a:ext cx="4082498" cy="3133167"/>
            </a:xfrm>
            <a:prstGeom prst="rect">
              <a:avLst/>
            </a:prstGeom>
          </p:spPr>
        </p:pic>
        <p:sp>
          <p:nvSpPr>
            <p:cNvPr id="4" name="Rectangle 3">
              <a:extLst>
                <a:ext uri="{FF2B5EF4-FFF2-40B4-BE49-F238E27FC236}">
                  <a16:creationId xmlns:a16="http://schemas.microsoft.com/office/drawing/2014/main" id="{2393D3C6-D11B-4437-9F1F-C41CD2246440}"/>
                </a:ext>
              </a:extLst>
            </p:cNvPr>
            <p:cNvSpPr/>
            <p:nvPr/>
          </p:nvSpPr>
          <p:spPr>
            <a:xfrm>
              <a:off x="5511799" y="5592444"/>
              <a:ext cx="3522118" cy="646331"/>
            </a:xfrm>
            <a:prstGeom prst="rect">
              <a:avLst/>
            </a:prstGeom>
          </p:spPr>
          <p:txBody>
            <a:bodyPr wrap="none">
              <a:spAutoFit/>
            </a:bodyPr>
            <a:lstStyle/>
            <a:p>
              <a:pPr algn="r"/>
              <a:r>
                <a:rPr lang="en-US" dirty="0">
                  <a:solidFill>
                    <a:schemeClr val="bg1"/>
                  </a:solidFill>
                  <a:latin typeface="Vani" panose="02040502050405020303" pitchFamily="18" charset="0"/>
                  <a:cs typeface="Vani" panose="02040502050405020303" pitchFamily="18" charset="0"/>
                </a:rPr>
                <a:t>Wikimedia Commons</a:t>
              </a:r>
            </a:p>
            <a:p>
              <a:pPr algn="r"/>
              <a:r>
                <a:rPr lang="en-US" dirty="0">
                  <a:solidFill>
                    <a:schemeClr val="bg1"/>
                  </a:solidFill>
                  <a:latin typeface="Vani" panose="02040502050405020303" pitchFamily="18" charset="0"/>
                  <a:cs typeface="Vani" panose="02040502050405020303" pitchFamily="18" charset="0"/>
                </a:rPr>
                <a:t>Illustration credit: Ainsley Seago</a:t>
              </a:r>
            </a:p>
          </p:txBody>
        </p:sp>
      </p:grpSp>
      <p:sp>
        <p:nvSpPr>
          <p:cNvPr id="10" name="TextBox 9">
            <a:extLst>
              <a:ext uri="{FF2B5EF4-FFF2-40B4-BE49-F238E27FC236}">
                <a16:creationId xmlns:a16="http://schemas.microsoft.com/office/drawing/2014/main" id="{5841BCEE-4A2B-45CA-A9EB-B3246164D8AC}"/>
              </a:ext>
            </a:extLst>
          </p:cNvPr>
          <p:cNvSpPr txBox="1"/>
          <p:nvPr/>
        </p:nvSpPr>
        <p:spPr>
          <a:xfrm>
            <a:off x="191328" y="714186"/>
            <a:ext cx="5700092" cy="5001369"/>
          </a:xfrm>
          <a:prstGeom prst="rect">
            <a:avLst/>
          </a:prstGeom>
          <a:noFill/>
        </p:spPr>
        <p:txBody>
          <a:bodyPr wrap="square" rtlCol="0">
            <a:spAutoFit/>
          </a:bodyPr>
          <a:lstStyle/>
          <a:p>
            <a:pPr>
              <a:spcAft>
                <a:spcPts val="600"/>
              </a:spcAft>
            </a:pPr>
            <a:endParaRPr lang="en-US" sz="2200" dirty="0">
              <a:solidFill>
                <a:srgbClr val="FFFF00"/>
              </a:solidFill>
              <a:latin typeface="Vani" panose="02040502050405020303" pitchFamily="18" charset="0"/>
              <a:cs typeface="Vani" panose="02040502050405020303" pitchFamily="18" charset="0"/>
            </a:endParaRPr>
          </a:p>
          <a:p>
            <a:pPr>
              <a:spcAft>
                <a:spcPts val="600"/>
              </a:spcAft>
              <a:buClr>
                <a:srgbClr val="FFFF00"/>
              </a:buClr>
            </a:pPr>
            <a:r>
              <a:rPr lang="en-US" sz="2200" u="sng" dirty="0">
                <a:solidFill>
                  <a:schemeClr val="bg1">
                    <a:lumMod val="85000"/>
                  </a:schemeClr>
                </a:solidFill>
                <a:latin typeface="Vani" panose="02040502050405020303" pitchFamily="18" charset="0"/>
                <a:cs typeface="Vani" panose="02040502050405020303" pitchFamily="18" charset="0"/>
              </a:rPr>
              <a:t>Reporting what was found</a:t>
            </a:r>
          </a:p>
          <a:p>
            <a:pPr marL="342900" indent="-342900">
              <a:spcAft>
                <a:spcPts val="600"/>
              </a:spcAft>
              <a:buClr>
                <a:srgbClr val="FFFF00"/>
              </a:buClr>
              <a:buFont typeface="Wingdings" panose="05000000000000000000" pitchFamily="2" charset="2"/>
              <a:buChar char="ü"/>
            </a:pPr>
            <a:r>
              <a:rPr lang="en-US" sz="2200" dirty="0">
                <a:solidFill>
                  <a:schemeClr val="bg1">
                    <a:lumMod val="85000"/>
                  </a:schemeClr>
                </a:solidFill>
                <a:latin typeface="Vani" panose="02040502050405020303" pitchFamily="18" charset="0"/>
                <a:cs typeface="Vani" panose="02040502050405020303" pitchFamily="18" charset="0"/>
              </a:rPr>
              <a:t>Neutral outcomes (publication bias)</a:t>
            </a:r>
          </a:p>
          <a:p>
            <a:pPr marL="342900" indent="-342900">
              <a:spcAft>
                <a:spcPts val="600"/>
              </a:spcAft>
              <a:buClr>
                <a:srgbClr val="FFFF00"/>
              </a:buClr>
              <a:buFont typeface="Wingdings" panose="05000000000000000000" pitchFamily="2" charset="2"/>
              <a:buChar char="ü"/>
            </a:pPr>
            <a:r>
              <a:rPr lang="en-US" sz="2200" dirty="0">
                <a:solidFill>
                  <a:schemeClr val="bg1">
                    <a:lumMod val="85000"/>
                  </a:schemeClr>
                </a:solidFill>
                <a:latin typeface="Vani" panose="02040502050405020303" pitchFamily="18" charset="0"/>
                <a:cs typeface="Vani" panose="02040502050405020303" pitchFamily="18" charset="0"/>
              </a:rPr>
              <a:t>All experiments within a study</a:t>
            </a:r>
          </a:p>
          <a:p>
            <a:pPr marL="342900" indent="-342900">
              <a:spcAft>
                <a:spcPts val="600"/>
              </a:spcAft>
              <a:buClr>
                <a:srgbClr val="FFFF00"/>
              </a:buClr>
              <a:buFont typeface="Wingdings" panose="05000000000000000000" pitchFamily="2" charset="2"/>
              <a:buChar char="ü"/>
            </a:pPr>
            <a:r>
              <a:rPr lang="en-US" sz="2200" dirty="0">
                <a:solidFill>
                  <a:schemeClr val="bg1">
                    <a:lumMod val="85000"/>
                  </a:schemeClr>
                </a:solidFill>
                <a:latin typeface="Vani" panose="02040502050405020303" pitchFamily="18" charset="0"/>
                <a:cs typeface="Vani" panose="02040502050405020303" pitchFamily="18" charset="0"/>
              </a:rPr>
              <a:t>Missed data points</a:t>
            </a:r>
          </a:p>
          <a:p>
            <a:pPr>
              <a:spcAft>
                <a:spcPts val="600"/>
              </a:spcAft>
              <a:buClr>
                <a:srgbClr val="FFFF00"/>
              </a:buClr>
            </a:pPr>
            <a:endParaRPr lang="en-US" sz="2200" u="sng" dirty="0">
              <a:solidFill>
                <a:schemeClr val="bg1"/>
              </a:solidFill>
              <a:latin typeface="Vani" panose="02040502050405020303" pitchFamily="18" charset="0"/>
              <a:cs typeface="Vani" panose="02040502050405020303" pitchFamily="18" charset="0"/>
            </a:endParaRPr>
          </a:p>
          <a:p>
            <a:pPr>
              <a:spcAft>
                <a:spcPts val="600"/>
              </a:spcAft>
              <a:buClr>
                <a:srgbClr val="FFFF00"/>
              </a:buClr>
            </a:pPr>
            <a:endParaRPr lang="en-US" sz="2200" u="sng" dirty="0">
              <a:solidFill>
                <a:schemeClr val="bg1"/>
              </a:solidFill>
              <a:latin typeface="Vani" panose="02040502050405020303" pitchFamily="18" charset="0"/>
              <a:cs typeface="Vani" panose="02040502050405020303" pitchFamily="18" charset="0"/>
            </a:endParaRPr>
          </a:p>
          <a:p>
            <a:pPr>
              <a:spcAft>
                <a:spcPts val="600"/>
              </a:spcAft>
              <a:buClr>
                <a:srgbClr val="FFFF00"/>
              </a:buClr>
            </a:pPr>
            <a:r>
              <a:rPr lang="en-US" sz="2200" u="sng" dirty="0">
                <a:solidFill>
                  <a:schemeClr val="bg1"/>
                </a:solidFill>
                <a:latin typeface="Vani" panose="02040502050405020303" pitchFamily="18" charset="0"/>
                <a:cs typeface="Vani" panose="02040502050405020303" pitchFamily="18" charset="0"/>
              </a:rPr>
              <a:t>Reporting what was done</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Methods used</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Resources</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Minimizing chance observations</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Measures to reduce </a:t>
            </a:r>
            <a:r>
              <a:rPr lang="en-US" sz="2200" dirty="0">
                <a:solidFill>
                  <a:srgbClr val="FFFF00"/>
                </a:solidFill>
                <a:latin typeface="Vani" panose="02040502050405020303" pitchFamily="18" charset="0"/>
                <a:cs typeface="Vani" panose="02040502050405020303" pitchFamily="18" charset="0"/>
              </a:rPr>
              <a:t>unconscious biases</a:t>
            </a:r>
          </a:p>
        </p:txBody>
      </p:sp>
    </p:spTree>
    <p:extLst>
      <p:ext uri="{BB962C8B-B14F-4D97-AF65-F5344CB8AC3E}">
        <p14:creationId xmlns:p14="http://schemas.microsoft.com/office/powerpoint/2010/main" val="16862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0869" y="811757"/>
            <a:ext cx="8486310" cy="4676016"/>
            <a:chOff x="490869" y="726032"/>
            <a:chExt cx="8486310" cy="4676016"/>
          </a:xfrm>
        </p:grpSpPr>
        <p:sp>
          <p:nvSpPr>
            <p:cNvPr id="4" name="TextBox 3"/>
            <p:cNvSpPr txBox="1"/>
            <p:nvPr/>
          </p:nvSpPr>
          <p:spPr>
            <a:xfrm>
              <a:off x="490869" y="726032"/>
              <a:ext cx="4081131" cy="1446550"/>
            </a:xfrm>
            <a:prstGeom prst="rect">
              <a:avLst/>
            </a:prstGeom>
            <a:noFill/>
          </p:spPr>
          <p:txBody>
            <a:bodyPr wrap="square" rtlCol="0">
              <a:spAutoFit/>
            </a:bodyPr>
            <a:lstStyle/>
            <a:p>
              <a:pPr algn="just"/>
              <a:r>
                <a:rPr lang="en-US" sz="2200" dirty="0">
                  <a:solidFill>
                    <a:schemeClr val="bg1"/>
                  </a:solidFill>
                  <a:latin typeface="Vani" panose="020B0502040204020203" pitchFamily="34" charset="0"/>
                  <a:cs typeface="Vani" panose="020B0502040204020203" pitchFamily="34" charset="0"/>
                </a:rPr>
                <a:t>“Once a man’s understanding has settled on something (….), it draws everything else also to support and agree with it”</a:t>
              </a:r>
            </a:p>
          </p:txBody>
        </p:sp>
        <p:pic>
          <p:nvPicPr>
            <p:cNvPr id="5" name="Picture 4"/>
            <p:cNvPicPr>
              <a:picLocks noChangeAspect="1"/>
            </p:cNvPicPr>
            <p:nvPr/>
          </p:nvPicPr>
          <p:blipFill>
            <a:blip r:embed="rId2"/>
            <a:stretch>
              <a:fillRect/>
            </a:stretch>
          </p:blipFill>
          <p:spPr>
            <a:xfrm>
              <a:off x="5323115" y="726032"/>
              <a:ext cx="3654064" cy="4134001"/>
            </a:xfrm>
            <a:prstGeom prst="rect">
              <a:avLst/>
            </a:prstGeom>
          </p:spPr>
        </p:pic>
        <p:sp>
          <p:nvSpPr>
            <p:cNvPr id="6" name="TextBox 5"/>
            <p:cNvSpPr txBox="1"/>
            <p:nvPr/>
          </p:nvSpPr>
          <p:spPr>
            <a:xfrm>
              <a:off x="1034143" y="2256424"/>
              <a:ext cx="3537857" cy="430887"/>
            </a:xfrm>
            <a:prstGeom prst="rect">
              <a:avLst/>
            </a:prstGeom>
            <a:noFill/>
          </p:spPr>
          <p:txBody>
            <a:bodyPr wrap="square" rtlCol="0">
              <a:spAutoFit/>
            </a:bodyPr>
            <a:lstStyle/>
            <a:p>
              <a:pPr algn="r"/>
              <a:r>
                <a:rPr lang="en-US" sz="2200" dirty="0">
                  <a:solidFill>
                    <a:schemeClr val="bg1"/>
                  </a:solidFill>
                  <a:latin typeface="Vani" panose="020B0502040204020203" pitchFamily="34" charset="0"/>
                  <a:cs typeface="Vani" panose="020B0502040204020203" pitchFamily="34" charset="0"/>
                </a:rPr>
                <a:t>The New </a:t>
              </a:r>
              <a:r>
                <a:rPr lang="en-US" sz="2200" dirty="0" err="1">
                  <a:solidFill>
                    <a:schemeClr val="bg1"/>
                  </a:solidFill>
                  <a:latin typeface="Vani" panose="020B0502040204020203" pitchFamily="34" charset="0"/>
                  <a:cs typeface="Vani" panose="020B0502040204020203" pitchFamily="34" charset="0"/>
                </a:rPr>
                <a:t>Organon</a:t>
              </a:r>
              <a:r>
                <a:rPr lang="en-US" sz="2200" dirty="0">
                  <a:solidFill>
                    <a:schemeClr val="bg1"/>
                  </a:solidFill>
                  <a:latin typeface="Vani" panose="020B0502040204020203" pitchFamily="34" charset="0"/>
                  <a:cs typeface="Vani" panose="020B0502040204020203" pitchFamily="34" charset="0"/>
                </a:rPr>
                <a:t>, 1620</a:t>
              </a:r>
            </a:p>
          </p:txBody>
        </p:sp>
        <p:sp>
          <p:nvSpPr>
            <p:cNvPr id="7" name="TextBox 6"/>
            <p:cNvSpPr txBox="1"/>
            <p:nvPr/>
          </p:nvSpPr>
          <p:spPr>
            <a:xfrm>
              <a:off x="5767661" y="4971161"/>
              <a:ext cx="2764972" cy="430887"/>
            </a:xfrm>
            <a:prstGeom prst="rect">
              <a:avLst/>
            </a:prstGeom>
            <a:noFill/>
          </p:spPr>
          <p:txBody>
            <a:bodyPr wrap="square" rtlCol="0">
              <a:spAutoFit/>
            </a:bodyPr>
            <a:lstStyle/>
            <a:p>
              <a:pPr algn="ctr"/>
              <a:r>
                <a:rPr lang="en-US" sz="2200" dirty="0">
                  <a:solidFill>
                    <a:schemeClr val="bg1"/>
                  </a:solidFill>
                  <a:latin typeface="Vani" panose="020B0502040204020203" pitchFamily="34" charset="0"/>
                  <a:cs typeface="Vani" panose="020B0502040204020203" pitchFamily="34" charset="0"/>
                </a:rPr>
                <a:t>FRANCIS BACON</a:t>
              </a:r>
            </a:p>
          </p:txBody>
        </p:sp>
      </p:grpSp>
      <p:grpSp>
        <p:nvGrpSpPr>
          <p:cNvPr id="11" name="Group 10">
            <a:extLst>
              <a:ext uri="{FF2B5EF4-FFF2-40B4-BE49-F238E27FC236}">
                <a16:creationId xmlns:a16="http://schemas.microsoft.com/office/drawing/2014/main" id="{8E16E0EF-AD3F-4AFA-AEE3-37F4226DFA12}"/>
              </a:ext>
            </a:extLst>
          </p:cNvPr>
          <p:cNvGrpSpPr/>
          <p:nvPr/>
        </p:nvGrpSpPr>
        <p:grpSpPr>
          <a:xfrm>
            <a:off x="1181696" y="3305265"/>
            <a:ext cx="2699476" cy="2945968"/>
            <a:chOff x="950717" y="3476450"/>
            <a:chExt cx="2699476" cy="2945968"/>
          </a:xfrm>
        </p:grpSpPr>
        <p:pic>
          <p:nvPicPr>
            <p:cNvPr id="12" name="Picture 4" descr="http://www.trexglobal.com/property-management/wp-content/uploads/2010/02/real-estate-property-appraisal-home-valuation-code-of-conduct.jpg">
              <a:extLst>
                <a:ext uri="{FF2B5EF4-FFF2-40B4-BE49-F238E27FC236}">
                  <a16:creationId xmlns:a16="http://schemas.microsoft.com/office/drawing/2014/main" id="{CAFF88CC-AB2C-4366-82E7-A793528D3E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7820" y="3963381"/>
              <a:ext cx="200977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084F7263-64A1-4B8D-98CC-921F28CAB4AC}"/>
                </a:ext>
              </a:extLst>
            </p:cNvPr>
            <p:cNvSpPr txBox="1"/>
            <p:nvPr/>
          </p:nvSpPr>
          <p:spPr>
            <a:xfrm>
              <a:off x="950717" y="3476450"/>
              <a:ext cx="2699476" cy="461665"/>
            </a:xfrm>
            <a:prstGeom prst="rect">
              <a:avLst/>
            </a:prstGeom>
            <a:noFill/>
          </p:spPr>
          <p:txBody>
            <a:bodyPr wrap="square" rtlCol="0">
              <a:spAutoFit/>
            </a:bodyPr>
            <a:lstStyle/>
            <a:p>
              <a:pPr algn="ctr"/>
              <a:r>
                <a:rPr lang="en-US" sz="2400" dirty="0">
                  <a:solidFill>
                    <a:schemeClr val="bg1"/>
                  </a:solidFill>
                  <a:latin typeface="Vani" panose="020B0502040204020203" pitchFamily="34" charset="0"/>
                  <a:cs typeface="Vani" panose="020B0502040204020203" pitchFamily="34" charset="0"/>
                </a:rPr>
                <a:t>Unconscious Bias</a:t>
              </a:r>
            </a:p>
          </p:txBody>
        </p:sp>
      </p:grpSp>
      <p:sp>
        <p:nvSpPr>
          <p:cNvPr id="3" name="TextBox 2">
            <a:extLst>
              <a:ext uri="{FF2B5EF4-FFF2-40B4-BE49-F238E27FC236}">
                <a16:creationId xmlns:a16="http://schemas.microsoft.com/office/drawing/2014/main" id="{7B434DCD-CB07-4580-9ACC-219D52A563D0}"/>
              </a:ext>
            </a:extLst>
          </p:cNvPr>
          <p:cNvSpPr txBox="1"/>
          <p:nvPr/>
        </p:nvSpPr>
        <p:spPr>
          <a:xfrm>
            <a:off x="2852737" y="62857"/>
            <a:ext cx="3438525" cy="461665"/>
          </a:xfrm>
          <a:prstGeom prst="rect">
            <a:avLst/>
          </a:prstGeom>
          <a:noFill/>
        </p:spPr>
        <p:txBody>
          <a:bodyPr wrap="square" rtlCol="0">
            <a:spAutoFit/>
          </a:bodyPr>
          <a:lstStyle/>
          <a:p>
            <a:pPr algn="ctr"/>
            <a:r>
              <a:rPr lang="en-US" sz="2400" dirty="0">
                <a:solidFill>
                  <a:srgbClr val="FFFF00"/>
                </a:solidFill>
                <a:latin typeface="Vani" panose="02040502050405020303" pitchFamily="18" charset="0"/>
                <a:cs typeface="Vani" panose="02040502050405020303" pitchFamily="18" charset="0"/>
              </a:rPr>
              <a:t>Human Nature</a:t>
            </a:r>
          </a:p>
        </p:txBody>
      </p:sp>
    </p:spTree>
    <p:extLst>
      <p:ext uri="{BB962C8B-B14F-4D97-AF65-F5344CB8AC3E}">
        <p14:creationId xmlns:p14="http://schemas.microsoft.com/office/powerpoint/2010/main" val="258833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784" y="640580"/>
            <a:ext cx="5144770" cy="1569660"/>
          </a:xfrm>
          <a:prstGeom prst="rect">
            <a:avLst/>
          </a:prstGeom>
          <a:noFill/>
        </p:spPr>
        <p:txBody>
          <a:bodyPr wrap="square" rtlCol="0">
            <a:spAutoFit/>
          </a:bodyPr>
          <a:lstStyle/>
          <a:p>
            <a:pPr algn="just">
              <a:spcBef>
                <a:spcPts val="0"/>
              </a:spcBef>
              <a:spcAft>
                <a:spcPts val="0"/>
              </a:spcAft>
            </a:pPr>
            <a:r>
              <a:rPr lang="en-US" sz="2400" dirty="0">
                <a:solidFill>
                  <a:schemeClr val="bg1"/>
                </a:solidFill>
                <a:latin typeface="Vani" panose="020B0502040204020203" pitchFamily="34" charset="0"/>
                <a:cs typeface="Vani" panose="020B0502040204020203" pitchFamily="34" charset="0"/>
              </a:rPr>
              <a:t>“I used to think that the brain was the most wonderful organ in my body. Then I realized who was telling me this.” </a:t>
            </a:r>
          </a:p>
        </p:txBody>
      </p:sp>
      <p:sp>
        <p:nvSpPr>
          <p:cNvPr id="9" name="Rectangle 8"/>
          <p:cNvSpPr/>
          <p:nvPr/>
        </p:nvSpPr>
        <p:spPr>
          <a:xfrm>
            <a:off x="323784" y="2679364"/>
            <a:ext cx="1928733" cy="461665"/>
          </a:xfrm>
          <a:prstGeom prst="rect">
            <a:avLst/>
          </a:prstGeom>
        </p:spPr>
        <p:txBody>
          <a:bodyPr wrap="none">
            <a:spAutoFit/>
          </a:bodyPr>
          <a:lstStyle/>
          <a:p>
            <a:r>
              <a:rPr lang="en-US" sz="2400" dirty="0">
                <a:solidFill>
                  <a:schemeClr val="bg1"/>
                </a:solidFill>
                <a:latin typeface="Vani" panose="020B0502040204020203" pitchFamily="34" charset="0"/>
                <a:cs typeface="Vani" panose="020B0502040204020203" pitchFamily="34" charset="0"/>
              </a:rPr>
              <a:t>Emo Phillips</a:t>
            </a:r>
          </a:p>
        </p:txBody>
      </p:sp>
      <p:pic>
        <p:nvPicPr>
          <p:cNvPr id="12" name="Picture 11">
            <a:extLst>
              <a:ext uri="{FF2B5EF4-FFF2-40B4-BE49-F238E27FC236}">
                <a16:creationId xmlns:a16="http://schemas.microsoft.com/office/drawing/2014/main" id="{8D63763E-9D74-4946-B7BA-1CE06E4E0F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57" r="55879" b="55319"/>
          <a:stretch/>
        </p:blipFill>
        <p:spPr>
          <a:xfrm>
            <a:off x="4805253" y="2910196"/>
            <a:ext cx="3507584" cy="2469099"/>
          </a:xfrm>
          <a:prstGeom prst="rect">
            <a:avLst/>
          </a:prstGeom>
        </p:spPr>
      </p:pic>
      <p:sp>
        <p:nvSpPr>
          <p:cNvPr id="13" name="TextBox 12">
            <a:extLst>
              <a:ext uri="{FF2B5EF4-FFF2-40B4-BE49-F238E27FC236}">
                <a16:creationId xmlns:a16="http://schemas.microsoft.com/office/drawing/2014/main" id="{AC5BB591-D650-4AD1-BDF6-4B440872572D}"/>
              </a:ext>
            </a:extLst>
          </p:cNvPr>
          <p:cNvSpPr txBox="1"/>
          <p:nvPr/>
        </p:nvSpPr>
        <p:spPr>
          <a:xfrm>
            <a:off x="2767525" y="5494476"/>
            <a:ext cx="6475866" cy="584775"/>
          </a:xfrm>
          <a:prstGeom prst="rect">
            <a:avLst/>
          </a:prstGeom>
          <a:noFill/>
        </p:spPr>
        <p:txBody>
          <a:bodyPr wrap="square" rtlCol="0">
            <a:spAutoFit/>
          </a:bodyPr>
          <a:lstStyle/>
          <a:p>
            <a:r>
              <a:rPr lang="en-US" sz="1600" dirty="0">
                <a:solidFill>
                  <a:schemeClr val="bg1"/>
                </a:solidFill>
                <a:latin typeface="Vani" panose="020B0502040204020203" pitchFamily="34" charset="0"/>
                <a:cs typeface="Vani" panose="020B0502040204020203" pitchFamily="34" charset="0"/>
              </a:rPr>
              <a:t>licensed under </a:t>
            </a:r>
          </a:p>
          <a:p>
            <a:r>
              <a:rPr lang="en-US" sz="1600" dirty="0">
                <a:solidFill>
                  <a:schemeClr val="bg1"/>
                </a:solidFill>
                <a:latin typeface="Vani" panose="020B0502040204020203" pitchFamily="34" charset="0"/>
                <a:cs typeface="Vani" panose="020B0502040204020203" pitchFamily="34" charset="0"/>
              </a:rPr>
              <a:t>the Creative Commons Attribution-Share Alike 3.0 </a:t>
            </a:r>
            <a:r>
              <a:rPr lang="en-US" sz="1600" dirty="0" err="1">
                <a:solidFill>
                  <a:schemeClr val="bg1"/>
                </a:solidFill>
                <a:latin typeface="Vani" panose="020B0502040204020203" pitchFamily="34" charset="0"/>
                <a:cs typeface="Vani" panose="020B0502040204020203" pitchFamily="34" charset="0"/>
              </a:rPr>
              <a:t>Unported</a:t>
            </a:r>
            <a:r>
              <a:rPr lang="en-US" sz="1600" dirty="0">
                <a:solidFill>
                  <a:schemeClr val="bg1"/>
                </a:solidFill>
                <a:latin typeface="Vani" panose="020B0502040204020203" pitchFamily="34" charset="0"/>
                <a:cs typeface="Vani" panose="020B0502040204020203" pitchFamily="34" charset="0"/>
              </a:rPr>
              <a:t> license</a:t>
            </a:r>
          </a:p>
        </p:txBody>
      </p:sp>
    </p:spTree>
    <p:extLst>
      <p:ext uri="{BB962C8B-B14F-4D97-AF65-F5344CB8AC3E}">
        <p14:creationId xmlns:p14="http://schemas.microsoft.com/office/powerpoint/2010/main" val="397046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1588387" y="685264"/>
            <a:ext cx="59513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200" dirty="0">
                <a:solidFill>
                  <a:schemeClr val="bg1"/>
                </a:solidFill>
                <a:latin typeface="Vani" panose="020B0502040204020203" pitchFamily="34" charset="0"/>
                <a:cs typeface="Vani" panose="020B0502040204020203" pitchFamily="34" charset="0"/>
              </a:rPr>
              <a:t>“The reliability of a study is determined by the investigator’s choices about critical details of research design and conduct” </a:t>
            </a:r>
          </a:p>
        </p:txBody>
      </p:sp>
      <p:sp>
        <p:nvSpPr>
          <p:cNvPr id="4" name="TextBox 3"/>
          <p:cNvSpPr txBox="1">
            <a:spLocks noChangeArrowheads="1"/>
          </p:cNvSpPr>
          <p:nvPr/>
        </p:nvSpPr>
        <p:spPr bwMode="auto">
          <a:xfrm>
            <a:off x="1588387" y="2202438"/>
            <a:ext cx="5951349" cy="600164"/>
          </a:xfrm>
          <a:prstGeom prst="rect">
            <a:avLst/>
          </a:prstGeom>
          <a:noFill/>
          <a:ln w="508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tIns="18288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dirty="0">
                <a:solidFill>
                  <a:schemeClr val="bg1"/>
                </a:solidFill>
                <a:latin typeface="Vani" panose="020B0502040204020203" pitchFamily="34" charset="0"/>
                <a:cs typeface="Vani" panose="020B0502040204020203" pitchFamily="34" charset="0"/>
              </a:rPr>
              <a:t>“Bias is unintentional and unconscious”</a:t>
            </a:r>
          </a:p>
        </p:txBody>
      </p:sp>
      <p:sp>
        <p:nvSpPr>
          <p:cNvPr id="6" name="TextBox 5"/>
          <p:cNvSpPr txBox="1">
            <a:spLocks noChangeArrowheads="1"/>
          </p:cNvSpPr>
          <p:nvPr/>
        </p:nvSpPr>
        <p:spPr bwMode="auto">
          <a:xfrm>
            <a:off x="1588387" y="3372376"/>
            <a:ext cx="595134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200" dirty="0">
                <a:solidFill>
                  <a:schemeClr val="bg1"/>
                </a:solidFill>
                <a:latin typeface="Vani" panose="020B0502040204020203" pitchFamily="34" charset="0"/>
                <a:cs typeface="Vani" panose="020B0502040204020203" pitchFamily="34" charset="0"/>
              </a:rPr>
              <a:t>“…..The process of addressing bias involves </a:t>
            </a:r>
            <a:r>
              <a:rPr lang="en-US" sz="2200" dirty="0">
                <a:solidFill>
                  <a:srgbClr val="FFFF00"/>
                </a:solidFill>
                <a:latin typeface="Vani" panose="020B0502040204020203" pitchFamily="34" charset="0"/>
                <a:cs typeface="Vani" panose="020B0502040204020203" pitchFamily="34" charset="0"/>
              </a:rPr>
              <a:t>making everything equal during the design, conduct and interpretation of a study, </a:t>
            </a:r>
            <a:r>
              <a:rPr lang="en-US" sz="2200" dirty="0">
                <a:solidFill>
                  <a:schemeClr val="bg1"/>
                </a:solidFill>
                <a:latin typeface="Vani" panose="020B0502040204020203" pitchFamily="34" charset="0"/>
                <a:cs typeface="Vani" panose="020B0502040204020203" pitchFamily="34" charset="0"/>
              </a:rPr>
              <a:t>and reporting those steps in an explicit and </a:t>
            </a:r>
            <a:r>
              <a:rPr lang="en-US" sz="2200" dirty="0">
                <a:solidFill>
                  <a:srgbClr val="FFFF00"/>
                </a:solidFill>
                <a:latin typeface="Vani" panose="020B0502040204020203" pitchFamily="34" charset="0"/>
                <a:cs typeface="Vani" panose="020B0502040204020203" pitchFamily="34" charset="0"/>
              </a:rPr>
              <a:t>transparent</a:t>
            </a:r>
            <a:r>
              <a:rPr lang="en-US" sz="2200" dirty="0">
                <a:solidFill>
                  <a:schemeClr val="bg1"/>
                </a:solidFill>
                <a:latin typeface="Vani" panose="020B0502040204020203" pitchFamily="34" charset="0"/>
                <a:cs typeface="Vani" panose="020B0502040204020203" pitchFamily="34" charset="0"/>
              </a:rPr>
              <a:t>  way.”</a:t>
            </a:r>
          </a:p>
        </p:txBody>
      </p:sp>
      <p:sp>
        <p:nvSpPr>
          <p:cNvPr id="6149" name="TextBox 1"/>
          <p:cNvSpPr txBox="1">
            <a:spLocks noChangeArrowheads="1"/>
          </p:cNvSpPr>
          <p:nvPr/>
        </p:nvSpPr>
        <p:spPr bwMode="auto">
          <a:xfrm>
            <a:off x="487363" y="101600"/>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dirty="0">
                <a:solidFill>
                  <a:srgbClr val="FFFF00"/>
                </a:solidFill>
                <a:latin typeface="Vani" panose="020B0502040204020203" pitchFamily="34" charset="0"/>
                <a:cs typeface="Vani" panose="020B0502040204020203" pitchFamily="34" charset="0"/>
              </a:rPr>
              <a:t>The definition of experimental bias </a:t>
            </a:r>
          </a:p>
        </p:txBody>
      </p:sp>
      <p:sp>
        <p:nvSpPr>
          <p:cNvPr id="2" name="TextBox 1"/>
          <p:cNvSpPr txBox="1"/>
          <p:nvPr/>
        </p:nvSpPr>
        <p:spPr>
          <a:xfrm>
            <a:off x="1985554" y="6457890"/>
            <a:ext cx="7158445" cy="400110"/>
          </a:xfrm>
          <a:prstGeom prst="rect">
            <a:avLst/>
          </a:prstGeom>
          <a:noFill/>
        </p:spPr>
        <p:txBody>
          <a:bodyPr wrap="square" rtlCol="0">
            <a:spAutoFit/>
          </a:bodyPr>
          <a:lstStyle/>
          <a:p>
            <a:r>
              <a:rPr lang="en-US" sz="2000" dirty="0">
                <a:solidFill>
                  <a:schemeClr val="bg1"/>
                </a:solidFill>
                <a:latin typeface="Vani" panose="020B0502040204020203" pitchFamily="34" charset="0"/>
                <a:cs typeface="Vani" panose="020B0502040204020203" pitchFamily="34" charset="0"/>
              </a:rPr>
              <a:t>David F. </a:t>
            </a:r>
            <a:r>
              <a:rPr lang="en-US" sz="2000" dirty="0" err="1">
                <a:solidFill>
                  <a:schemeClr val="bg1"/>
                </a:solidFill>
                <a:latin typeface="Vani" panose="020B0502040204020203" pitchFamily="34" charset="0"/>
                <a:cs typeface="Vani" panose="020B0502040204020203" pitchFamily="34" charset="0"/>
              </a:rPr>
              <a:t>Ransohoff</a:t>
            </a:r>
            <a:r>
              <a:rPr lang="en-US" sz="2000" dirty="0">
                <a:solidFill>
                  <a:schemeClr val="bg1"/>
                </a:solidFill>
                <a:latin typeface="Vani" panose="020B0502040204020203" pitchFamily="34" charset="0"/>
                <a:cs typeface="Vani" panose="020B0502040204020203" pitchFamily="34" charset="0"/>
              </a:rPr>
              <a:t>, 2005. </a:t>
            </a:r>
            <a:r>
              <a:rPr lang="en-US" sz="2000" i="1" dirty="0">
                <a:solidFill>
                  <a:schemeClr val="bg1"/>
                </a:solidFill>
                <a:latin typeface="Vani" panose="020B0502040204020203" pitchFamily="34" charset="0"/>
                <a:cs typeface="Vani" panose="020B0502040204020203" pitchFamily="34" charset="0"/>
              </a:rPr>
              <a:t>Nature Reviews Cancer </a:t>
            </a:r>
            <a:r>
              <a:rPr lang="en-US" sz="2000" dirty="0">
                <a:solidFill>
                  <a:schemeClr val="bg1"/>
                </a:solidFill>
                <a:latin typeface="Vani" panose="020B0502040204020203" pitchFamily="34" charset="0"/>
                <a:cs typeface="Vani" panose="020B0502040204020203" pitchFamily="34" charset="0"/>
              </a:rPr>
              <a:t>5: 142-149</a:t>
            </a:r>
          </a:p>
        </p:txBody>
      </p:sp>
    </p:spTree>
    <p:extLst>
      <p:ext uri="{BB962C8B-B14F-4D97-AF65-F5344CB8AC3E}">
        <p14:creationId xmlns:p14="http://schemas.microsoft.com/office/powerpoint/2010/main" val="1054046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44404" y="1092935"/>
            <a:ext cx="1827136" cy="2131659"/>
          </a:xfrm>
          <a:prstGeom prst="rect">
            <a:avLst/>
          </a:prstGeom>
        </p:spPr>
      </p:pic>
      <p:pic>
        <p:nvPicPr>
          <p:cNvPr id="5" name="Picture 4"/>
          <p:cNvPicPr>
            <a:picLocks noChangeAspect="1"/>
          </p:cNvPicPr>
          <p:nvPr/>
        </p:nvPicPr>
        <p:blipFill rotWithShape="1">
          <a:blip r:embed="rId3"/>
          <a:srcRect l="1538" t="3859" r="-1538" b="13599"/>
          <a:stretch/>
        </p:blipFill>
        <p:spPr>
          <a:xfrm>
            <a:off x="143625" y="1050082"/>
            <a:ext cx="1825600" cy="2260325"/>
          </a:xfrm>
          <a:prstGeom prst="rect">
            <a:avLst/>
          </a:prstGeom>
        </p:spPr>
      </p:pic>
      <p:pic>
        <p:nvPicPr>
          <p:cNvPr id="6" name="Picture 5"/>
          <p:cNvPicPr>
            <a:picLocks noChangeAspect="1"/>
          </p:cNvPicPr>
          <p:nvPr/>
        </p:nvPicPr>
        <p:blipFill rotWithShape="1">
          <a:blip r:embed="rId4"/>
          <a:srcRect l="642" t="75954" r="51049" b="105"/>
          <a:stretch/>
        </p:blipFill>
        <p:spPr>
          <a:xfrm>
            <a:off x="2259874" y="1053747"/>
            <a:ext cx="2207624" cy="2246812"/>
          </a:xfrm>
          <a:prstGeom prst="rect">
            <a:avLst/>
          </a:prstGeom>
        </p:spPr>
      </p:pic>
      <p:pic>
        <p:nvPicPr>
          <p:cNvPr id="9" name="Picture 8"/>
          <p:cNvPicPr>
            <a:picLocks noChangeAspect="1"/>
          </p:cNvPicPr>
          <p:nvPr/>
        </p:nvPicPr>
        <p:blipFill rotWithShape="1">
          <a:blip r:embed="rId4"/>
          <a:srcRect l="51619" t="75954" b="105"/>
          <a:stretch/>
        </p:blipFill>
        <p:spPr>
          <a:xfrm>
            <a:off x="4741817" y="1053747"/>
            <a:ext cx="2210929" cy="2246812"/>
          </a:xfrm>
          <a:prstGeom prst="rect">
            <a:avLst/>
          </a:prstGeom>
        </p:spPr>
      </p:pic>
      <p:sp>
        <p:nvSpPr>
          <p:cNvPr id="10" name="TextBox 3"/>
          <p:cNvSpPr txBox="1">
            <a:spLocks noChangeArrowheads="1"/>
          </p:cNvSpPr>
          <p:nvPr/>
        </p:nvSpPr>
        <p:spPr bwMode="auto">
          <a:xfrm>
            <a:off x="517137" y="4165367"/>
            <a:ext cx="81097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dirty="0">
                <a:solidFill>
                  <a:schemeClr val="bg1"/>
                </a:solidFill>
                <a:latin typeface="Vani" panose="020B0502040204020203" pitchFamily="34" charset="0"/>
                <a:cs typeface="Vani" panose="020B0502040204020203" pitchFamily="34" charset="0"/>
              </a:rPr>
              <a:t>Lee </a:t>
            </a:r>
            <a:r>
              <a:rPr lang="en-US" sz="2400" i="1" dirty="0">
                <a:solidFill>
                  <a:schemeClr val="bg1"/>
                </a:solidFill>
                <a:latin typeface="Vani" panose="020B0502040204020203" pitchFamily="34" charset="0"/>
                <a:cs typeface="Vani" panose="020B0502040204020203" pitchFamily="34" charset="0"/>
              </a:rPr>
              <a:t>et al</a:t>
            </a:r>
            <a:r>
              <a:rPr lang="en-US" sz="2400" dirty="0">
                <a:solidFill>
                  <a:schemeClr val="bg1"/>
                </a:solidFill>
                <a:latin typeface="Vani" panose="020B0502040204020203" pitchFamily="34" charset="0"/>
                <a:cs typeface="Vani" panose="020B0502040204020203" pitchFamily="34" charset="0"/>
              </a:rPr>
              <a:t>., 2015.</a:t>
            </a:r>
            <a:r>
              <a:rPr lang="en-US" sz="2400" i="1" dirty="0">
                <a:solidFill>
                  <a:schemeClr val="bg1"/>
                </a:solidFill>
                <a:latin typeface="Vani" panose="020B0502040204020203" pitchFamily="34" charset="0"/>
                <a:cs typeface="Vani" panose="020B0502040204020203" pitchFamily="34" charset="0"/>
              </a:rPr>
              <a:t> J </a:t>
            </a:r>
            <a:r>
              <a:rPr lang="en-US" sz="2400" i="1" dirty="0" err="1">
                <a:solidFill>
                  <a:schemeClr val="bg1"/>
                </a:solidFill>
                <a:latin typeface="Vani" panose="020B0502040204020203" pitchFamily="34" charset="0"/>
                <a:cs typeface="Vani" panose="020B0502040204020203" pitchFamily="34" charset="0"/>
              </a:rPr>
              <a:t>Neurochem</a:t>
            </a:r>
            <a:r>
              <a:rPr lang="en-US" sz="2400" i="1" dirty="0">
                <a:solidFill>
                  <a:schemeClr val="bg1"/>
                </a:solidFill>
                <a:latin typeface="Vani" panose="020B0502040204020203" pitchFamily="34" charset="0"/>
                <a:cs typeface="Vani" panose="020B0502040204020203" pitchFamily="34" charset="0"/>
              </a:rPr>
              <a:t> </a:t>
            </a:r>
            <a:r>
              <a:rPr lang="en-US" sz="2400" dirty="0">
                <a:solidFill>
                  <a:schemeClr val="bg1"/>
                </a:solidFill>
                <a:latin typeface="Vani" panose="020B0502040204020203" pitchFamily="34" charset="0"/>
                <a:cs typeface="Vani" panose="020B0502040204020203" pitchFamily="34" charset="0"/>
              </a:rPr>
              <a:t>133: 53-65</a:t>
            </a:r>
          </a:p>
        </p:txBody>
      </p:sp>
      <p:sp>
        <p:nvSpPr>
          <p:cNvPr id="11" name="TextBox 10"/>
          <p:cNvSpPr txBox="1"/>
          <p:nvPr/>
        </p:nvSpPr>
        <p:spPr>
          <a:xfrm>
            <a:off x="637161" y="12592"/>
            <a:ext cx="7869678" cy="507831"/>
          </a:xfrm>
          <a:prstGeom prst="rect">
            <a:avLst/>
          </a:prstGeom>
          <a:noFill/>
        </p:spPr>
        <p:txBody>
          <a:bodyPr wrap="square" tIns="91440" rtlCol="0">
            <a:spAutoFit/>
          </a:bodyPr>
          <a:lstStyle/>
          <a:p>
            <a:pPr algn="ctr"/>
            <a:r>
              <a:rPr lang="en-US" sz="2400" dirty="0">
                <a:solidFill>
                  <a:srgbClr val="FFFF00"/>
                </a:solidFill>
                <a:latin typeface="Vani" panose="020B0502040204020203" pitchFamily="34" charset="0"/>
                <a:cs typeface="Vani" panose="020B0502040204020203" pitchFamily="34" charset="0"/>
              </a:rPr>
              <a:t>Unforeseen experimental bias</a:t>
            </a:r>
          </a:p>
        </p:txBody>
      </p:sp>
    </p:spTree>
    <p:extLst>
      <p:ext uri="{BB962C8B-B14F-4D97-AF65-F5344CB8AC3E}">
        <p14:creationId xmlns:p14="http://schemas.microsoft.com/office/powerpoint/2010/main" val="229376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1"/>
          <p:cNvSpPr txBox="1">
            <a:spLocks noChangeArrowheads="1"/>
          </p:cNvSpPr>
          <p:nvPr/>
        </p:nvSpPr>
        <p:spPr bwMode="auto">
          <a:xfrm>
            <a:off x="247650" y="4175125"/>
            <a:ext cx="3998886"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Font typeface="Wingdings" pitchFamily="2" charset="2"/>
              <a:buChar char="Ø"/>
            </a:pPr>
            <a:r>
              <a:rPr lang="en-US" sz="2000" dirty="0">
                <a:solidFill>
                  <a:schemeClr val="bg1"/>
                </a:solidFill>
                <a:latin typeface="Vani" panose="020B0502040204020203" pitchFamily="34" charset="0"/>
                <a:cs typeface="Vani" panose="020B0502040204020203" pitchFamily="34" charset="0"/>
              </a:rPr>
              <a:t>   SOD1</a:t>
            </a:r>
            <a:r>
              <a:rPr lang="en-US" sz="2000" baseline="30000" dirty="0">
                <a:solidFill>
                  <a:schemeClr val="bg1"/>
                </a:solidFill>
                <a:latin typeface="Vani" panose="020B0502040204020203" pitchFamily="34" charset="0"/>
                <a:cs typeface="Vani" panose="020B0502040204020203" pitchFamily="34" charset="0"/>
              </a:rPr>
              <a:t>G93A</a:t>
            </a:r>
            <a:r>
              <a:rPr lang="en-US" sz="2000" dirty="0">
                <a:solidFill>
                  <a:schemeClr val="bg1"/>
                </a:solidFill>
                <a:latin typeface="Vani" panose="020B0502040204020203" pitchFamily="34" charset="0"/>
                <a:cs typeface="Vani" panose="020B0502040204020203" pitchFamily="34" charset="0"/>
              </a:rPr>
              <a:t> transgenic mice</a:t>
            </a:r>
          </a:p>
          <a:p>
            <a:pPr eaLnBrk="1" hangingPunct="1">
              <a:spcAft>
                <a:spcPts val="600"/>
              </a:spcAft>
              <a:buFont typeface="Wingdings" pitchFamily="2" charset="2"/>
              <a:buChar char="Ø"/>
            </a:pPr>
            <a:r>
              <a:rPr lang="en-US" sz="2000" dirty="0">
                <a:solidFill>
                  <a:schemeClr val="bg1"/>
                </a:solidFill>
                <a:latin typeface="Vani" panose="020B0502040204020203" pitchFamily="34" charset="0"/>
                <a:cs typeface="Vani" panose="020B0502040204020203" pitchFamily="34" charset="0"/>
              </a:rPr>
              <a:t>   Started at 5 weeks of age</a:t>
            </a:r>
          </a:p>
          <a:p>
            <a:pPr eaLnBrk="1" hangingPunct="1">
              <a:spcAft>
                <a:spcPts val="600"/>
              </a:spcAft>
              <a:buFont typeface="Wingdings" pitchFamily="2" charset="2"/>
              <a:buChar char="Ø"/>
            </a:pPr>
            <a:r>
              <a:rPr lang="en-US" sz="2000" dirty="0">
                <a:solidFill>
                  <a:schemeClr val="bg1"/>
                </a:solidFill>
                <a:latin typeface="Vani" panose="020B0502040204020203" pitchFamily="34" charset="0"/>
                <a:cs typeface="Vani" panose="020B0502040204020203" pitchFamily="34" charset="0"/>
              </a:rPr>
              <a:t>   </a:t>
            </a:r>
            <a:r>
              <a:rPr lang="en-US" sz="2000" dirty="0" err="1">
                <a:solidFill>
                  <a:schemeClr val="bg1"/>
                </a:solidFill>
                <a:latin typeface="Vani" panose="020B0502040204020203" pitchFamily="34" charset="0"/>
                <a:cs typeface="Vani" panose="020B0502040204020203" pitchFamily="34" charset="0"/>
              </a:rPr>
              <a:t>i.p</a:t>
            </a:r>
            <a:r>
              <a:rPr lang="en-US" sz="2000" dirty="0">
                <a:solidFill>
                  <a:schemeClr val="bg1"/>
                </a:solidFill>
                <a:latin typeface="Vani" panose="020B0502040204020203" pitchFamily="34" charset="0"/>
                <a:cs typeface="Vani" panose="020B0502040204020203" pitchFamily="34" charset="0"/>
              </a:rPr>
              <a:t>. 10mg/kg/day</a:t>
            </a:r>
          </a:p>
          <a:p>
            <a:pPr eaLnBrk="1" hangingPunct="1">
              <a:spcAft>
                <a:spcPts val="600"/>
              </a:spcAft>
              <a:buFont typeface="Wingdings" pitchFamily="2" charset="2"/>
              <a:buChar char="Ø"/>
            </a:pPr>
            <a:r>
              <a:rPr lang="en-US" sz="2000" dirty="0">
                <a:solidFill>
                  <a:srgbClr val="FFFF00"/>
                </a:solidFill>
                <a:latin typeface="Vani" panose="020B0502040204020203" pitchFamily="34" charset="0"/>
                <a:cs typeface="Vani" panose="020B0502040204020203" pitchFamily="34" charset="0"/>
              </a:rPr>
              <a:t>    No mention of randomization</a:t>
            </a:r>
          </a:p>
        </p:txBody>
      </p:sp>
      <p:pic>
        <p:nvPicPr>
          <p:cNvPr id="266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25" y="1309688"/>
            <a:ext cx="38671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B9B38677-4A98-4D0E-83C2-926A45DFF47D}"/>
              </a:ext>
            </a:extLst>
          </p:cNvPr>
          <p:cNvSpPr txBox="1">
            <a:spLocks noChangeArrowheads="1"/>
          </p:cNvSpPr>
          <p:nvPr/>
        </p:nvSpPr>
        <p:spPr bwMode="auto">
          <a:xfrm>
            <a:off x="581660" y="101600"/>
            <a:ext cx="3510915" cy="461665"/>
          </a:xfrm>
          <a:prstGeom prst="rect">
            <a:avLst/>
          </a:prstGeom>
          <a:noFill/>
          <a:ln w="9525">
            <a:noFill/>
            <a:miter lim="800000"/>
            <a:headEnd/>
            <a:tailEnd/>
          </a:ln>
        </p:spPr>
        <p:txBody>
          <a:bodyPr wrap="square">
            <a:spAutoFit/>
          </a:bodyPr>
          <a:lstStyle/>
          <a:p>
            <a:pPr>
              <a:defRPr/>
            </a:pPr>
            <a:r>
              <a:rPr lang="en-US" sz="2400" dirty="0">
                <a:solidFill>
                  <a:srgbClr val="FFFF00"/>
                </a:solidFill>
                <a:latin typeface="Vani" panose="020B0502040204020203" pitchFamily="34" charset="0"/>
                <a:cs typeface="Vani" panose="020B0502040204020203" pitchFamily="34" charset="0"/>
              </a:rPr>
              <a:t>The minocycline studies </a:t>
            </a:r>
          </a:p>
        </p:txBody>
      </p:sp>
      <p:grpSp>
        <p:nvGrpSpPr>
          <p:cNvPr id="4" name="Group 3">
            <a:extLst>
              <a:ext uri="{FF2B5EF4-FFF2-40B4-BE49-F238E27FC236}">
                <a16:creationId xmlns:a16="http://schemas.microsoft.com/office/drawing/2014/main" id="{55427FA6-6D97-4012-909C-276C7A5A9A5A}"/>
              </a:ext>
            </a:extLst>
          </p:cNvPr>
          <p:cNvGrpSpPr/>
          <p:nvPr/>
        </p:nvGrpSpPr>
        <p:grpSpPr>
          <a:xfrm>
            <a:off x="581660" y="101600"/>
            <a:ext cx="8203565" cy="5627797"/>
            <a:chOff x="581660" y="101600"/>
            <a:chExt cx="8203565" cy="5627797"/>
          </a:xfrm>
        </p:grpSpPr>
        <p:sp>
          <p:nvSpPr>
            <p:cNvPr id="8" name="TextBox 1"/>
            <p:cNvSpPr txBox="1">
              <a:spLocks noChangeArrowheads="1"/>
            </p:cNvSpPr>
            <p:nvPr/>
          </p:nvSpPr>
          <p:spPr bwMode="auto">
            <a:xfrm>
              <a:off x="581660" y="101600"/>
              <a:ext cx="7980680" cy="461665"/>
            </a:xfrm>
            <a:prstGeom prst="rect">
              <a:avLst/>
            </a:prstGeom>
            <a:noFill/>
            <a:ln w="9525">
              <a:noFill/>
              <a:miter lim="800000"/>
              <a:headEnd/>
              <a:tailEnd/>
            </a:ln>
          </p:spPr>
          <p:txBody>
            <a:bodyPr wrap="square">
              <a:spAutoFit/>
            </a:bodyPr>
            <a:lstStyle/>
            <a:p>
              <a:pPr>
                <a:defRPr/>
              </a:pPr>
              <a:r>
                <a:rPr lang="en-US" sz="2400" dirty="0">
                  <a:solidFill>
                    <a:srgbClr val="FFFF00"/>
                  </a:solidFill>
                  <a:latin typeface="Vani" panose="020B0502040204020203" pitchFamily="34" charset="0"/>
                  <a:cs typeface="Vani" panose="020B0502040204020203" pitchFamily="34" charset="0"/>
                </a:rPr>
                <a:t>The minocycline studies might not have been randomized</a:t>
              </a:r>
            </a:p>
          </p:txBody>
        </p:sp>
        <p:grpSp>
          <p:nvGrpSpPr>
            <p:cNvPr id="2" name="Group 13"/>
            <p:cNvGrpSpPr>
              <a:grpSpLocks/>
            </p:cNvGrpSpPr>
            <p:nvPr/>
          </p:nvGrpSpPr>
          <p:grpSpPr bwMode="auto">
            <a:xfrm>
              <a:off x="4624388" y="1311275"/>
              <a:ext cx="4160837" cy="4418122"/>
              <a:chOff x="4624388" y="1311275"/>
              <a:chExt cx="4160837" cy="4418122"/>
            </a:xfrm>
          </p:grpSpPr>
          <p:pic>
            <p:nvPicPr>
              <p:cNvPr id="2663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4388" y="1311275"/>
                <a:ext cx="4160837"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TextBox 7"/>
              <p:cNvSpPr txBox="1">
                <a:spLocks noChangeArrowheads="1"/>
              </p:cNvSpPr>
              <p:nvPr/>
            </p:nvSpPr>
            <p:spPr bwMode="auto">
              <a:xfrm>
                <a:off x="4646613" y="4175125"/>
                <a:ext cx="4116387"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Font typeface="Wingdings" pitchFamily="2" charset="2"/>
                  <a:buChar char="Ø"/>
                </a:pPr>
                <a:r>
                  <a:rPr lang="en-US" sz="2000" dirty="0">
                    <a:solidFill>
                      <a:schemeClr val="bg1"/>
                    </a:solidFill>
                    <a:latin typeface="Vani" panose="020B0502040204020203" pitchFamily="34" charset="0"/>
                    <a:cs typeface="Vani" panose="020B0502040204020203" pitchFamily="34" charset="0"/>
                  </a:rPr>
                  <a:t>SOD1</a:t>
                </a:r>
                <a:r>
                  <a:rPr lang="en-US" sz="2000" baseline="30000" dirty="0">
                    <a:solidFill>
                      <a:schemeClr val="bg1"/>
                    </a:solidFill>
                    <a:latin typeface="Vani" panose="020B0502040204020203" pitchFamily="34" charset="0"/>
                    <a:cs typeface="Vani" panose="020B0502040204020203" pitchFamily="34" charset="0"/>
                  </a:rPr>
                  <a:t>G93A</a:t>
                </a:r>
                <a:r>
                  <a:rPr lang="en-US" sz="2000" dirty="0">
                    <a:solidFill>
                      <a:schemeClr val="bg1"/>
                    </a:solidFill>
                    <a:latin typeface="Vani" panose="020B0502040204020203" pitchFamily="34" charset="0"/>
                    <a:cs typeface="Vani" panose="020B0502040204020203" pitchFamily="34" charset="0"/>
                  </a:rPr>
                  <a:t> transgenic mice</a:t>
                </a:r>
              </a:p>
              <a:p>
                <a:pPr eaLnBrk="1" hangingPunct="1">
                  <a:spcAft>
                    <a:spcPts val="600"/>
                  </a:spcAft>
                  <a:buFont typeface="Wingdings" pitchFamily="2" charset="2"/>
                  <a:buChar char="Ø"/>
                </a:pPr>
                <a:r>
                  <a:rPr lang="en-US" sz="2000" dirty="0">
                    <a:solidFill>
                      <a:schemeClr val="bg1"/>
                    </a:solidFill>
                    <a:latin typeface="Vani" panose="020B0502040204020203" pitchFamily="34" charset="0"/>
                    <a:cs typeface="Vani" panose="020B0502040204020203" pitchFamily="34" charset="0"/>
                  </a:rPr>
                  <a:t>Started at 10 weeks of age</a:t>
                </a:r>
              </a:p>
              <a:p>
                <a:pPr eaLnBrk="1" hangingPunct="1">
                  <a:spcAft>
                    <a:spcPts val="600"/>
                  </a:spcAft>
                  <a:buFont typeface="Wingdings" pitchFamily="2" charset="2"/>
                  <a:buChar char="Ø"/>
                </a:pPr>
                <a:r>
                  <a:rPr lang="en-US" sz="2000" dirty="0" err="1">
                    <a:solidFill>
                      <a:schemeClr val="bg1"/>
                    </a:solidFill>
                    <a:latin typeface="Vani" panose="020B0502040204020203" pitchFamily="34" charset="0"/>
                    <a:cs typeface="Vani" panose="020B0502040204020203" pitchFamily="34" charset="0"/>
                  </a:rPr>
                  <a:t>i.p</a:t>
                </a:r>
                <a:r>
                  <a:rPr lang="en-US" sz="2000" dirty="0">
                    <a:solidFill>
                      <a:schemeClr val="bg1"/>
                    </a:solidFill>
                    <a:latin typeface="Vani" panose="020B0502040204020203" pitchFamily="34" charset="0"/>
                    <a:cs typeface="Vani" panose="020B0502040204020203" pitchFamily="34" charset="0"/>
                  </a:rPr>
                  <a:t>. 25 and 50 mg/kg/day</a:t>
                </a:r>
              </a:p>
              <a:p>
                <a:pPr eaLnBrk="1" hangingPunct="1">
                  <a:spcAft>
                    <a:spcPts val="600"/>
                  </a:spcAft>
                  <a:buFont typeface="Wingdings" pitchFamily="2" charset="2"/>
                  <a:buChar char="Ø"/>
                </a:pPr>
                <a:r>
                  <a:rPr lang="en-US" sz="2000" dirty="0">
                    <a:solidFill>
                      <a:srgbClr val="FFFF00"/>
                    </a:solidFill>
                    <a:latin typeface="Vani" panose="020B0502040204020203" pitchFamily="34" charset="0"/>
                    <a:cs typeface="Vani" panose="020B0502040204020203" pitchFamily="34" charset="0"/>
                  </a:rPr>
                  <a:t>No mention of randomization</a:t>
                </a:r>
              </a:p>
            </p:txBody>
          </p:sp>
        </p:grpSp>
      </p:grpSp>
    </p:spTree>
    <p:extLst>
      <p:ext uri="{BB962C8B-B14F-4D97-AF65-F5344CB8AC3E}">
        <p14:creationId xmlns:p14="http://schemas.microsoft.com/office/powerpoint/2010/main" val="222608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3" end="3"/>
                                            </p:txEl>
                                          </p:spTgt>
                                        </p:tgtEl>
                                        <p:attrNameLst>
                                          <p:attrName>style.visibility</p:attrName>
                                        </p:attrNameLst>
                                      </p:cBhvr>
                                      <p:to>
                                        <p:strVal val="visible"/>
                                      </p:to>
                                    </p:set>
                                    <p:animEffect transition="in" filter="fade">
                                      <p:cBhvr>
                                        <p:cTn id="7" dur="500"/>
                                        <p:tgtEl>
                                          <p:spTgt spid="2662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81B3E7F-3F82-4DA3-9A40-8A916BBD065F}"/>
              </a:ext>
            </a:extLst>
          </p:cNvPr>
          <p:cNvGrpSpPr/>
          <p:nvPr/>
        </p:nvGrpSpPr>
        <p:grpSpPr>
          <a:xfrm>
            <a:off x="400593" y="1854926"/>
            <a:ext cx="8212183" cy="4540068"/>
            <a:chOff x="400593" y="1854926"/>
            <a:chExt cx="8212183" cy="4540068"/>
          </a:xfrm>
        </p:grpSpPr>
        <p:sp>
          <p:nvSpPr>
            <p:cNvPr id="4" name="Rectangle 3"/>
            <p:cNvSpPr/>
            <p:nvPr/>
          </p:nvSpPr>
          <p:spPr>
            <a:xfrm>
              <a:off x="400593" y="1854926"/>
              <a:ext cx="8212183" cy="4540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FA1A639-7326-4A57-ADEE-8E7760EE7F00}"/>
                </a:ext>
              </a:extLst>
            </p:cNvPr>
            <p:cNvGrpSpPr/>
            <p:nvPr/>
          </p:nvGrpSpPr>
          <p:grpSpPr>
            <a:xfrm>
              <a:off x="1501039" y="2154710"/>
              <a:ext cx="6223804" cy="4108953"/>
              <a:chOff x="1501039" y="2154710"/>
              <a:chExt cx="6223804" cy="4108953"/>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3187" b="1486"/>
              <a:stretch/>
            </p:blipFill>
            <p:spPr>
              <a:xfrm>
                <a:off x="1501039" y="2154710"/>
                <a:ext cx="6223804" cy="4108953"/>
              </a:xfrm>
              <a:prstGeom prst="rect">
                <a:avLst/>
              </a:prstGeom>
            </p:spPr>
          </p:pic>
          <p:sp>
            <p:nvSpPr>
              <p:cNvPr id="2" name="Rectangle 1">
                <a:extLst>
                  <a:ext uri="{FF2B5EF4-FFF2-40B4-BE49-F238E27FC236}">
                    <a16:creationId xmlns:a16="http://schemas.microsoft.com/office/drawing/2014/main" id="{6970F2BE-AC46-45B8-BFEA-C2939B9AA420}"/>
                  </a:ext>
                </a:extLst>
              </p:cNvPr>
              <p:cNvSpPr/>
              <p:nvPr/>
            </p:nvSpPr>
            <p:spPr>
              <a:xfrm>
                <a:off x="3128211" y="2442411"/>
                <a:ext cx="3380873" cy="3821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 name="Picture 8">
            <a:extLst>
              <a:ext uri="{FF2B5EF4-FFF2-40B4-BE49-F238E27FC236}">
                <a16:creationId xmlns:a16="http://schemas.microsoft.com/office/drawing/2014/main" id="{4118CF42-C765-49C9-8A11-BA46C1940D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87" b="1486"/>
          <a:stretch/>
        </p:blipFill>
        <p:spPr>
          <a:xfrm>
            <a:off x="1501039" y="2154710"/>
            <a:ext cx="6223804" cy="4108953"/>
          </a:xfrm>
          <a:prstGeom prst="rect">
            <a:avLst/>
          </a:prstGeom>
        </p:spPr>
      </p:pic>
      <p:sp>
        <p:nvSpPr>
          <p:cNvPr id="5" name="TextBox 4"/>
          <p:cNvSpPr txBox="1"/>
          <p:nvPr/>
        </p:nvSpPr>
        <p:spPr>
          <a:xfrm>
            <a:off x="2893979" y="734858"/>
            <a:ext cx="3356042" cy="954107"/>
          </a:xfrm>
          <a:prstGeom prst="rect">
            <a:avLst/>
          </a:prstGeom>
          <a:noFill/>
          <a:ln w="25400">
            <a:solidFill>
              <a:schemeClr val="accent3"/>
            </a:solidFill>
          </a:ln>
        </p:spPr>
        <p:txBody>
          <a:bodyPr wrap="square" tIns="91440" bIns="0" rtlCol="0">
            <a:spAutoFit/>
          </a:bodyPr>
          <a:lstStyle/>
          <a:p>
            <a:pPr algn="ctr"/>
            <a:r>
              <a:rPr lang="en-US" sz="2800" dirty="0">
                <a:solidFill>
                  <a:schemeClr val="bg1"/>
                </a:solidFill>
                <a:latin typeface="Vani" panose="020B0502040204020203" pitchFamily="34" charset="0"/>
                <a:cs typeface="Vani" panose="020B0502040204020203" pitchFamily="34" charset="0"/>
              </a:rPr>
              <a:t>14 Rodents</a:t>
            </a:r>
          </a:p>
          <a:p>
            <a:pPr algn="ctr"/>
            <a:r>
              <a:rPr lang="en-US" sz="2800" dirty="0">
                <a:solidFill>
                  <a:schemeClr val="bg1"/>
                </a:solidFill>
                <a:latin typeface="Vani" panose="020B0502040204020203" pitchFamily="34" charset="0"/>
                <a:cs typeface="Vani" panose="020B0502040204020203" pitchFamily="34" charset="0"/>
              </a:rPr>
              <a:t>39 Homo sapiens</a:t>
            </a:r>
          </a:p>
        </p:txBody>
      </p:sp>
      <p:sp>
        <p:nvSpPr>
          <p:cNvPr id="7" name="TextBox 3"/>
          <p:cNvSpPr txBox="1">
            <a:spLocks noChangeArrowheads="1"/>
          </p:cNvSpPr>
          <p:nvPr/>
        </p:nvSpPr>
        <p:spPr bwMode="auto">
          <a:xfrm>
            <a:off x="1014826" y="6457890"/>
            <a:ext cx="81097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2000" dirty="0">
                <a:solidFill>
                  <a:schemeClr val="bg1"/>
                </a:solidFill>
                <a:latin typeface="Vani" panose="020B0502040204020203" pitchFamily="34" charset="0"/>
                <a:cs typeface="Vani" panose="020B0502040204020203" pitchFamily="34" charset="0"/>
              </a:rPr>
              <a:t>Rosenthal and Lawson, </a:t>
            </a:r>
            <a:r>
              <a:rPr lang="en-US" sz="2000" i="1" dirty="0">
                <a:solidFill>
                  <a:schemeClr val="bg1"/>
                </a:solidFill>
                <a:latin typeface="Vani" panose="020B0502040204020203" pitchFamily="34" charset="0"/>
                <a:cs typeface="Vani" panose="020B0502040204020203" pitchFamily="34" charset="0"/>
              </a:rPr>
              <a:t>J. </a:t>
            </a:r>
            <a:r>
              <a:rPr lang="en-US" sz="2000" i="1" dirty="0" err="1">
                <a:solidFill>
                  <a:schemeClr val="bg1"/>
                </a:solidFill>
                <a:latin typeface="Vani" panose="020B0502040204020203" pitchFamily="34" charset="0"/>
                <a:cs typeface="Vani" panose="020B0502040204020203" pitchFamily="34" charset="0"/>
              </a:rPr>
              <a:t>Psychiat</a:t>
            </a:r>
            <a:r>
              <a:rPr lang="en-US" sz="2000" i="1" dirty="0">
                <a:solidFill>
                  <a:schemeClr val="bg1"/>
                </a:solidFill>
                <a:latin typeface="Vani" panose="020B0502040204020203" pitchFamily="34" charset="0"/>
                <a:cs typeface="Vani" panose="020B0502040204020203" pitchFamily="34" charset="0"/>
              </a:rPr>
              <a:t>. Res.</a:t>
            </a:r>
            <a:r>
              <a:rPr lang="en-US" sz="2000" dirty="0">
                <a:solidFill>
                  <a:schemeClr val="bg1"/>
                </a:solidFill>
                <a:latin typeface="Vani" panose="020B0502040204020203" pitchFamily="34" charset="0"/>
                <a:cs typeface="Vani" panose="020B0502040204020203" pitchFamily="34" charset="0"/>
              </a:rPr>
              <a:t>1964; 2: 61-72</a:t>
            </a:r>
          </a:p>
        </p:txBody>
      </p:sp>
      <p:sp>
        <p:nvSpPr>
          <p:cNvPr id="10" name="TextBox 9"/>
          <p:cNvSpPr txBox="1"/>
          <p:nvPr/>
        </p:nvSpPr>
        <p:spPr>
          <a:xfrm>
            <a:off x="637161" y="12592"/>
            <a:ext cx="7869678" cy="507831"/>
          </a:xfrm>
          <a:prstGeom prst="rect">
            <a:avLst/>
          </a:prstGeom>
          <a:noFill/>
        </p:spPr>
        <p:txBody>
          <a:bodyPr wrap="square" tIns="91440" rtlCol="0">
            <a:spAutoFit/>
          </a:bodyPr>
          <a:lstStyle/>
          <a:p>
            <a:pPr algn="ctr"/>
            <a:r>
              <a:rPr lang="en-US" sz="2400" dirty="0">
                <a:solidFill>
                  <a:srgbClr val="FFFF00"/>
                </a:solidFill>
                <a:latin typeface="Vani" panose="020B0502040204020203" pitchFamily="34" charset="0"/>
                <a:cs typeface="Vani" panose="020B0502040204020203" pitchFamily="34" charset="0"/>
              </a:rPr>
              <a:t>Expectation bias</a:t>
            </a:r>
          </a:p>
        </p:txBody>
      </p:sp>
    </p:spTree>
    <p:extLst>
      <p:ext uri="{BB962C8B-B14F-4D97-AF65-F5344CB8AC3E}">
        <p14:creationId xmlns:p14="http://schemas.microsoft.com/office/powerpoint/2010/main" val="293047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people posing for the camera&#10;&#10;Description automatically generated">
            <a:extLst>
              <a:ext uri="{FF2B5EF4-FFF2-40B4-BE49-F238E27FC236}">
                <a16:creationId xmlns:a16="http://schemas.microsoft.com/office/drawing/2014/main" id="{24D5E611-D3B3-4666-820C-87173E56744B}"/>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7000"/>
                    </a14:imgEffect>
                  </a14:imgLayer>
                </a14:imgProps>
              </a:ext>
              <a:ext uri="{28A0092B-C50C-407E-A947-70E740481C1C}">
                <a14:useLocalDpi xmlns:a14="http://schemas.microsoft.com/office/drawing/2010/main" val="0"/>
              </a:ext>
            </a:extLst>
          </a:blip>
          <a:stretch>
            <a:fillRect/>
          </a:stretch>
        </p:blipFill>
        <p:spPr>
          <a:xfrm>
            <a:off x="2829062" y="1320667"/>
            <a:ext cx="3485875" cy="4647833"/>
          </a:xfrm>
          <a:prstGeom prst="rect">
            <a:avLst/>
          </a:prstGeom>
        </p:spPr>
      </p:pic>
      <p:pic>
        <p:nvPicPr>
          <p:cNvPr id="4" name="image10.jpg"/>
          <p:cNvPicPr>
            <a:picLocks noChangeAspect="1"/>
          </p:cNvPicPr>
          <p:nvPr/>
        </p:nvPicPr>
        <p:blipFill>
          <a:blip r:embed="rId5">
            <a:extLst/>
          </a:blip>
          <a:srcRect l="29725"/>
          <a:stretch>
            <a:fillRect/>
          </a:stretch>
        </p:blipFill>
        <p:spPr>
          <a:xfrm rot="5400000">
            <a:off x="1450416" y="425489"/>
            <a:ext cx="6223753" cy="6641269"/>
          </a:xfrm>
          <a:prstGeom prst="rect">
            <a:avLst/>
          </a:prstGeom>
          <a:ln w="12700">
            <a:miter lim="400000"/>
          </a:ln>
        </p:spPr>
      </p:pic>
      <p:sp>
        <p:nvSpPr>
          <p:cNvPr id="3" name="TextBox 2"/>
          <p:cNvSpPr txBox="1"/>
          <p:nvPr/>
        </p:nvSpPr>
        <p:spPr>
          <a:xfrm>
            <a:off x="637161" y="12592"/>
            <a:ext cx="7869678" cy="507831"/>
          </a:xfrm>
          <a:prstGeom prst="rect">
            <a:avLst/>
          </a:prstGeom>
          <a:noFill/>
        </p:spPr>
        <p:txBody>
          <a:bodyPr wrap="square" tIns="91440" rtlCol="0">
            <a:spAutoFit/>
          </a:bodyPr>
          <a:lstStyle/>
          <a:p>
            <a:pPr algn="ctr"/>
            <a:r>
              <a:rPr lang="en-US" sz="2400" dirty="0">
                <a:solidFill>
                  <a:srgbClr val="FFFF00"/>
                </a:solidFill>
                <a:latin typeface="Vani" panose="020B0502040204020203" pitchFamily="34" charset="0"/>
                <a:cs typeface="Vani" panose="020B0502040204020203" pitchFamily="34" charset="0"/>
              </a:rPr>
              <a:t>In many cases, blinding is not difficult to achieve</a:t>
            </a:r>
          </a:p>
        </p:txBody>
      </p:sp>
    </p:spTree>
    <p:extLst>
      <p:ext uri="{BB962C8B-B14F-4D97-AF65-F5344CB8AC3E}">
        <p14:creationId xmlns:p14="http://schemas.microsoft.com/office/powerpoint/2010/main" val="229314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4624388" y="1342904"/>
            <a:ext cx="4160837" cy="3956457"/>
            <a:chOff x="4624388" y="1311275"/>
            <a:chExt cx="4160837" cy="3956457"/>
          </a:xfrm>
        </p:grpSpPr>
        <p:pic>
          <p:nvPicPr>
            <p:cNvPr id="266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4388" y="1311275"/>
              <a:ext cx="4160837"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TextBox 7"/>
            <p:cNvSpPr txBox="1">
              <a:spLocks noChangeArrowheads="1"/>
            </p:cNvSpPr>
            <p:nvPr/>
          </p:nvSpPr>
          <p:spPr bwMode="auto">
            <a:xfrm>
              <a:off x="4646613" y="4175125"/>
              <a:ext cx="4116387"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Font typeface="Wingdings" pitchFamily="2" charset="2"/>
                <a:buChar char="Ø"/>
              </a:pPr>
              <a:r>
                <a:rPr lang="en-US" sz="2000" dirty="0">
                  <a:solidFill>
                    <a:srgbClr val="FFFF00"/>
                  </a:solidFill>
                  <a:latin typeface="Vani" panose="020B0502040204020203" pitchFamily="34" charset="0"/>
                  <a:cs typeface="Vani" panose="020B0502040204020203" pitchFamily="34" charset="0"/>
                </a:rPr>
                <a:t>“The experimenter was blinded to the treatment protocol.”</a:t>
              </a:r>
            </a:p>
            <a:p>
              <a:pPr eaLnBrk="1" hangingPunct="1"/>
              <a:endParaRPr lang="en-US" sz="2000" dirty="0">
                <a:solidFill>
                  <a:schemeClr val="bg1"/>
                </a:solidFill>
                <a:latin typeface="Vani" panose="020B0502040204020203" pitchFamily="34" charset="0"/>
                <a:cs typeface="Vani" panose="020B0502040204020203" pitchFamily="34" charset="0"/>
              </a:endParaRPr>
            </a:p>
          </p:txBody>
        </p:sp>
      </p:grpSp>
      <p:sp>
        <p:nvSpPr>
          <p:cNvPr id="26627" name="TextBox 1"/>
          <p:cNvSpPr txBox="1">
            <a:spLocks noChangeArrowheads="1"/>
          </p:cNvSpPr>
          <p:nvPr/>
        </p:nvSpPr>
        <p:spPr bwMode="auto">
          <a:xfrm>
            <a:off x="247650" y="4206754"/>
            <a:ext cx="399888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Font typeface="Wingdings" pitchFamily="2" charset="2"/>
              <a:buChar char="Ø"/>
            </a:pPr>
            <a:r>
              <a:rPr lang="en-US" sz="2000" dirty="0">
                <a:solidFill>
                  <a:srgbClr val="FFFF00"/>
                </a:solidFill>
                <a:latin typeface="Vani" panose="020B0502040204020203" pitchFamily="34" charset="0"/>
                <a:cs typeface="Vani" panose="020B0502040204020203" pitchFamily="34" charset="0"/>
              </a:rPr>
              <a:t>  No mention of blinding</a:t>
            </a:r>
          </a:p>
          <a:p>
            <a:pPr eaLnBrk="1" hangingPunct="1"/>
            <a:endParaRPr lang="en-US" sz="2000" dirty="0">
              <a:solidFill>
                <a:schemeClr val="bg1"/>
              </a:solidFill>
              <a:latin typeface="Vani" panose="020B0502040204020203" pitchFamily="34" charset="0"/>
              <a:cs typeface="Vani" panose="020B0502040204020203" pitchFamily="34" charset="0"/>
            </a:endParaRPr>
          </a:p>
        </p:txBody>
      </p:sp>
      <p:pic>
        <p:nvPicPr>
          <p:cNvPr id="266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425" y="1341317"/>
            <a:ext cx="38671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a:ext uri="{FF2B5EF4-FFF2-40B4-BE49-F238E27FC236}">
                <a16:creationId xmlns:a16="http://schemas.microsoft.com/office/drawing/2014/main" id="{9EB5630B-D522-45F9-AA77-3E04DC0375AC}"/>
              </a:ext>
            </a:extLst>
          </p:cNvPr>
          <p:cNvSpPr txBox="1">
            <a:spLocks noChangeArrowheads="1"/>
          </p:cNvSpPr>
          <p:nvPr/>
        </p:nvSpPr>
        <p:spPr bwMode="auto">
          <a:xfrm>
            <a:off x="0" y="101600"/>
            <a:ext cx="9143999" cy="830997"/>
          </a:xfrm>
          <a:prstGeom prst="rect">
            <a:avLst/>
          </a:prstGeom>
          <a:noFill/>
          <a:ln w="9525">
            <a:noFill/>
            <a:miter lim="800000"/>
            <a:headEnd/>
            <a:tailEnd/>
          </a:ln>
        </p:spPr>
        <p:txBody>
          <a:bodyPr wrap="square">
            <a:spAutoFit/>
          </a:bodyPr>
          <a:lstStyle/>
          <a:p>
            <a:pPr algn="ctr">
              <a:defRPr/>
            </a:pPr>
            <a:r>
              <a:rPr lang="en-US" sz="2400" dirty="0">
                <a:solidFill>
                  <a:srgbClr val="FFFF00"/>
                </a:solidFill>
                <a:latin typeface="Vani" panose="020B0502040204020203" pitchFamily="34" charset="0"/>
                <a:cs typeface="Vani" panose="020B0502040204020203" pitchFamily="34" charset="0"/>
              </a:rPr>
              <a:t>Small sample sizes and/or bias might have led to the apparent survival benefit of minocycline in the SOD1</a:t>
            </a:r>
            <a:r>
              <a:rPr lang="en-US" sz="2400" baseline="30000" dirty="0">
                <a:solidFill>
                  <a:srgbClr val="FFFF00"/>
                </a:solidFill>
                <a:latin typeface="Vani" panose="020B0502040204020203" pitchFamily="34" charset="0"/>
                <a:cs typeface="Vani" panose="020B0502040204020203" pitchFamily="34" charset="0"/>
              </a:rPr>
              <a:t>G93A</a:t>
            </a:r>
            <a:r>
              <a:rPr lang="en-US" sz="2400" dirty="0">
                <a:solidFill>
                  <a:srgbClr val="FFFF00"/>
                </a:solidFill>
                <a:latin typeface="Vani" panose="020B0502040204020203" pitchFamily="34" charset="0"/>
                <a:cs typeface="Vani" panose="020B0502040204020203" pitchFamily="34" charset="0"/>
              </a:rPr>
              <a:t> mice </a:t>
            </a:r>
          </a:p>
        </p:txBody>
      </p:sp>
    </p:spTree>
    <p:extLst>
      <p:ext uri="{BB962C8B-B14F-4D97-AF65-F5344CB8AC3E}">
        <p14:creationId xmlns:p14="http://schemas.microsoft.com/office/powerpoint/2010/main" val="205059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9DC17B-56FE-4B66-BB79-2C8991D1D8A1}"/>
              </a:ext>
            </a:extLst>
          </p:cNvPr>
          <p:cNvSpPr/>
          <p:nvPr/>
        </p:nvSpPr>
        <p:spPr>
          <a:xfrm>
            <a:off x="1908312" y="863674"/>
            <a:ext cx="5327374" cy="2308324"/>
          </a:xfrm>
          <a:prstGeom prst="rect">
            <a:avLst/>
          </a:prstGeom>
        </p:spPr>
        <p:txBody>
          <a:bodyPr wrap="square">
            <a:spAutoFit/>
          </a:bodyPr>
          <a:lstStyle/>
          <a:p>
            <a:pPr algn="just"/>
            <a:r>
              <a:rPr lang="en-US" sz="2400" dirty="0">
                <a:solidFill>
                  <a:schemeClr val="bg1"/>
                </a:solidFill>
                <a:latin typeface="Vani" panose="02040502050405020303" pitchFamily="18" charset="0"/>
                <a:cs typeface="Vani" panose="02040502050405020303" pitchFamily="18" charset="0"/>
              </a:rPr>
              <a:t>“We aim to ensure that all biomedical results – including negative and inconclusive results - are accessible to researchers and clinicians in the interests of </a:t>
            </a:r>
            <a:r>
              <a:rPr lang="en-US" sz="2400" dirty="0">
                <a:solidFill>
                  <a:srgbClr val="FFFF00"/>
                </a:solidFill>
                <a:latin typeface="Vani" panose="02040502050405020303" pitchFamily="18" charset="0"/>
                <a:cs typeface="Vani" panose="02040502050405020303" pitchFamily="18" charset="0"/>
              </a:rPr>
              <a:t>full transparency </a:t>
            </a:r>
            <a:r>
              <a:rPr lang="en-US" sz="2400" dirty="0">
                <a:solidFill>
                  <a:schemeClr val="bg1"/>
                </a:solidFill>
                <a:latin typeface="Vani" panose="02040502050405020303" pitchFamily="18" charset="0"/>
                <a:cs typeface="Vani" panose="02040502050405020303" pitchFamily="18" charset="0"/>
              </a:rPr>
              <a:t>and research efficiency.”</a:t>
            </a:r>
          </a:p>
        </p:txBody>
      </p:sp>
      <p:sp>
        <p:nvSpPr>
          <p:cNvPr id="5" name="Rectangle 4">
            <a:extLst>
              <a:ext uri="{FF2B5EF4-FFF2-40B4-BE49-F238E27FC236}">
                <a16:creationId xmlns:a16="http://schemas.microsoft.com/office/drawing/2014/main" id="{317A8806-C4BA-465F-A3AA-F345D00BA85A}"/>
              </a:ext>
            </a:extLst>
          </p:cNvPr>
          <p:cNvSpPr/>
          <p:nvPr/>
        </p:nvSpPr>
        <p:spPr>
          <a:xfrm>
            <a:off x="357808" y="231003"/>
            <a:ext cx="8617226" cy="461665"/>
          </a:xfrm>
          <a:prstGeom prst="rect">
            <a:avLst/>
          </a:prstGeom>
        </p:spPr>
        <p:txBody>
          <a:bodyPr wrap="square">
            <a:spAutoFit/>
          </a:bodyPr>
          <a:lstStyle/>
          <a:p>
            <a:r>
              <a:rPr lang="en-US" sz="2400" dirty="0">
                <a:solidFill>
                  <a:srgbClr val="FFFF00"/>
                </a:solidFill>
                <a:latin typeface="Vani" panose="02040502050405020303" pitchFamily="18" charset="0"/>
                <a:cs typeface="Vani" panose="02040502050405020303" pitchFamily="18" charset="0"/>
              </a:rPr>
              <a:t>The Center for Biomedical Research Transparency (CBMRT)</a:t>
            </a:r>
          </a:p>
        </p:txBody>
      </p:sp>
      <p:pic>
        <p:nvPicPr>
          <p:cNvPr id="6" name="Picture 5">
            <a:extLst>
              <a:ext uri="{FF2B5EF4-FFF2-40B4-BE49-F238E27FC236}">
                <a16:creationId xmlns:a16="http://schemas.microsoft.com/office/drawing/2014/main" id="{8B4DFD09-EA5C-483C-B808-E8563972AEE3}"/>
              </a:ext>
            </a:extLst>
          </p:cNvPr>
          <p:cNvPicPr>
            <a:picLocks noChangeAspect="1"/>
          </p:cNvPicPr>
          <p:nvPr/>
        </p:nvPicPr>
        <p:blipFill>
          <a:blip r:embed="rId2"/>
          <a:stretch>
            <a:fillRect/>
          </a:stretch>
        </p:blipFill>
        <p:spPr>
          <a:xfrm>
            <a:off x="308349" y="3600956"/>
            <a:ext cx="8527301" cy="3026041"/>
          </a:xfrm>
          <a:prstGeom prst="rect">
            <a:avLst/>
          </a:prstGeom>
        </p:spPr>
      </p:pic>
      <p:pic>
        <p:nvPicPr>
          <p:cNvPr id="2" name="Picture 1">
            <a:extLst>
              <a:ext uri="{FF2B5EF4-FFF2-40B4-BE49-F238E27FC236}">
                <a16:creationId xmlns:a16="http://schemas.microsoft.com/office/drawing/2014/main" id="{CAA15E4C-B4C8-44AB-8AB3-B3B14BF36550}"/>
              </a:ext>
            </a:extLst>
          </p:cNvPr>
          <p:cNvPicPr>
            <a:picLocks noChangeAspect="1"/>
          </p:cNvPicPr>
          <p:nvPr/>
        </p:nvPicPr>
        <p:blipFill rotWithShape="1">
          <a:blip r:embed="rId3"/>
          <a:srcRect l="55055"/>
          <a:stretch/>
        </p:blipFill>
        <p:spPr>
          <a:xfrm>
            <a:off x="5859116" y="3660029"/>
            <a:ext cx="2713383" cy="2907894"/>
          </a:xfrm>
          <a:prstGeom prst="rect">
            <a:avLst/>
          </a:prstGeom>
        </p:spPr>
      </p:pic>
    </p:spTree>
    <p:extLst>
      <p:ext uri="{BB962C8B-B14F-4D97-AF65-F5344CB8AC3E}">
        <p14:creationId xmlns:p14="http://schemas.microsoft.com/office/powerpoint/2010/main" val="3867824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02675" y="1557598"/>
            <a:ext cx="8929945" cy="2296723"/>
            <a:chOff x="228600" y="1219200"/>
            <a:chExt cx="5688768" cy="1463114"/>
          </a:xfrm>
        </p:grpSpPr>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4361"/>
            <a:stretch/>
          </p:blipFill>
          <p:spPr bwMode="auto">
            <a:xfrm>
              <a:off x="228600" y="1219200"/>
              <a:ext cx="1347281" cy="146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65" r="71602"/>
            <a:stretch/>
          </p:blipFill>
          <p:spPr bwMode="auto">
            <a:xfrm>
              <a:off x="1524000" y="1219200"/>
              <a:ext cx="778212" cy="146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806"/>
            <a:stretch/>
          </p:blipFill>
          <p:spPr bwMode="auto">
            <a:xfrm>
              <a:off x="4953000" y="1219200"/>
              <a:ext cx="964368" cy="146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253" r="51165"/>
            <a:stretch/>
          </p:blipFill>
          <p:spPr bwMode="auto">
            <a:xfrm>
              <a:off x="2286000" y="1219200"/>
              <a:ext cx="1342417" cy="146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787" r="31744"/>
            <a:stretch/>
          </p:blipFill>
          <p:spPr bwMode="auto">
            <a:xfrm>
              <a:off x="3620310" y="1219200"/>
              <a:ext cx="1332690" cy="146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102675" y="2652169"/>
            <a:ext cx="8929946" cy="661720"/>
          </a:xfrm>
          <a:prstGeom prst="rect">
            <a:avLst/>
          </a:prstGeom>
          <a:solidFill>
            <a:srgbClr val="FFFF00"/>
          </a:solidFill>
        </p:spPr>
        <p:txBody>
          <a:bodyPr wrap="square" tIns="182880" rtlCol="0">
            <a:spAutoFit/>
          </a:bodyPr>
          <a:lstStyle/>
          <a:p>
            <a:r>
              <a:rPr lang="en-US" sz="2800" dirty="0">
                <a:latin typeface="Vani" panose="020B0502040204020203" pitchFamily="34" charset="0"/>
                <a:cs typeface="Vani" panose="020B0502040204020203" pitchFamily="34" charset="0"/>
              </a:rPr>
              <a:t>  MS                 1117         178 (16%)      106 (9%)    2 (&lt;1%)</a:t>
            </a:r>
          </a:p>
        </p:txBody>
      </p:sp>
      <p:sp>
        <p:nvSpPr>
          <p:cNvPr id="18" name="TextBox 17"/>
          <p:cNvSpPr txBox="1"/>
          <p:nvPr/>
        </p:nvSpPr>
        <p:spPr>
          <a:xfrm>
            <a:off x="4484451" y="6519446"/>
            <a:ext cx="4659549" cy="400110"/>
          </a:xfrm>
          <a:prstGeom prst="rect">
            <a:avLst/>
          </a:prstGeom>
          <a:noFill/>
        </p:spPr>
        <p:txBody>
          <a:bodyPr wrap="square" rtlCol="0">
            <a:spAutoFit/>
          </a:bodyPr>
          <a:lstStyle/>
          <a:p>
            <a:pPr algn="r"/>
            <a:r>
              <a:rPr lang="en-US" sz="2000" dirty="0" err="1">
                <a:solidFill>
                  <a:schemeClr val="bg1"/>
                </a:solidFill>
                <a:latin typeface="Vani" panose="020B0502040204020203" pitchFamily="34" charset="0"/>
                <a:cs typeface="Vani" panose="020B0502040204020203" pitchFamily="34" charset="0"/>
              </a:rPr>
              <a:t>Sena</a:t>
            </a:r>
            <a:r>
              <a:rPr lang="en-US" sz="2000" dirty="0">
                <a:solidFill>
                  <a:schemeClr val="bg1"/>
                </a:solidFill>
                <a:latin typeface="Vani" panose="020B0502040204020203" pitchFamily="34" charset="0"/>
                <a:cs typeface="Vani" panose="020B0502040204020203" pitchFamily="34" charset="0"/>
              </a:rPr>
              <a:t> </a:t>
            </a:r>
            <a:r>
              <a:rPr lang="en-US" sz="2000" i="1" dirty="0">
                <a:solidFill>
                  <a:schemeClr val="bg1"/>
                </a:solidFill>
                <a:latin typeface="Vani" panose="020B0502040204020203" pitchFamily="34" charset="0"/>
                <a:cs typeface="Vani" panose="020B0502040204020203" pitchFamily="34" charset="0"/>
              </a:rPr>
              <a:t>et al</a:t>
            </a:r>
            <a:r>
              <a:rPr lang="en-US" sz="2000" dirty="0">
                <a:solidFill>
                  <a:schemeClr val="bg1"/>
                </a:solidFill>
                <a:latin typeface="Vani" panose="020B0502040204020203" pitchFamily="34" charset="0"/>
                <a:cs typeface="Vani" panose="020B0502040204020203" pitchFamily="34" charset="0"/>
              </a:rPr>
              <a:t>., </a:t>
            </a:r>
            <a:r>
              <a:rPr lang="en-US" sz="2000" i="1" dirty="0">
                <a:solidFill>
                  <a:schemeClr val="bg1"/>
                </a:solidFill>
                <a:latin typeface="Vani" panose="020B0502040204020203" pitchFamily="34" charset="0"/>
                <a:cs typeface="Vani" panose="020B0502040204020203" pitchFamily="34" charset="0"/>
              </a:rPr>
              <a:t>JCBFM. </a:t>
            </a:r>
            <a:r>
              <a:rPr lang="en-US" sz="2000" dirty="0">
                <a:solidFill>
                  <a:schemeClr val="bg1"/>
                </a:solidFill>
                <a:latin typeface="Vani" panose="020B0502040204020203" pitchFamily="34" charset="0"/>
                <a:cs typeface="Vani" panose="020B0502040204020203" pitchFamily="34" charset="0"/>
              </a:rPr>
              <a:t>2014</a:t>
            </a:r>
            <a:r>
              <a:rPr lang="en-US" sz="2000" i="1" dirty="0">
                <a:solidFill>
                  <a:schemeClr val="bg1"/>
                </a:solidFill>
                <a:latin typeface="Vani" panose="020B0502040204020203" pitchFamily="34" charset="0"/>
                <a:cs typeface="Vani" panose="020B0502040204020203" pitchFamily="34" charset="0"/>
              </a:rPr>
              <a:t>; </a:t>
            </a:r>
            <a:r>
              <a:rPr lang="en-US" sz="2000" dirty="0">
                <a:solidFill>
                  <a:schemeClr val="bg1"/>
                </a:solidFill>
                <a:latin typeface="Vani" panose="020B0502040204020203" pitchFamily="34" charset="0"/>
                <a:cs typeface="Vani" panose="020B0502040204020203" pitchFamily="34" charset="0"/>
              </a:rPr>
              <a:t>34: 737-742</a:t>
            </a:r>
          </a:p>
        </p:txBody>
      </p:sp>
      <p:sp>
        <p:nvSpPr>
          <p:cNvPr id="13" name="TextBox 1"/>
          <p:cNvSpPr txBox="1">
            <a:spLocks noChangeArrowheads="1"/>
          </p:cNvSpPr>
          <p:nvPr/>
        </p:nvSpPr>
        <p:spPr bwMode="auto">
          <a:xfrm>
            <a:off x="958153" y="0"/>
            <a:ext cx="722769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dirty="0">
                <a:solidFill>
                  <a:srgbClr val="FFFF00"/>
                </a:solidFill>
                <a:latin typeface="Vani" panose="020B0502040204020203" pitchFamily="34" charset="0"/>
                <a:cs typeface="Vani" panose="020B0502040204020203" pitchFamily="34" charset="0"/>
              </a:rPr>
              <a:t>Insufficient reporting of methodological approaches is evident for pre-clinical studies </a:t>
            </a:r>
          </a:p>
        </p:txBody>
      </p:sp>
    </p:spTree>
    <p:extLst>
      <p:ext uri="{BB962C8B-B14F-4D97-AF65-F5344CB8AC3E}">
        <p14:creationId xmlns:p14="http://schemas.microsoft.com/office/powerpoint/2010/main" val="113219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52838" t="9309" r="2432" b="21346"/>
          <a:stretch>
            <a:fillRect/>
          </a:stretch>
        </p:blipFill>
        <p:spPr bwMode="auto">
          <a:xfrm>
            <a:off x="2185326" y="1152525"/>
            <a:ext cx="4773349" cy="35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542875" y="4954358"/>
            <a:ext cx="8058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dirty="0">
                <a:solidFill>
                  <a:schemeClr val="bg1"/>
                </a:solidFill>
                <a:latin typeface="Vani" panose="020B0502040204020203" pitchFamily="34" charset="0"/>
                <a:cs typeface="Vani" panose="020B0502040204020203" pitchFamily="34" charset="0"/>
              </a:rPr>
              <a:t>Effect size for studies of </a:t>
            </a:r>
            <a:r>
              <a:rPr lang="en-US" sz="2000" b="1" dirty="0">
                <a:solidFill>
                  <a:schemeClr val="bg1"/>
                </a:solidFill>
                <a:latin typeface="Vani" panose="020B0502040204020203" pitchFamily="34" charset="0"/>
                <a:cs typeface="Vani" panose="020B0502040204020203" pitchFamily="34" charset="0"/>
              </a:rPr>
              <a:t>FK506</a:t>
            </a:r>
            <a:r>
              <a:rPr lang="en-US" sz="2000" dirty="0">
                <a:solidFill>
                  <a:schemeClr val="bg1"/>
                </a:solidFill>
                <a:latin typeface="Vani" panose="020B0502040204020203" pitchFamily="34" charset="0"/>
                <a:cs typeface="Vani" panose="020B0502040204020203" pitchFamily="34" charset="0"/>
              </a:rPr>
              <a:t> (</a:t>
            </a:r>
            <a:r>
              <a:rPr lang="en-US" sz="2000" dirty="0" err="1">
                <a:solidFill>
                  <a:schemeClr val="bg1"/>
                </a:solidFill>
                <a:latin typeface="Vani" panose="020B0502040204020203" pitchFamily="34" charset="0"/>
                <a:cs typeface="Vani" panose="020B0502040204020203" pitchFamily="34" charset="0"/>
              </a:rPr>
              <a:t>Tacrolimus</a:t>
            </a:r>
            <a:r>
              <a:rPr lang="en-US" sz="2000" dirty="0">
                <a:solidFill>
                  <a:schemeClr val="bg1"/>
                </a:solidFill>
                <a:latin typeface="Vani" panose="020B0502040204020203" pitchFamily="34" charset="0"/>
                <a:cs typeface="Vani" panose="020B0502040204020203" pitchFamily="34" charset="0"/>
              </a:rPr>
              <a:t>) in experimental stroke. </a:t>
            </a:r>
          </a:p>
        </p:txBody>
      </p:sp>
      <p:sp>
        <p:nvSpPr>
          <p:cNvPr id="14340" name="TextBox 5"/>
          <p:cNvSpPr txBox="1">
            <a:spLocks noChangeArrowheads="1"/>
          </p:cNvSpPr>
          <p:nvPr/>
        </p:nvSpPr>
        <p:spPr bwMode="auto">
          <a:xfrm>
            <a:off x="3543300" y="6491287"/>
            <a:ext cx="5600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2000" i="1" dirty="0">
                <a:solidFill>
                  <a:schemeClr val="bg1"/>
                </a:solidFill>
                <a:latin typeface="Vani" panose="020B0502040204020203" pitchFamily="34" charset="0"/>
                <a:cs typeface="Vani" panose="020B0502040204020203" pitchFamily="34" charset="0"/>
              </a:rPr>
              <a:t> </a:t>
            </a:r>
            <a:r>
              <a:rPr lang="en-US" sz="2000" dirty="0" err="1">
                <a:solidFill>
                  <a:schemeClr val="bg1"/>
                </a:solidFill>
                <a:latin typeface="Vani" panose="020B0502040204020203" pitchFamily="34" charset="0"/>
                <a:cs typeface="Vani" panose="020B0502040204020203" pitchFamily="34" charset="0"/>
              </a:rPr>
              <a:t>Sena</a:t>
            </a:r>
            <a:r>
              <a:rPr lang="en-US" sz="2000" i="1" dirty="0">
                <a:solidFill>
                  <a:schemeClr val="bg1"/>
                </a:solidFill>
                <a:latin typeface="Vani" panose="020B0502040204020203" pitchFamily="34" charset="0"/>
                <a:cs typeface="Vani" panose="020B0502040204020203" pitchFamily="34" charset="0"/>
              </a:rPr>
              <a:t> et al., Trends </a:t>
            </a:r>
            <a:r>
              <a:rPr lang="en-US" sz="2000" i="1" dirty="0" err="1">
                <a:solidFill>
                  <a:schemeClr val="bg1"/>
                </a:solidFill>
                <a:latin typeface="Vani" panose="020B0502040204020203" pitchFamily="34" charset="0"/>
                <a:cs typeface="Vani" panose="020B0502040204020203" pitchFamily="34" charset="0"/>
              </a:rPr>
              <a:t>Neurosci</a:t>
            </a:r>
            <a:r>
              <a:rPr lang="en-US" sz="2000" i="1" dirty="0">
                <a:solidFill>
                  <a:schemeClr val="bg1"/>
                </a:solidFill>
                <a:latin typeface="Vani" panose="020B0502040204020203" pitchFamily="34" charset="0"/>
                <a:cs typeface="Vani" panose="020B0502040204020203" pitchFamily="34" charset="0"/>
              </a:rPr>
              <a:t> </a:t>
            </a:r>
            <a:r>
              <a:rPr lang="en-US" sz="2000" dirty="0">
                <a:solidFill>
                  <a:schemeClr val="bg1"/>
                </a:solidFill>
                <a:latin typeface="Vani" panose="020B0502040204020203" pitchFamily="34" charset="0"/>
                <a:cs typeface="Vani" panose="020B0502040204020203" pitchFamily="34" charset="0"/>
              </a:rPr>
              <a:t>2007; 30: 433-439</a:t>
            </a:r>
          </a:p>
        </p:txBody>
      </p:sp>
      <p:sp>
        <p:nvSpPr>
          <p:cNvPr id="14341" name="TextBox 1"/>
          <p:cNvSpPr txBox="1">
            <a:spLocks noChangeArrowheads="1"/>
          </p:cNvSpPr>
          <p:nvPr/>
        </p:nvSpPr>
        <p:spPr bwMode="auto">
          <a:xfrm>
            <a:off x="941187" y="101599"/>
            <a:ext cx="72616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dirty="0">
                <a:solidFill>
                  <a:srgbClr val="FFFF00"/>
                </a:solidFill>
                <a:latin typeface="Vani" panose="020B0502040204020203" pitchFamily="34" charset="0"/>
                <a:cs typeface="Vani" panose="020B0502040204020203" pitchFamily="34" charset="0"/>
              </a:rPr>
              <a:t>The fewer methodological parameters are reported, the greater the apparent efficacy!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9"/>
          <p:cNvSpPr txBox="1">
            <a:spLocks noChangeArrowheads="1"/>
          </p:cNvSpPr>
          <p:nvPr/>
        </p:nvSpPr>
        <p:spPr bwMode="auto">
          <a:xfrm>
            <a:off x="2645229" y="6461919"/>
            <a:ext cx="64987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2000" i="1" dirty="0">
                <a:solidFill>
                  <a:schemeClr val="bg1"/>
                </a:solidFill>
                <a:latin typeface="Vani" panose="020B0502040204020203" pitchFamily="34" charset="0"/>
                <a:cs typeface="Vani" panose="020B0502040204020203" pitchFamily="34" charset="0"/>
              </a:rPr>
              <a:t> </a:t>
            </a:r>
            <a:r>
              <a:rPr lang="en-US" sz="2000" dirty="0" err="1">
                <a:solidFill>
                  <a:schemeClr val="bg1"/>
                </a:solidFill>
                <a:latin typeface="Vani" panose="020B0502040204020203" pitchFamily="34" charset="0"/>
                <a:cs typeface="Vani" panose="020B0502040204020203" pitchFamily="34" charset="0"/>
              </a:rPr>
              <a:t>Hackam</a:t>
            </a:r>
            <a:r>
              <a:rPr lang="en-US" sz="2000" dirty="0">
                <a:solidFill>
                  <a:schemeClr val="bg1"/>
                </a:solidFill>
                <a:latin typeface="Vani" panose="020B0502040204020203" pitchFamily="34" charset="0"/>
                <a:cs typeface="Vani" panose="020B0502040204020203" pitchFamily="34" charset="0"/>
              </a:rPr>
              <a:t> and </a:t>
            </a:r>
            <a:r>
              <a:rPr lang="en-US" sz="2000" dirty="0" err="1">
                <a:solidFill>
                  <a:schemeClr val="bg1"/>
                </a:solidFill>
                <a:latin typeface="Vani" panose="020B0502040204020203" pitchFamily="34" charset="0"/>
                <a:cs typeface="Vani" panose="020B0502040204020203" pitchFamily="34" charset="0"/>
              </a:rPr>
              <a:t>Redelmeier</a:t>
            </a:r>
            <a:r>
              <a:rPr lang="en-US" sz="2000" dirty="0">
                <a:solidFill>
                  <a:schemeClr val="bg1"/>
                </a:solidFill>
                <a:latin typeface="Vani" panose="020B0502040204020203" pitchFamily="34" charset="0"/>
                <a:cs typeface="Vani" panose="020B0502040204020203" pitchFamily="34" charset="0"/>
              </a:rPr>
              <a:t>, </a:t>
            </a:r>
            <a:r>
              <a:rPr lang="en-US" sz="2000" i="1" dirty="0">
                <a:solidFill>
                  <a:schemeClr val="bg1"/>
                </a:solidFill>
                <a:latin typeface="Vani" panose="020B0502040204020203" pitchFamily="34" charset="0"/>
                <a:cs typeface="Vani" panose="020B0502040204020203" pitchFamily="34" charset="0"/>
              </a:rPr>
              <a:t>JAMA </a:t>
            </a:r>
            <a:r>
              <a:rPr lang="en-US" sz="2000" dirty="0">
                <a:solidFill>
                  <a:schemeClr val="bg1"/>
                </a:solidFill>
                <a:latin typeface="Vani" panose="020B0502040204020203" pitchFamily="34" charset="0"/>
                <a:cs typeface="Vani" panose="020B0502040204020203" pitchFamily="34" charset="0"/>
              </a:rPr>
              <a:t>2006; 14: 1731-1732</a:t>
            </a:r>
          </a:p>
        </p:txBody>
      </p:sp>
      <p:sp>
        <p:nvSpPr>
          <p:cNvPr id="16387" name="TextBox 6"/>
          <p:cNvSpPr txBox="1">
            <a:spLocks noChangeArrowheads="1"/>
          </p:cNvSpPr>
          <p:nvPr/>
        </p:nvSpPr>
        <p:spPr bwMode="auto">
          <a:xfrm>
            <a:off x="33946" y="1408113"/>
            <a:ext cx="298926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u="sng" dirty="0">
                <a:solidFill>
                  <a:schemeClr val="bg1"/>
                </a:solidFill>
                <a:latin typeface="Vani" panose="020B0502040204020203" pitchFamily="34" charset="0"/>
                <a:cs typeface="Vani" panose="020B0502040204020203" pitchFamily="34" charset="0"/>
              </a:rPr>
              <a:t>Journals:</a:t>
            </a:r>
          </a:p>
          <a:p>
            <a:pPr eaLnBrk="1" hangingPunct="1">
              <a:buFont typeface="Arial" charset="0"/>
              <a:buChar char="•"/>
            </a:pPr>
            <a:r>
              <a:rPr lang="en-US" sz="2000" dirty="0">
                <a:solidFill>
                  <a:schemeClr val="bg1"/>
                </a:solidFill>
                <a:latin typeface="Vani" panose="020B0502040204020203" pitchFamily="34" charset="0"/>
                <a:cs typeface="Vani" panose="020B0502040204020203" pitchFamily="34" charset="0"/>
              </a:rPr>
              <a:t>  Cell</a:t>
            </a:r>
          </a:p>
          <a:p>
            <a:pPr eaLnBrk="1" hangingPunct="1">
              <a:buFont typeface="Arial" charset="0"/>
              <a:buChar char="•"/>
            </a:pPr>
            <a:r>
              <a:rPr lang="en-US" sz="2000" dirty="0">
                <a:solidFill>
                  <a:schemeClr val="bg1"/>
                </a:solidFill>
                <a:latin typeface="Vani" panose="020B0502040204020203" pitchFamily="34" charset="0"/>
                <a:cs typeface="Vani" panose="020B0502040204020203" pitchFamily="34" charset="0"/>
              </a:rPr>
              <a:t>  Nature</a:t>
            </a:r>
          </a:p>
          <a:p>
            <a:pPr eaLnBrk="1" hangingPunct="1">
              <a:buFont typeface="Arial" charset="0"/>
              <a:buChar char="•"/>
            </a:pPr>
            <a:r>
              <a:rPr lang="en-US" sz="2000" dirty="0">
                <a:solidFill>
                  <a:schemeClr val="bg1"/>
                </a:solidFill>
                <a:latin typeface="Vani" panose="020B0502040204020203" pitchFamily="34" charset="0"/>
                <a:cs typeface="Vani" panose="020B0502040204020203" pitchFamily="34" charset="0"/>
              </a:rPr>
              <a:t>  Science</a:t>
            </a:r>
          </a:p>
          <a:p>
            <a:pPr eaLnBrk="1" hangingPunct="1">
              <a:buFont typeface="Arial" charset="0"/>
              <a:buChar char="•"/>
            </a:pPr>
            <a:r>
              <a:rPr lang="en-US" sz="2000" dirty="0">
                <a:solidFill>
                  <a:schemeClr val="bg1"/>
                </a:solidFill>
                <a:latin typeface="Vani" panose="020B0502040204020203" pitchFamily="34" charset="0"/>
                <a:cs typeface="Vani" panose="020B0502040204020203" pitchFamily="34" charset="0"/>
              </a:rPr>
              <a:t>  Nature Medicine</a:t>
            </a:r>
          </a:p>
          <a:p>
            <a:pPr eaLnBrk="1" hangingPunct="1">
              <a:buFont typeface="Arial" charset="0"/>
              <a:buChar char="•"/>
            </a:pPr>
            <a:r>
              <a:rPr lang="en-US" sz="2000" dirty="0">
                <a:solidFill>
                  <a:schemeClr val="bg1"/>
                </a:solidFill>
                <a:latin typeface="Vani" panose="020B0502040204020203" pitchFamily="34" charset="0"/>
                <a:cs typeface="Vani" panose="020B0502040204020203" pitchFamily="34" charset="0"/>
              </a:rPr>
              <a:t>  Nature Genetics</a:t>
            </a:r>
          </a:p>
          <a:p>
            <a:pPr eaLnBrk="1" hangingPunct="1">
              <a:buFont typeface="Arial" charset="0"/>
              <a:buChar char="•"/>
            </a:pPr>
            <a:r>
              <a:rPr lang="en-US" sz="2000" dirty="0">
                <a:solidFill>
                  <a:schemeClr val="bg1"/>
                </a:solidFill>
                <a:latin typeface="Vani" panose="020B0502040204020203" pitchFamily="34" charset="0"/>
                <a:cs typeface="Vani" panose="020B0502040204020203" pitchFamily="34" charset="0"/>
              </a:rPr>
              <a:t>  Nature Immunology</a:t>
            </a:r>
          </a:p>
          <a:p>
            <a:pPr eaLnBrk="1" hangingPunct="1">
              <a:buFont typeface="Arial" charset="0"/>
              <a:buChar char="•"/>
            </a:pPr>
            <a:r>
              <a:rPr lang="en-US" sz="2000" dirty="0">
                <a:solidFill>
                  <a:schemeClr val="bg1"/>
                </a:solidFill>
                <a:latin typeface="Vani" panose="020B0502040204020203" pitchFamily="34" charset="0"/>
                <a:cs typeface="Vani" panose="020B0502040204020203" pitchFamily="34" charset="0"/>
              </a:rPr>
              <a:t>  Nature Biotechnology</a:t>
            </a:r>
          </a:p>
          <a:p>
            <a:pPr eaLnBrk="1" hangingPunct="1"/>
            <a:endParaRPr lang="en-US" sz="2000" dirty="0">
              <a:solidFill>
                <a:schemeClr val="bg1"/>
              </a:solidFill>
              <a:latin typeface="Vani" panose="020B0502040204020203" pitchFamily="34" charset="0"/>
              <a:cs typeface="Vani" panose="020B0502040204020203" pitchFamily="34" charset="0"/>
            </a:endParaRPr>
          </a:p>
          <a:p>
            <a:pPr eaLnBrk="1" hangingPunct="1"/>
            <a:r>
              <a:rPr lang="en-US" sz="2000" dirty="0">
                <a:solidFill>
                  <a:schemeClr val="bg1"/>
                </a:solidFill>
                <a:latin typeface="Vani" panose="020B0502040204020203" pitchFamily="34" charset="0"/>
                <a:cs typeface="Vani" panose="020B0502040204020203" pitchFamily="34" charset="0"/>
              </a:rPr>
              <a:t>&gt;500 citations</a:t>
            </a:r>
          </a:p>
          <a:p>
            <a:pPr eaLnBrk="1" hangingPunct="1"/>
            <a:endParaRPr lang="en-US" sz="2000" dirty="0">
              <a:solidFill>
                <a:schemeClr val="bg1"/>
              </a:solidFill>
              <a:latin typeface="Vani" panose="020B0502040204020203" pitchFamily="34" charset="0"/>
              <a:cs typeface="Vani" panose="020B0502040204020203" pitchFamily="34" charset="0"/>
            </a:endParaRPr>
          </a:p>
          <a:p>
            <a:pPr eaLnBrk="1" hangingPunct="1"/>
            <a:endParaRPr lang="en-US" sz="2000" dirty="0">
              <a:solidFill>
                <a:schemeClr val="bg1"/>
              </a:solidFill>
              <a:latin typeface="Vani" panose="020B0502040204020203" pitchFamily="34" charset="0"/>
              <a:cs typeface="Vani" panose="020B0502040204020203" pitchFamily="34" charset="0"/>
            </a:endParaRPr>
          </a:p>
        </p:txBody>
      </p:sp>
      <p:sp>
        <p:nvSpPr>
          <p:cNvPr id="16388" name="TextBox 1"/>
          <p:cNvSpPr txBox="1">
            <a:spLocks noChangeArrowheads="1"/>
          </p:cNvSpPr>
          <p:nvPr/>
        </p:nvSpPr>
        <p:spPr bwMode="auto">
          <a:xfrm>
            <a:off x="1719263" y="185738"/>
            <a:ext cx="571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dirty="0">
                <a:solidFill>
                  <a:srgbClr val="FFFF00"/>
                </a:solidFill>
                <a:latin typeface="Vani" panose="020B0502040204020203" pitchFamily="34" charset="0"/>
                <a:cs typeface="Vani" panose="020B0502040204020203" pitchFamily="34" charset="0"/>
              </a:rPr>
              <a:t>Inadequate reporting is widespread</a:t>
            </a:r>
          </a:p>
        </p:txBody>
      </p:sp>
      <p:grpSp>
        <p:nvGrpSpPr>
          <p:cNvPr id="16389" name="Group 8"/>
          <p:cNvGrpSpPr>
            <a:grpSpLocks/>
          </p:cNvGrpSpPr>
          <p:nvPr/>
        </p:nvGrpSpPr>
        <p:grpSpPr bwMode="auto">
          <a:xfrm>
            <a:off x="2859088" y="1198563"/>
            <a:ext cx="6157912" cy="4378325"/>
            <a:chOff x="2858814" y="1198457"/>
            <a:chExt cx="6158186" cy="4378125"/>
          </a:xfrm>
        </p:grpSpPr>
        <p:pic>
          <p:nvPicPr>
            <p:cNvPr id="1639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8814" y="1198457"/>
              <a:ext cx="6158186" cy="43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520830" y="4740007"/>
              <a:ext cx="1055735" cy="2317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952650" y="4157422"/>
              <a:ext cx="623916" cy="246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4825" y="2057400"/>
            <a:ext cx="5154350" cy="1569660"/>
          </a:xfrm>
          <a:prstGeom prst="rect">
            <a:avLst/>
          </a:prstGeom>
          <a:noFill/>
        </p:spPr>
        <p:txBody>
          <a:bodyPr wrap="square" rtlCol="0">
            <a:spAutoFit/>
          </a:bodyPr>
          <a:lstStyle/>
          <a:p>
            <a:pPr algn="just"/>
            <a:r>
              <a:rPr lang="en-US" sz="2400" dirty="0">
                <a:solidFill>
                  <a:schemeClr val="bg1"/>
                </a:solidFill>
                <a:latin typeface="Vani" panose="020B0502040204020203" pitchFamily="34" charset="0"/>
                <a:cs typeface="Vani" panose="020B0502040204020203" pitchFamily="34" charset="0"/>
              </a:rPr>
              <a:t>“Peer review is the evaluation of work by one or more people of </a:t>
            </a:r>
            <a:r>
              <a:rPr lang="en-US" sz="2400" dirty="0">
                <a:solidFill>
                  <a:srgbClr val="FFFF00"/>
                </a:solidFill>
                <a:latin typeface="Vani" panose="020B0502040204020203" pitchFamily="34" charset="0"/>
                <a:cs typeface="Vani" panose="020B0502040204020203" pitchFamily="34" charset="0"/>
              </a:rPr>
              <a:t>similar competence to the producers of the work.</a:t>
            </a:r>
            <a:r>
              <a:rPr lang="en-US" sz="2400" dirty="0">
                <a:solidFill>
                  <a:schemeClr val="bg1"/>
                </a:solidFill>
                <a:latin typeface="Vani" panose="020B0502040204020203" pitchFamily="34" charset="0"/>
                <a:cs typeface="Vani" panose="020B0502040204020203" pitchFamily="34" charset="0"/>
              </a:rPr>
              <a:t>” </a:t>
            </a:r>
          </a:p>
        </p:txBody>
      </p:sp>
      <p:sp>
        <p:nvSpPr>
          <p:cNvPr id="5" name="TextBox 4"/>
          <p:cNvSpPr txBox="1"/>
          <p:nvPr/>
        </p:nvSpPr>
        <p:spPr>
          <a:xfrm>
            <a:off x="3417570" y="792480"/>
            <a:ext cx="2308860" cy="523220"/>
          </a:xfrm>
          <a:prstGeom prst="rect">
            <a:avLst/>
          </a:prstGeom>
          <a:noFill/>
        </p:spPr>
        <p:txBody>
          <a:bodyPr wrap="square" rtlCol="0">
            <a:spAutoFit/>
          </a:bodyPr>
          <a:lstStyle/>
          <a:p>
            <a:pPr algn="ctr"/>
            <a:r>
              <a:rPr lang="en-US" sz="2800" dirty="0">
                <a:solidFill>
                  <a:schemeClr val="bg1"/>
                </a:solidFill>
                <a:latin typeface="Vani" panose="020B0502040204020203" pitchFamily="34" charset="0"/>
                <a:cs typeface="Vani" panose="020B0502040204020203" pitchFamily="34" charset="0"/>
              </a:rPr>
              <a:t>Peer Review</a:t>
            </a:r>
          </a:p>
        </p:txBody>
      </p:sp>
      <p:sp>
        <p:nvSpPr>
          <p:cNvPr id="7" name="TextBox 3"/>
          <p:cNvSpPr txBox="1">
            <a:spLocks noChangeArrowheads="1"/>
          </p:cNvSpPr>
          <p:nvPr/>
        </p:nvSpPr>
        <p:spPr bwMode="auto">
          <a:xfrm>
            <a:off x="7315200" y="6315074"/>
            <a:ext cx="1475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2000" dirty="0">
                <a:solidFill>
                  <a:schemeClr val="bg1"/>
                </a:solidFill>
                <a:latin typeface="Vani" panose="020B0502040204020203" pitchFamily="34" charset="0"/>
                <a:cs typeface="Vani" panose="020B0502040204020203" pitchFamily="34" charset="0"/>
              </a:rPr>
              <a:t>Wikipedia</a:t>
            </a:r>
          </a:p>
        </p:txBody>
      </p:sp>
    </p:spTree>
    <p:extLst>
      <p:ext uri="{BB962C8B-B14F-4D97-AF65-F5344CB8AC3E}">
        <p14:creationId xmlns:p14="http://schemas.microsoft.com/office/powerpoint/2010/main" val="2078029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4"/>
          <p:cNvSpPr txBox="1">
            <a:spLocks noChangeArrowheads="1"/>
          </p:cNvSpPr>
          <p:nvPr/>
        </p:nvSpPr>
        <p:spPr bwMode="auto">
          <a:xfrm>
            <a:off x="3824288" y="5855168"/>
            <a:ext cx="1495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dirty="0">
                <a:solidFill>
                  <a:schemeClr val="bg1"/>
                </a:solidFill>
                <a:latin typeface="Vani" panose="020B0502040204020203" pitchFamily="34" charset="0"/>
                <a:cs typeface="Vani" panose="020B0502040204020203" pitchFamily="34" charset="0"/>
              </a:rPr>
              <a:t>Year</a:t>
            </a:r>
          </a:p>
        </p:txBody>
      </p:sp>
      <p:sp>
        <p:nvSpPr>
          <p:cNvPr id="3077" name="TextBox 5"/>
          <p:cNvSpPr txBox="1">
            <a:spLocks noChangeArrowheads="1"/>
          </p:cNvSpPr>
          <p:nvPr/>
        </p:nvSpPr>
        <p:spPr bwMode="auto">
          <a:xfrm>
            <a:off x="63239" y="1531267"/>
            <a:ext cx="11966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dirty="0">
                <a:solidFill>
                  <a:schemeClr val="bg1"/>
                </a:solidFill>
                <a:latin typeface="Vani" panose="020B0502040204020203" pitchFamily="34" charset="0"/>
                <a:cs typeface="Vani" panose="020B0502040204020203" pitchFamily="34" charset="0"/>
              </a:rPr>
              <a:t>Pubs</a:t>
            </a:r>
          </a:p>
          <a:p>
            <a:pPr algn="ctr" eaLnBrk="1" hangingPunct="1"/>
            <a:r>
              <a:rPr lang="en-US" sz="2000" dirty="0">
                <a:solidFill>
                  <a:schemeClr val="bg1"/>
                </a:solidFill>
                <a:latin typeface="Vani" panose="020B0502040204020203" pitchFamily="34" charset="0"/>
                <a:cs typeface="Vani" panose="020B0502040204020203" pitchFamily="34" charset="0"/>
              </a:rPr>
              <a:t>(x10</a:t>
            </a:r>
            <a:r>
              <a:rPr lang="en-US" sz="2000" baseline="30000" dirty="0">
                <a:solidFill>
                  <a:schemeClr val="bg1"/>
                </a:solidFill>
                <a:latin typeface="Vani" panose="020B0502040204020203" pitchFamily="34" charset="0"/>
                <a:cs typeface="Vani" panose="020B0502040204020203" pitchFamily="34" charset="0"/>
              </a:rPr>
              <a:t>6</a:t>
            </a:r>
            <a:r>
              <a:rPr lang="en-US" sz="2000" dirty="0">
                <a:solidFill>
                  <a:schemeClr val="bg1"/>
                </a:solidFill>
                <a:latin typeface="Vani" panose="020B0502040204020203" pitchFamily="34" charset="0"/>
                <a:cs typeface="Vani" panose="020B0502040204020203" pitchFamily="34" charset="0"/>
              </a:rPr>
              <a:t>)</a:t>
            </a:r>
          </a:p>
        </p:txBody>
      </p:sp>
      <p:sp>
        <p:nvSpPr>
          <p:cNvPr id="7" name="TextBox 1"/>
          <p:cNvSpPr txBox="1">
            <a:spLocks noChangeArrowheads="1"/>
          </p:cNvSpPr>
          <p:nvPr/>
        </p:nvSpPr>
        <p:spPr bwMode="auto">
          <a:xfrm>
            <a:off x="884238" y="160504"/>
            <a:ext cx="7377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2400" dirty="0">
                <a:solidFill>
                  <a:srgbClr val="FFFF00"/>
                </a:solidFill>
                <a:latin typeface="Vani" panose="020B0502040204020203" pitchFamily="34" charset="0"/>
                <a:cs typeface="Vani" panose="020B0502040204020203" pitchFamily="34" charset="0"/>
              </a:rPr>
              <a:t>The Escalation in Scientific Reporting</a:t>
            </a:r>
          </a:p>
          <a:p>
            <a:pPr algn="ctr" eaLnBrk="1" hangingPunct="1">
              <a:defRPr/>
            </a:pPr>
            <a:r>
              <a:rPr lang="en-US" sz="2400" dirty="0">
                <a:solidFill>
                  <a:srgbClr val="FFFF00"/>
                </a:solidFill>
                <a:latin typeface="Vani" panose="020B0502040204020203" pitchFamily="34" charset="0"/>
                <a:cs typeface="Vani" panose="020B0502040204020203" pitchFamily="34" charset="0"/>
              </a:rPr>
              <a:t>(Annual PubMed journal articles in English)</a:t>
            </a:r>
          </a:p>
        </p:txBody>
      </p:sp>
      <p:pic>
        <p:nvPicPr>
          <p:cNvPr id="6" name="Picture 5">
            <a:extLst>
              <a:ext uri="{FF2B5EF4-FFF2-40B4-BE49-F238E27FC236}">
                <a16:creationId xmlns:a16="http://schemas.microsoft.com/office/drawing/2014/main" id="{9D336DCF-5F62-498A-BC4E-A36512E1F6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933" y="1306409"/>
            <a:ext cx="6595866" cy="4465126"/>
          </a:xfrm>
          <a:prstGeom prst="rect">
            <a:avLst/>
          </a:prstGeom>
        </p:spPr>
      </p:pic>
      <p:sp>
        <p:nvSpPr>
          <p:cNvPr id="2" name="TextBox 1">
            <a:extLst>
              <a:ext uri="{FF2B5EF4-FFF2-40B4-BE49-F238E27FC236}">
                <a16:creationId xmlns:a16="http://schemas.microsoft.com/office/drawing/2014/main" id="{3A468DE9-4B72-4227-8A56-74EF4945CFEF}"/>
              </a:ext>
            </a:extLst>
          </p:cNvPr>
          <p:cNvSpPr txBox="1"/>
          <p:nvPr/>
        </p:nvSpPr>
        <p:spPr>
          <a:xfrm>
            <a:off x="2071868" y="1531267"/>
            <a:ext cx="3657600" cy="2954655"/>
          </a:xfrm>
          <a:prstGeom prst="rect">
            <a:avLst/>
          </a:prstGeom>
          <a:noFill/>
        </p:spPr>
        <p:txBody>
          <a:bodyPr wrap="square" rtlCol="0">
            <a:spAutoFit/>
          </a:bodyPr>
          <a:lstStyle/>
          <a:p>
            <a:pPr algn="just"/>
            <a:r>
              <a:rPr lang="en-US" sz="2200" dirty="0">
                <a:latin typeface="Vani" panose="020B0502040204020203" pitchFamily="34" charset="0"/>
                <a:cs typeface="Vani" panose="020B0502040204020203" pitchFamily="34" charset="0"/>
              </a:rPr>
              <a:t>“The number of journals has behaved just like a colony of rabbits breeding among themselves and reproducing every so often.”</a:t>
            </a:r>
          </a:p>
          <a:p>
            <a:pPr algn="just">
              <a:spcBef>
                <a:spcPts val="1200"/>
              </a:spcBef>
            </a:pPr>
            <a:r>
              <a:rPr lang="en-US" sz="2200" dirty="0">
                <a:latin typeface="Vani" panose="020B0502040204020203" pitchFamily="34" charset="0"/>
                <a:cs typeface="Vani" panose="020B0502040204020203" pitchFamily="34" charset="0"/>
              </a:rPr>
              <a:t>Derek de </a:t>
            </a:r>
            <a:r>
              <a:rPr lang="en-US" sz="2200" dirty="0" err="1">
                <a:latin typeface="Vani" panose="020B0502040204020203" pitchFamily="34" charset="0"/>
                <a:cs typeface="Vani" panose="020B0502040204020203" pitchFamily="34" charset="0"/>
              </a:rPr>
              <a:t>Solla</a:t>
            </a:r>
            <a:r>
              <a:rPr lang="en-US" sz="2200" dirty="0">
                <a:latin typeface="Vani" panose="020B0502040204020203" pitchFamily="34" charset="0"/>
                <a:cs typeface="Vani" panose="020B0502040204020203" pitchFamily="34" charset="0"/>
              </a:rPr>
              <a:t> Price </a:t>
            </a:r>
          </a:p>
          <a:p>
            <a:pPr algn="just"/>
            <a:r>
              <a:rPr lang="en-US" sz="2200" dirty="0">
                <a:solidFill>
                  <a:srgbClr val="C00000"/>
                </a:solidFill>
                <a:latin typeface="Vani" panose="020B0502040204020203" pitchFamily="34" charset="0"/>
                <a:cs typeface="Vani" panose="020B0502040204020203" pitchFamily="34" charset="0"/>
              </a:rPr>
              <a:t>1975 (1961)</a:t>
            </a:r>
          </a:p>
          <a:p>
            <a:pPr algn="just"/>
            <a:endParaRPr lang="en-US" sz="2200" dirty="0">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166734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575112" y="838200"/>
            <a:ext cx="7993777" cy="5519199"/>
            <a:chOff x="34578" y="304800"/>
            <a:chExt cx="8881974" cy="6132443"/>
          </a:xfrm>
        </p:grpSpPr>
        <p:sp>
          <p:nvSpPr>
            <p:cNvPr id="2" name="Oval 1"/>
            <p:cNvSpPr/>
            <p:nvPr/>
          </p:nvSpPr>
          <p:spPr>
            <a:xfrm>
              <a:off x="667656" y="304800"/>
              <a:ext cx="7740779" cy="6132443"/>
            </a:xfrm>
            <a:prstGeom prst="ellipse">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4"/>
            <p:cNvSpPr txBox="1">
              <a:spLocks noChangeArrowheads="1"/>
            </p:cNvSpPr>
            <p:nvPr/>
          </p:nvSpPr>
          <p:spPr bwMode="auto">
            <a:xfrm>
              <a:off x="920085" y="571389"/>
              <a:ext cx="2610010" cy="507831"/>
            </a:xfrm>
            <a:prstGeom prst="rect">
              <a:avLst/>
            </a:prstGeom>
            <a:solidFill>
              <a:srgbClr val="4D4D4D"/>
            </a:solidFill>
            <a:ln>
              <a:noFill/>
            </a:ln>
            <a:extLst/>
          </p:spPr>
          <p:txBody>
            <a:bodyPr wrap="none" t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solidFill>
                    <a:schemeClr val="bg1"/>
                  </a:solidFill>
                  <a:latin typeface="Vani" panose="020B0502040204020203" pitchFamily="34" charset="0"/>
                  <a:cs typeface="Vani" panose="020B0502040204020203" pitchFamily="34" charset="0"/>
                </a:rPr>
                <a:t>Publish or perish!</a:t>
              </a:r>
            </a:p>
          </p:txBody>
        </p:sp>
        <p:sp>
          <p:nvSpPr>
            <p:cNvPr id="12" name="TextBox 5"/>
            <p:cNvSpPr txBox="1">
              <a:spLocks noChangeArrowheads="1"/>
            </p:cNvSpPr>
            <p:nvPr/>
          </p:nvSpPr>
          <p:spPr bwMode="auto">
            <a:xfrm>
              <a:off x="34578" y="2867855"/>
              <a:ext cx="2111475" cy="507831"/>
            </a:xfrm>
            <a:prstGeom prst="rect">
              <a:avLst/>
            </a:prstGeom>
            <a:solidFill>
              <a:srgbClr val="4D4D4D"/>
            </a:solidFill>
            <a:ln>
              <a:noFill/>
            </a:ln>
            <a:extLst/>
          </p:spPr>
          <p:txBody>
            <a:bodyPr wrap="none" t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2400" dirty="0">
                  <a:solidFill>
                    <a:schemeClr val="bg1"/>
                  </a:solidFill>
                  <a:latin typeface="Vani" panose="020B0502040204020203" pitchFamily="34" charset="0"/>
                  <a:cs typeface="Vani" panose="020B0502040204020203" pitchFamily="34" charset="0"/>
                </a:rPr>
                <a:t>Grant support</a:t>
              </a:r>
            </a:p>
          </p:txBody>
        </p:sp>
        <p:sp>
          <p:nvSpPr>
            <p:cNvPr id="13" name="TextBox 6"/>
            <p:cNvSpPr txBox="1">
              <a:spLocks noChangeArrowheads="1"/>
            </p:cNvSpPr>
            <p:nvPr/>
          </p:nvSpPr>
          <p:spPr bwMode="auto">
            <a:xfrm>
              <a:off x="5880239" y="602216"/>
              <a:ext cx="2020105" cy="507831"/>
            </a:xfrm>
            <a:prstGeom prst="rect">
              <a:avLst/>
            </a:prstGeom>
            <a:solidFill>
              <a:srgbClr val="4D4D4D"/>
            </a:solidFill>
            <a:ln>
              <a:noFill/>
            </a:ln>
            <a:extLst/>
          </p:spPr>
          <p:txBody>
            <a:bodyPr wrap="none" t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solidFill>
                    <a:schemeClr val="bg1"/>
                  </a:solidFill>
                  <a:latin typeface="Vani" panose="020B0502040204020203" pitchFamily="34" charset="0"/>
                  <a:cs typeface="Vani" panose="020B0502040204020203" pitchFamily="34" charset="0"/>
                </a:rPr>
                <a:t>Impact factor</a:t>
              </a:r>
            </a:p>
          </p:txBody>
        </p:sp>
        <p:sp>
          <p:nvSpPr>
            <p:cNvPr id="14" name="TextBox 7"/>
            <p:cNvSpPr txBox="1">
              <a:spLocks noChangeArrowheads="1"/>
            </p:cNvSpPr>
            <p:nvPr/>
          </p:nvSpPr>
          <p:spPr bwMode="auto">
            <a:xfrm>
              <a:off x="5717405" y="5715133"/>
              <a:ext cx="1685077" cy="507831"/>
            </a:xfrm>
            <a:prstGeom prst="rect">
              <a:avLst/>
            </a:prstGeom>
            <a:solidFill>
              <a:srgbClr val="4D4D4D"/>
            </a:solidFill>
            <a:ln>
              <a:noFill/>
            </a:ln>
            <a:extLst/>
          </p:spPr>
          <p:txBody>
            <a:bodyPr wrap="none" t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solidFill>
                    <a:schemeClr val="bg1"/>
                  </a:solidFill>
                  <a:latin typeface="Vani" panose="020B0502040204020203" pitchFamily="34" charset="0"/>
                  <a:cs typeface="Vani" panose="020B0502040204020203" pitchFamily="34" charset="0"/>
                </a:rPr>
                <a:t>Innovation</a:t>
              </a:r>
            </a:p>
          </p:txBody>
        </p:sp>
        <p:sp>
          <p:nvSpPr>
            <p:cNvPr id="15" name="TextBox 8"/>
            <p:cNvSpPr txBox="1">
              <a:spLocks noChangeArrowheads="1"/>
            </p:cNvSpPr>
            <p:nvPr/>
          </p:nvSpPr>
          <p:spPr bwMode="auto">
            <a:xfrm>
              <a:off x="1564387" y="5715133"/>
              <a:ext cx="1829347" cy="507831"/>
            </a:xfrm>
            <a:prstGeom prst="rect">
              <a:avLst/>
            </a:prstGeom>
            <a:solidFill>
              <a:srgbClr val="4D4D4D"/>
            </a:solidFill>
            <a:ln>
              <a:noFill/>
            </a:ln>
            <a:extLst/>
          </p:spPr>
          <p:txBody>
            <a:bodyPr wrap="none" t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2400" dirty="0">
                  <a:solidFill>
                    <a:schemeClr val="bg1"/>
                  </a:solidFill>
                  <a:latin typeface="Vani" panose="020B0502040204020203" pitchFamily="34" charset="0"/>
                  <a:cs typeface="Vani" panose="020B0502040204020203" pitchFamily="34" charset="0"/>
                </a:rPr>
                <a:t>Significance</a:t>
              </a:r>
            </a:p>
          </p:txBody>
        </p:sp>
        <p:sp>
          <p:nvSpPr>
            <p:cNvPr id="16" name="TextBox 9"/>
            <p:cNvSpPr txBox="1">
              <a:spLocks noChangeArrowheads="1"/>
            </p:cNvSpPr>
            <p:nvPr/>
          </p:nvSpPr>
          <p:spPr bwMode="auto">
            <a:xfrm>
              <a:off x="7681919" y="2904224"/>
              <a:ext cx="1234633" cy="507831"/>
            </a:xfrm>
            <a:prstGeom prst="rect">
              <a:avLst/>
            </a:prstGeom>
            <a:solidFill>
              <a:srgbClr val="4D4D4D"/>
            </a:solidFill>
            <a:ln>
              <a:noFill/>
            </a:ln>
            <a:extLst/>
          </p:spPr>
          <p:txBody>
            <a:bodyPr wrap="none" t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solidFill>
                    <a:schemeClr val="bg1"/>
                  </a:solidFill>
                  <a:latin typeface="Vani" panose="020B0502040204020203" pitchFamily="34" charset="0"/>
                  <a:cs typeface="Vani" panose="020B0502040204020203" pitchFamily="34" charset="0"/>
                </a:rPr>
                <a:t>Novelty</a:t>
              </a:r>
            </a:p>
          </p:txBody>
        </p:sp>
        <p:pic>
          <p:nvPicPr>
            <p:cNvPr id="17" name="image22.jpg"/>
            <p:cNvPicPr>
              <a:picLocks noChangeAspect="1"/>
            </p:cNvPicPr>
            <p:nvPr/>
          </p:nvPicPr>
          <p:blipFill>
            <a:blip r:embed="rId3">
              <a:extLst/>
            </a:blip>
            <a:srcRect r="13155"/>
            <a:stretch>
              <a:fillRect/>
            </a:stretch>
          </p:blipFill>
          <p:spPr>
            <a:xfrm rot="5400000">
              <a:off x="2896489" y="1981578"/>
              <a:ext cx="3351023" cy="2894845"/>
            </a:xfrm>
            <a:prstGeom prst="rect">
              <a:avLst/>
            </a:prstGeom>
            <a:ln w="12700">
              <a:miter lim="400000"/>
            </a:ln>
            <a:scene3d>
              <a:camera prst="orthographicFront"/>
              <a:lightRig rig="threePt" dir="t"/>
            </a:scene3d>
            <a:sp3d>
              <a:bevelT w="304800" h="304800"/>
              <a:bevelB w="304800" h="304800"/>
            </a:sp3d>
          </p:spPr>
        </p:pic>
        <p:sp>
          <p:nvSpPr>
            <p:cNvPr id="3" name="Up Arrow 2"/>
            <p:cNvSpPr/>
            <p:nvPr/>
          </p:nvSpPr>
          <p:spPr>
            <a:xfrm>
              <a:off x="425229" y="3310101"/>
              <a:ext cx="506626" cy="389924"/>
            </a:xfrm>
            <a:prstGeom prst="upArrow">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rot="2700000">
              <a:off x="1661199" y="937432"/>
              <a:ext cx="506626" cy="389924"/>
            </a:xfrm>
            <a:prstGeom prst="upArrow">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
          <p:cNvSpPr txBox="1">
            <a:spLocks noChangeArrowheads="1"/>
          </p:cNvSpPr>
          <p:nvPr/>
        </p:nvSpPr>
        <p:spPr bwMode="auto">
          <a:xfrm>
            <a:off x="883444" y="160504"/>
            <a:ext cx="7377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2400" dirty="0">
                <a:solidFill>
                  <a:srgbClr val="FFFF00"/>
                </a:solidFill>
                <a:latin typeface="Vani" panose="020B0502040204020203" pitchFamily="34" charset="0"/>
                <a:cs typeface="Vani" panose="020B0502040204020203" pitchFamily="34" charset="0"/>
              </a:rPr>
              <a:t>Paper money!</a:t>
            </a:r>
          </a:p>
        </p:txBody>
      </p:sp>
    </p:spTree>
    <p:extLst>
      <p:ext uri="{BB962C8B-B14F-4D97-AF65-F5344CB8AC3E}">
        <p14:creationId xmlns:p14="http://schemas.microsoft.com/office/powerpoint/2010/main" val="3971448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
          <p:cNvSpPr txBox="1">
            <a:spLocks noChangeArrowheads="1"/>
          </p:cNvSpPr>
          <p:nvPr/>
        </p:nvSpPr>
        <p:spPr bwMode="auto">
          <a:xfrm>
            <a:off x="231228" y="96376"/>
            <a:ext cx="8797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0" dirty="0">
                <a:solidFill>
                  <a:srgbClr val="FFFF00"/>
                </a:solidFill>
                <a:latin typeface="Vani" panose="020B0502040204020203" pitchFamily="34" charset="0"/>
                <a:cs typeface="Vani" panose="020B0502040204020203" pitchFamily="34" charset="0"/>
              </a:rPr>
              <a:t>How to </a:t>
            </a:r>
            <a:r>
              <a:rPr lang="en-US" sz="2400" dirty="0">
                <a:solidFill>
                  <a:srgbClr val="FFFF00"/>
                </a:solidFill>
                <a:latin typeface="Vani" panose="020B0502040204020203" pitchFamily="34" charset="0"/>
                <a:cs typeface="Vani" panose="020B0502040204020203" pitchFamily="34" charset="0"/>
              </a:rPr>
              <a:t>improve rigor and transparency</a:t>
            </a:r>
            <a:r>
              <a:rPr lang="en-US" sz="2400" b="0" dirty="0">
                <a:solidFill>
                  <a:srgbClr val="FFFF00"/>
                </a:solidFill>
                <a:latin typeface="Vani" panose="020B0502040204020203" pitchFamily="34" charset="0"/>
                <a:cs typeface="Vani" panose="020B0502040204020203" pitchFamily="34" charset="0"/>
              </a:rPr>
              <a:t>?</a:t>
            </a:r>
          </a:p>
        </p:txBody>
      </p:sp>
      <p:sp>
        <p:nvSpPr>
          <p:cNvPr id="31" name="TextBox 30"/>
          <p:cNvSpPr txBox="1"/>
          <p:nvPr/>
        </p:nvSpPr>
        <p:spPr>
          <a:xfrm>
            <a:off x="165142" y="1165005"/>
            <a:ext cx="3220086" cy="877163"/>
          </a:xfrm>
          <a:prstGeom prst="rect">
            <a:avLst/>
          </a:prstGeom>
          <a:solidFill>
            <a:schemeClr val="accent1"/>
          </a:solidFill>
          <a:ln w="57150">
            <a:solidFill>
              <a:schemeClr val="accent1"/>
            </a:solidFill>
          </a:ln>
          <a:scene3d>
            <a:camera prst="orthographicFront"/>
            <a:lightRig rig="threePt" dir="t"/>
          </a:scene3d>
          <a:sp3d>
            <a:bevelT/>
          </a:sp3d>
        </p:spPr>
        <p:txBody>
          <a:bodyPr wrap="square" tIns="91440" rtlCol="0">
            <a:spAutoFit/>
          </a:bodyPr>
          <a:lstStyle>
            <a:defPPr>
              <a:defRPr lang="en-US"/>
            </a:defPPr>
            <a:lvl1pPr algn="ctr">
              <a:defRPr sz="2000">
                <a:solidFill>
                  <a:schemeClr val="bg1"/>
                </a:solidFill>
              </a:defRPr>
            </a:lvl1pPr>
          </a:lstStyle>
          <a:p>
            <a:r>
              <a:rPr lang="en-US" sz="2400" b="0" dirty="0">
                <a:solidFill>
                  <a:schemeClr val="tx1"/>
                </a:solidFill>
                <a:latin typeface="Vani" panose="020B0502040204020203" pitchFamily="34" charset="0"/>
                <a:cs typeface="Vani" panose="020B0502040204020203" pitchFamily="34" charset="0"/>
              </a:rPr>
              <a:t>Lack of transparency in reporting</a:t>
            </a:r>
          </a:p>
        </p:txBody>
      </p:sp>
      <p:grpSp>
        <p:nvGrpSpPr>
          <p:cNvPr id="33" name="Group 32"/>
          <p:cNvGrpSpPr/>
          <p:nvPr/>
        </p:nvGrpSpPr>
        <p:grpSpPr>
          <a:xfrm>
            <a:off x="3708512" y="1132398"/>
            <a:ext cx="5264780" cy="909770"/>
            <a:chOff x="3708513" y="3123572"/>
            <a:chExt cx="5264780" cy="909770"/>
          </a:xfrm>
        </p:grpSpPr>
        <p:sp>
          <p:nvSpPr>
            <p:cNvPr id="35" name="TextBox 34"/>
            <p:cNvSpPr txBox="1"/>
            <p:nvPr/>
          </p:nvSpPr>
          <p:spPr>
            <a:xfrm>
              <a:off x="5856053" y="3156179"/>
              <a:ext cx="3117240" cy="877163"/>
            </a:xfrm>
            <a:prstGeom prst="rect">
              <a:avLst/>
            </a:prstGeom>
            <a:solidFill>
              <a:schemeClr val="accent1"/>
            </a:solidFill>
            <a:ln w="57150">
              <a:solidFill>
                <a:schemeClr val="accent1"/>
              </a:solidFill>
            </a:ln>
            <a:scene3d>
              <a:camera prst="orthographicFront"/>
              <a:lightRig rig="threePt" dir="t"/>
            </a:scene3d>
            <a:sp3d>
              <a:bevelT/>
            </a:sp3d>
          </p:spPr>
          <p:txBody>
            <a:bodyPr wrap="square" tIns="91440" rtlCol="0">
              <a:spAutoFit/>
            </a:bodyPr>
            <a:lstStyle>
              <a:defPPr>
                <a:defRPr lang="en-US"/>
              </a:defPPr>
              <a:lvl1pPr algn="ctr">
                <a:defRPr sz="2000">
                  <a:solidFill>
                    <a:schemeClr val="bg1"/>
                  </a:solidFill>
                </a:defRPr>
              </a:lvl1pPr>
            </a:lstStyle>
            <a:p>
              <a:r>
                <a:rPr lang="en-US" sz="2400" b="0" dirty="0">
                  <a:solidFill>
                    <a:schemeClr val="tx1"/>
                  </a:solidFill>
                  <a:latin typeface="Vani" panose="020B0502040204020203" pitchFamily="34" charset="0"/>
                  <a:cs typeface="Vani" panose="020B0502040204020203" pitchFamily="34" charset="0"/>
                </a:rPr>
                <a:t>Transparency</a:t>
              </a:r>
            </a:p>
            <a:p>
              <a:r>
                <a:rPr lang="en-US" sz="2400" dirty="0">
                  <a:solidFill>
                    <a:schemeClr val="tx1"/>
                  </a:solidFill>
                  <a:latin typeface="Vani" panose="020B0502040204020203" pitchFamily="34" charset="0"/>
                  <a:cs typeface="Vani" panose="020B0502040204020203" pitchFamily="34" charset="0"/>
                </a:rPr>
                <a:t>i</a:t>
              </a:r>
              <a:r>
                <a:rPr lang="en-US" sz="2400" b="0" dirty="0">
                  <a:solidFill>
                    <a:schemeClr val="tx1"/>
                  </a:solidFill>
                  <a:latin typeface="Vani" panose="020B0502040204020203" pitchFamily="34" charset="0"/>
                  <a:cs typeface="Vani" panose="020B0502040204020203" pitchFamily="34" charset="0"/>
                </a:rPr>
                <a:t>n reporting</a:t>
              </a:r>
            </a:p>
          </p:txBody>
        </p:sp>
        <p:grpSp>
          <p:nvGrpSpPr>
            <p:cNvPr id="36" name="Group 35"/>
            <p:cNvGrpSpPr/>
            <p:nvPr/>
          </p:nvGrpSpPr>
          <p:grpSpPr>
            <a:xfrm>
              <a:off x="3708513" y="3123572"/>
              <a:ext cx="1739015" cy="835250"/>
              <a:chOff x="3630689" y="3295880"/>
              <a:chExt cx="1739015" cy="835250"/>
            </a:xfrm>
          </p:grpSpPr>
          <p:sp>
            <p:nvSpPr>
              <p:cNvPr id="37" name="TextBox 36"/>
              <p:cNvSpPr txBox="1"/>
              <p:nvPr/>
            </p:nvSpPr>
            <p:spPr>
              <a:xfrm>
                <a:off x="3630689" y="3295880"/>
                <a:ext cx="1676397" cy="507831"/>
              </a:xfrm>
              <a:prstGeom prst="rect">
                <a:avLst/>
              </a:prstGeom>
              <a:solidFill>
                <a:schemeClr val="accent1">
                  <a:lumMod val="50000"/>
                </a:schemeClr>
              </a:solidFill>
              <a:ln>
                <a:noFill/>
              </a:ln>
              <a:scene3d>
                <a:camera prst="orthographicFront"/>
                <a:lightRig rig="threePt" dir="t"/>
              </a:scene3d>
              <a:sp3d>
                <a:bevelT/>
              </a:sp3d>
            </p:spPr>
            <p:txBody>
              <a:bodyPr wrap="square" tIns="91440" rtlCol="0">
                <a:spAutoFit/>
              </a:bodyPr>
              <a:lstStyle/>
              <a:p>
                <a:pPr algn="ctr"/>
                <a:r>
                  <a:rPr lang="en-US" sz="2400" b="0" dirty="0">
                    <a:solidFill>
                      <a:schemeClr val="bg1"/>
                    </a:solidFill>
                    <a:latin typeface="Vani" panose="020B0502040204020203" pitchFamily="34" charset="0"/>
                    <a:cs typeface="Vani" panose="020B0502040204020203" pitchFamily="34" charset="0"/>
                  </a:rPr>
                  <a:t>Review</a:t>
                </a:r>
              </a:p>
            </p:txBody>
          </p:sp>
          <p:sp>
            <p:nvSpPr>
              <p:cNvPr id="38" name="Down Arrow 37"/>
              <p:cNvSpPr/>
              <p:nvPr/>
            </p:nvSpPr>
            <p:spPr>
              <a:xfrm rot="16200000">
                <a:off x="4409939" y="3171365"/>
                <a:ext cx="180515" cy="1739015"/>
              </a:xfrm>
              <a:prstGeom prst="downArrow">
                <a:avLst/>
              </a:prstGeom>
              <a:solidFill>
                <a:srgbClr val="FFFF00"/>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0">
                  <a:solidFill>
                    <a:srgbClr val="FFFFFF"/>
                  </a:solidFill>
                </a:endParaRPr>
              </a:p>
            </p:txBody>
          </p:sp>
        </p:grpSp>
      </p:grpSp>
    </p:spTree>
    <p:extLst>
      <p:ext uri="{BB962C8B-B14F-4D97-AF65-F5344CB8AC3E}">
        <p14:creationId xmlns:p14="http://schemas.microsoft.com/office/powerpoint/2010/main" val="3675337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9"/>
          <p:cNvSpPr txBox="1">
            <a:spLocks noChangeArrowheads="1"/>
          </p:cNvSpPr>
          <p:nvPr/>
        </p:nvSpPr>
        <p:spPr bwMode="auto">
          <a:xfrm>
            <a:off x="4130675" y="6278563"/>
            <a:ext cx="45767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i="1" dirty="0">
                <a:solidFill>
                  <a:schemeClr val="bg1"/>
                </a:solidFill>
              </a:rPr>
              <a:t> </a:t>
            </a:r>
            <a:r>
              <a:rPr lang="en-US" dirty="0">
                <a:solidFill>
                  <a:schemeClr val="bg1"/>
                </a:solidFill>
              </a:rPr>
              <a:t>Landis, et al., </a:t>
            </a:r>
            <a:r>
              <a:rPr lang="en-US" i="1" dirty="0">
                <a:solidFill>
                  <a:schemeClr val="bg1"/>
                </a:solidFill>
              </a:rPr>
              <a:t>Nature </a:t>
            </a:r>
            <a:r>
              <a:rPr lang="en-US" dirty="0">
                <a:solidFill>
                  <a:schemeClr val="bg1"/>
                </a:solidFill>
              </a:rPr>
              <a:t>2012; 490: 187-191</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3" y="114300"/>
            <a:ext cx="8980487"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436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7" r="39346" b="13579"/>
          <a:stretch/>
        </p:blipFill>
        <p:spPr bwMode="auto">
          <a:xfrm>
            <a:off x="399697" y="5107673"/>
            <a:ext cx="2771077" cy="1572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82" y="780133"/>
            <a:ext cx="3701162" cy="1387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8913" y="3701336"/>
            <a:ext cx="2618561" cy="134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141" y="1911892"/>
            <a:ext cx="2448601" cy="1499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8165" y="172358"/>
            <a:ext cx="2755745" cy="159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3875372" y="5251362"/>
            <a:ext cx="4219575" cy="1428750"/>
            <a:chOff x="94786" y="3658921"/>
            <a:chExt cx="4219575" cy="1428750"/>
          </a:xfrm>
        </p:grpSpPr>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786" y="3658921"/>
              <a:ext cx="42195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4573" y="3745524"/>
              <a:ext cx="20764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p:cNvSpPr txBox="1"/>
          <p:nvPr/>
        </p:nvSpPr>
        <p:spPr>
          <a:xfrm>
            <a:off x="174210" y="2593722"/>
            <a:ext cx="5810949" cy="2123658"/>
          </a:xfrm>
          <a:prstGeom prst="rect">
            <a:avLst/>
          </a:prstGeom>
          <a:noFill/>
        </p:spPr>
        <p:txBody>
          <a:bodyPr wrap="square" rtlCol="0">
            <a:spAutoFit/>
          </a:bodyPr>
          <a:lstStyle/>
          <a:p>
            <a:pPr algn="just"/>
            <a:r>
              <a:rPr lang="en-US" sz="2200" i="1" dirty="0">
                <a:solidFill>
                  <a:schemeClr val="bg1"/>
                </a:solidFill>
                <a:latin typeface="Vani" panose="020B0502040204020203" pitchFamily="34" charset="0"/>
                <a:cs typeface="Vani" panose="020B0502040204020203" pitchFamily="34" charset="0"/>
              </a:rPr>
              <a:t>“…we will more systematically ensure that key methodological details are reported, and we will give more space to methods sections. We will examine statistics more closely and encourage authors to be transparent, for example by including their raw data.”</a:t>
            </a: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8382" y="201238"/>
            <a:ext cx="1850581" cy="41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6526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0EAB55-4B4E-45ED-84BE-7031D7EB5408}"/>
              </a:ext>
            </a:extLst>
          </p:cNvPr>
          <p:cNvGrpSpPr/>
          <p:nvPr/>
        </p:nvGrpSpPr>
        <p:grpSpPr>
          <a:xfrm>
            <a:off x="361737" y="1312114"/>
            <a:ext cx="2005742" cy="4233772"/>
            <a:chOff x="361737" y="1420890"/>
            <a:chExt cx="2005742" cy="4233772"/>
          </a:xfrm>
        </p:grpSpPr>
        <p:pic>
          <p:nvPicPr>
            <p:cNvPr id="39" name="Picture 38">
              <a:extLst>
                <a:ext uri="{FF2B5EF4-FFF2-40B4-BE49-F238E27FC236}">
                  <a16:creationId xmlns:a16="http://schemas.microsoft.com/office/drawing/2014/main" id="{49E72AC2-B333-4645-9527-0549D7359BC9}"/>
                </a:ext>
              </a:extLst>
            </p:cNvPr>
            <p:cNvPicPr>
              <a:picLocks noChangeAspect="1"/>
            </p:cNvPicPr>
            <p:nvPr/>
          </p:nvPicPr>
          <p:blipFill rotWithShape="1">
            <a:blip r:embed="rId3"/>
            <a:srcRect r="76558"/>
            <a:stretch/>
          </p:blipFill>
          <p:spPr>
            <a:xfrm>
              <a:off x="361737" y="1420890"/>
              <a:ext cx="1973959" cy="4233772"/>
            </a:xfrm>
            <a:prstGeom prst="rect">
              <a:avLst/>
            </a:prstGeom>
          </p:spPr>
        </p:pic>
        <p:pic>
          <p:nvPicPr>
            <p:cNvPr id="40" name="Picture 39">
              <a:extLst>
                <a:ext uri="{FF2B5EF4-FFF2-40B4-BE49-F238E27FC236}">
                  <a16:creationId xmlns:a16="http://schemas.microsoft.com/office/drawing/2014/main" id="{F1218EDF-5937-4867-89B8-F376195ADA0F}"/>
                </a:ext>
              </a:extLst>
            </p:cNvPr>
            <p:cNvPicPr>
              <a:picLocks noChangeAspect="1"/>
            </p:cNvPicPr>
            <p:nvPr/>
          </p:nvPicPr>
          <p:blipFill rotWithShape="1">
            <a:blip r:embed="rId3"/>
            <a:srcRect t="43831" r="94324" b="49361"/>
            <a:stretch/>
          </p:blipFill>
          <p:spPr>
            <a:xfrm>
              <a:off x="2223669" y="4957082"/>
              <a:ext cx="143810" cy="697580"/>
            </a:xfrm>
            <a:prstGeom prst="rect">
              <a:avLst/>
            </a:prstGeom>
          </p:spPr>
        </p:pic>
      </p:grpSp>
      <p:pic>
        <p:nvPicPr>
          <p:cNvPr id="36" name="Picture 35">
            <a:extLst>
              <a:ext uri="{FF2B5EF4-FFF2-40B4-BE49-F238E27FC236}">
                <a16:creationId xmlns:a16="http://schemas.microsoft.com/office/drawing/2014/main" id="{1958869B-C1E5-48F3-9957-41F6D08CEF18}"/>
              </a:ext>
            </a:extLst>
          </p:cNvPr>
          <p:cNvPicPr>
            <a:picLocks noChangeAspect="1"/>
          </p:cNvPicPr>
          <p:nvPr/>
        </p:nvPicPr>
        <p:blipFill rotWithShape="1">
          <a:blip r:embed="rId3"/>
          <a:srcRect r="19547"/>
          <a:stretch/>
        </p:blipFill>
        <p:spPr>
          <a:xfrm>
            <a:off x="361737" y="1312114"/>
            <a:ext cx="6774559" cy="4233772"/>
          </a:xfrm>
          <a:prstGeom prst="rect">
            <a:avLst/>
          </a:prstGeom>
        </p:spPr>
      </p:pic>
      <p:pic>
        <p:nvPicPr>
          <p:cNvPr id="37" name="Picture 36">
            <a:extLst>
              <a:ext uri="{FF2B5EF4-FFF2-40B4-BE49-F238E27FC236}">
                <a16:creationId xmlns:a16="http://schemas.microsoft.com/office/drawing/2014/main" id="{2F3F2DF9-D6B7-410B-8338-73105749A0EB}"/>
              </a:ext>
            </a:extLst>
          </p:cNvPr>
          <p:cNvPicPr>
            <a:picLocks noChangeAspect="1"/>
          </p:cNvPicPr>
          <p:nvPr/>
        </p:nvPicPr>
        <p:blipFill rotWithShape="1">
          <a:blip r:embed="rId3"/>
          <a:srcRect r="39023"/>
          <a:stretch/>
        </p:blipFill>
        <p:spPr>
          <a:xfrm>
            <a:off x="361737" y="1312114"/>
            <a:ext cx="5134602" cy="4233772"/>
          </a:xfrm>
          <a:prstGeom prst="rect">
            <a:avLst/>
          </a:prstGeom>
        </p:spPr>
      </p:pic>
      <p:pic>
        <p:nvPicPr>
          <p:cNvPr id="38" name="Picture 37">
            <a:extLst>
              <a:ext uri="{FF2B5EF4-FFF2-40B4-BE49-F238E27FC236}">
                <a16:creationId xmlns:a16="http://schemas.microsoft.com/office/drawing/2014/main" id="{7DFAE572-71DD-4B8B-8C7D-DAD598E57230}"/>
              </a:ext>
            </a:extLst>
          </p:cNvPr>
          <p:cNvPicPr>
            <a:picLocks noChangeAspect="1"/>
          </p:cNvPicPr>
          <p:nvPr/>
        </p:nvPicPr>
        <p:blipFill rotWithShape="1">
          <a:blip r:embed="rId3"/>
          <a:srcRect r="58499"/>
          <a:stretch/>
        </p:blipFill>
        <p:spPr>
          <a:xfrm>
            <a:off x="361737" y="1312114"/>
            <a:ext cx="3494646" cy="4233772"/>
          </a:xfrm>
          <a:prstGeom prst="rect">
            <a:avLst/>
          </a:prstGeom>
        </p:spPr>
      </p:pic>
      <p:sp>
        <p:nvSpPr>
          <p:cNvPr id="5" name="Rectangle 4">
            <a:extLst>
              <a:ext uri="{FF2B5EF4-FFF2-40B4-BE49-F238E27FC236}">
                <a16:creationId xmlns:a16="http://schemas.microsoft.com/office/drawing/2014/main" id="{423180B0-778D-48E1-8CEF-8F5E5941CA7C}"/>
              </a:ext>
            </a:extLst>
          </p:cNvPr>
          <p:cNvSpPr/>
          <p:nvPr/>
        </p:nvSpPr>
        <p:spPr>
          <a:xfrm>
            <a:off x="361737" y="6244654"/>
            <a:ext cx="7235687" cy="400110"/>
          </a:xfrm>
          <a:prstGeom prst="rect">
            <a:avLst/>
          </a:prstGeom>
        </p:spPr>
        <p:txBody>
          <a:bodyPr wrap="square">
            <a:spAutoFit/>
          </a:bodyPr>
          <a:lstStyle/>
          <a:p>
            <a:pPr algn="r"/>
            <a:r>
              <a:rPr lang="en-US" sz="2000" dirty="0" err="1">
                <a:solidFill>
                  <a:schemeClr val="bg1"/>
                </a:solidFill>
                <a:latin typeface="Vani" panose="02040502050405020303" pitchFamily="18" charset="0"/>
                <a:cs typeface="Vani" panose="02040502050405020303" pitchFamily="18" charset="0"/>
              </a:rPr>
              <a:t>bioRxiv</a:t>
            </a:r>
            <a:r>
              <a:rPr lang="en-US" sz="2000" dirty="0">
                <a:solidFill>
                  <a:schemeClr val="bg1"/>
                </a:solidFill>
                <a:latin typeface="Vani" panose="02040502050405020303" pitchFamily="18" charset="0"/>
                <a:cs typeface="Vani" panose="02040502050405020303" pitchFamily="18" charset="0"/>
              </a:rPr>
              <a:t> , Sep. 12, 2017;  http://dx.doi.org/10.1101/187245.</a:t>
            </a:r>
          </a:p>
        </p:txBody>
      </p:sp>
      <p:grpSp>
        <p:nvGrpSpPr>
          <p:cNvPr id="2" name="Group 1">
            <a:extLst>
              <a:ext uri="{FF2B5EF4-FFF2-40B4-BE49-F238E27FC236}">
                <a16:creationId xmlns:a16="http://schemas.microsoft.com/office/drawing/2014/main" id="{F8D11B8C-1B7D-4F75-9772-F8B34F98AE4C}"/>
              </a:ext>
            </a:extLst>
          </p:cNvPr>
          <p:cNvGrpSpPr/>
          <p:nvPr/>
        </p:nvGrpSpPr>
        <p:grpSpPr>
          <a:xfrm>
            <a:off x="992074" y="133913"/>
            <a:ext cx="7159851" cy="830997"/>
            <a:chOff x="992074" y="133913"/>
            <a:chExt cx="7159851" cy="830997"/>
          </a:xfrm>
        </p:grpSpPr>
        <p:sp>
          <p:nvSpPr>
            <p:cNvPr id="4" name="Rectangle 3">
              <a:extLst>
                <a:ext uri="{FF2B5EF4-FFF2-40B4-BE49-F238E27FC236}">
                  <a16:creationId xmlns:a16="http://schemas.microsoft.com/office/drawing/2014/main" id="{73A4A1C1-940E-4DD4-AE5A-842617F159C3}"/>
                </a:ext>
              </a:extLst>
            </p:cNvPr>
            <p:cNvSpPr/>
            <p:nvPr/>
          </p:nvSpPr>
          <p:spPr>
            <a:xfrm>
              <a:off x="992074" y="133913"/>
              <a:ext cx="7159851" cy="830997"/>
            </a:xfrm>
            <a:prstGeom prst="rect">
              <a:avLst/>
            </a:prstGeom>
          </p:spPr>
          <p:txBody>
            <a:bodyPr wrap="square">
              <a:spAutoFit/>
            </a:bodyPr>
            <a:lstStyle/>
            <a:p>
              <a:pPr algn="ctr"/>
              <a:r>
                <a:rPr lang="en-US" sz="2400" dirty="0">
                  <a:solidFill>
                    <a:schemeClr val="bg1"/>
                  </a:solidFill>
                  <a:latin typeface="Vani" panose="02040502050405020303" pitchFamily="18" charset="0"/>
                  <a:cs typeface="Vani" panose="02040502050405020303" pitchFamily="18" charset="0"/>
                </a:rPr>
                <a:t>Completeness of reporting before (   ) and after (   ) change in Nature journals’ editorial policy</a:t>
              </a:r>
            </a:p>
          </p:txBody>
        </p:sp>
        <p:sp>
          <p:nvSpPr>
            <p:cNvPr id="71" name="Rectangle 70">
              <a:extLst>
                <a:ext uri="{FF2B5EF4-FFF2-40B4-BE49-F238E27FC236}">
                  <a16:creationId xmlns:a16="http://schemas.microsoft.com/office/drawing/2014/main" id="{F2C94EDE-C5E5-4B85-A0FB-732530170367}"/>
                </a:ext>
              </a:extLst>
            </p:cNvPr>
            <p:cNvSpPr/>
            <p:nvPr/>
          </p:nvSpPr>
          <p:spPr>
            <a:xfrm>
              <a:off x="7678313" y="202881"/>
              <a:ext cx="149989" cy="172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1C91AE8-6743-46B8-98D2-72348C0A384E}"/>
                </a:ext>
              </a:extLst>
            </p:cNvPr>
            <p:cNvSpPr/>
            <p:nvPr/>
          </p:nvSpPr>
          <p:spPr>
            <a:xfrm>
              <a:off x="5861836" y="202881"/>
              <a:ext cx="149989" cy="1720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3C50F9EE-CAA5-4C82-AACA-A4401961EE27}"/>
              </a:ext>
            </a:extLst>
          </p:cNvPr>
          <p:cNvPicPr>
            <a:picLocks noChangeAspect="1"/>
          </p:cNvPicPr>
          <p:nvPr/>
        </p:nvPicPr>
        <p:blipFill>
          <a:blip r:embed="rId3"/>
          <a:stretch>
            <a:fillRect/>
          </a:stretch>
        </p:blipFill>
        <p:spPr>
          <a:xfrm>
            <a:off x="361737" y="1312114"/>
            <a:ext cx="8420526" cy="4233772"/>
          </a:xfrm>
          <a:prstGeom prst="rect">
            <a:avLst/>
          </a:prstGeom>
        </p:spPr>
      </p:pic>
    </p:spTree>
    <p:extLst>
      <p:ext uri="{BB962C8B-B14F-4D97-AF65-F5344CB8AC3E}">
        <p14:creationId xmlns:p14="http://schemas.microsoft.com/office/powerpoint/2010/main" val="373570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AD1883-9975-4054-90EC-DD0EE1F91821}"/>
              </a:ext>
            </a:extLst>
          </p:cNvPr>
          <p:cNvSpPr txBox="1"/>
          <p:nvPr/>
        </p:nvSpPr>
        <p:spPr>
          <a:xfrm>
            <a:off x="191328" y="1062025"/>
            <a:ext cx="5700092" cy="4585871"/>
          </a:xfrm>
          <a:prstGeom prst="rect">
            <a:avLst/>
          </a:prstGeom>
          <a:noFill/>
        </p:spPr>
        <p:txBody>
          <a:bodyPr wrap="square" rtlCol="0">
            <a:spAutoFit/>
          </a:bodyPr>
          <a:lstStyle/>
          <a:p>
            <a:pPr>
              <a:spcAft>
                <a:spcPts val="600"/>
              </a:spcAft>
            </a:pPr>
            <a:endParaRPr lang="en-US" sz="2200" dirty="0">
              <a:solidFill>
                <a:srgbClr val="FFFF00"/>
              </a:solidFill>
              <a:latin typeface="Vani" panose="02040502050405020303" pitchFamily="18" charset="0"/>
              <a:cs typeface="Vani" panose="02040502050405020303" pitchFamily="18" charset="0"/>
            </a:endParaRPr>
          </a:p>
          <a:p>
            <a:pPr>
              <a:spcAft>
                <a:spcPts val="600"/>
              </a:spcAft>
              <a:buClr>
                <a:srgbClr val="FFFF00"/>
              </a:buClr>
            </a:pPr>
            <a:r>
              <a:rPr lang="en-US" sz="2200" u="sng" dirty="0">
                <a:solidFill>
                  <a:schemeClr val="bg1"/>
                </a:solidFill>
                <a:latin typeface="Vani" panose="02040502050405020303" pitchFamily="18" charset="0"/>
                <a:cs typeface="Vani" panose="02040502050405020303" pitchFamily="18" charset="0"/>
              </a:rPr>
              <a:t>Reporting what was found</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Neutral outcomes (publication bias)</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All experiments within a study</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Missed data points</a:t>
            </a:r>
          </a:p>
          <a:p>
            <a:pPr>
              <a:spcAft>
                <a:spcPts val="600"/>
              </a:spcAft>
              <a:buClr>
                <a:srgbClr val="FFFF00"/>
              </a:buClr>
            </a:pPr>
            <a:endParaRPr lang="en-US" sz="2200" u="sng" dirty="0">
              <a:solidFill>
                <a:schemeClr val="bg1"/>
              </a:solidFill>
              <a:latin typeface="Vani" panose="02040502050405020303" pitchFamily="18" charset="0"/>
              <a:cs typeface="Vani" panose="02040502050405020303" pitchFamily="18" charset="0"/>
            </a:endParaRPr>
          </a:p>
          <a:p>
            <a:pPr>
              <a:spcAft>
                <a:spcPts val="600"/>
              </a:spcAft>
              <a:buClr>
                <a:srgbClr val="FFFF00"/>
              </a:buClr>
            </a:pPr>
            <a:r>
              <a:rPr lang="en-US" sz="2200" u="sng" dirty="0">
                <a:solidFill>
                  <a:schemeClr val="bg1"/>
                </a:solidFill>
                <a:latin typeface="Vani" panose="02040502050405020303" pitchFamily="18" charset="0"/>
                <a:cs typeface="Vani" panose="02040502050405020303" pitchFamily="18" charset="0"/>
              </a:rPr>
              <a:t>Reporting what was done</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Methods used</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Resources</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Minimizing chance observations</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Measures to reduce unconscious biases</a:t>
            </a:r>
          </a:p>
        </p:txBody>
      </p:sp>
      <p:sp>
        <p:nvSpPr>
          <p:cNvPr id="6" name="TextBox 5">
            <a:extLst>
              <a:ext uri="{FF2B5EF4-FFF2-40B4-BE49-F238E27FC236}">
                <a16:creationId xmlns:a16="http://schemas.microsoft.com/office/drawing/2014/main" id="{CEB8BD91-0CF7-4583-8203-9E72DDD7EA40}"/>
              </a:ext>
            </a:extLst>
          </p:cNvPr>
          <p:cNvSpPr txBox="1"/>
          <p:nvPr/>
        </p:nvSpPr>
        <p:spPr>
          <a:xfrm>
            <a:off x="191328" y="1062025"/>
            <a:ext cx="5700092" cy="4585871"/>
          </a:xfrm>
          <a:prstGeom prst="rect">
            <a:avLst/>
          </a:prstGeom>
          <a:noFill/>
        </p:spPr>
        <p:txBody>
          <a:bodyPr wrap="square" rtlCol="0">
            <a:spAutoFit/>
          </a:bodyPr>
          <a:lstStyle/>
          <a:p>
            <a:pPr>
              <a:spcAft>
                <a:spcPts val="600"/>
              </a:spcAft>
            </a:pPr>
            <a:endParaRPr lang="en-US" sz="2200" dirty="0">
              <a:solidFill>
                <a:srgbClr val="FFFF00"/>
              </a:solidFill>
              <a:latin typeface="Vani" panose="02040502050405020303" pitchFamily="18" charset="0"/>
              <a:cs typeface="Vani" panose="02040502050405020303" pitchFamily="18" charset="0"/>
            </a:endParaRPr>
          </a:p>
          <a:p>
            <a:pPr>
              <a:spcAft>
                <a:spcPts val="600"/>
              </a:spcAft>
              <a:buClr>
                <a:srgbClr val="FFFF00"/>
              </a:buClr>
            </a:pPr>
            <a:r>
              <a:rPr lang="en-US" sz="2200" u="sng" dirty="0">
                <a:solidFill>
                  <a:schemeClr val="bg1"/>
                </a:solidFill>
                <a:latin typeface="Vani" panose="02040502050405020303" pitchFamily="18" charset="0"/>
                <a:cs typeface="Vani" panose="02040502050405020303" pitchFamily="18" charset="0"/>
              </a:rPr>
              <a:t>Reporting what was found</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Neutral outcomes (</a:t>
            </a:r>
            <a:r>
              <a:rPr lang="en-US" sz="2200" dirty="0">
                <a:solidFill>
                  <a:srgbClr val="FFFF00"/>
                </a:solidFill>
                <a:latin typeface="Vani" panose="02040502050405020303" pitchFamily="18" charset="0"/>
                <a:cs typeface="Vani" panose="02040502050405020303" pitchFamily="18" charset="0"/>
              </a:rPr>
              <a:t>publication bias</a:t>
            </a:r>
            <a:r>
              <a:rPr lang="en-US" sz="2200" dirty="0">
                <a:solidFill>
                  <a:schemeClr val="bg1"/>
                </a:solidFill>
                <a:latin typeface="Vani" panose="02040502050405020303" pitchFamily="18" charset="0"/>
                <a:cs typeface="Vani" panose="02040502050405020303" pitchFamily="18" charset="0"/>
              </a:rPr>
              <a:t>)</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All experiments within a study</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Missed data points</a:t>
            </a:r>
          </a:p>
          <a:p>
            <a:pPr>
              <a:spcAft>
                <a:spcPts val="600"/>
              </a:spcAft>
              <a:buClr>
                <a:srgbClr val="FFFF00"/>
              </a:buClr>
            </a:pPr>
            <a:endParaRPr lang="en-US" sz="2200" u="sng" dirty="0">
              <a:solidFill>
                <a:schemeClr val="bg1"/>
              </a:solidFill>
              <a:latin typeface="Vani" panose="02040502050405020303" pitchFamily="18" charset="0"/>
              <a:cs typeface="Vani" panose="02040502050405020303" pitchFamily="18" charset="0"/>
            </a:endParaRPr>
          </a:p>
          <a:p>
            <a:pPr>
              <a:spcAft>
                <a:spcPts val="600"/>
              </a:spcAft>
              <a:buClr>
                <a:srgbClr val="FFFF00"/>
              </a:buClr>
            </a:pPr>
            <a:r>
              <a:rPr lang="en-US" sz="2200" u="sng" dirty="0">
                <a:solidFill>
                  <a:schemeClr val="bg1"/>
                </a:solidFill>
                <a:latin typeface="Vani" panose="02040502050405020303" pitchFamily="18" charset="0"/>
                <a:cs typeface="Vani" panose="02040502050405020303" pitchFamily="18" charset="0"/>
              </a:rPr>
              <a:t>Reporting what was done</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Methods used</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Resources</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Minimizing</a:t>
            </a:r>
            <a:r>
              <a:rPr lang="en-US" sz="2200" dirty="0">
                <a:solidFill>
                  <a:srgbClr val="FFFF00"/>
                </a:solidFill>
                <a:latin typeface="Vani" panose="02040502050405020303" pitchFamily="18" charset="0"/>
                <a:cs typeface="Vani" panose="02040502050405020303" pitchFamily="18" charset="0"/>
              </a:rPr>
              <a:t> chance observations</a:t>
            </a:r>
          </a:p>
          <a:p>
            <a:pPr marL="342900" indent="-342900">
              <a:spcAft>
                <a:spcPts val="600"/>
              </a:spcAft>
              <a:buClr>
                <a:srgbClr val="FFFF00"/>
              </a:buClr>
              <a:buFont typeface="Wingdings" panose="05000000000000000000" pitchFamily="2" charset="2"/>
              <a:buChar char="ü"/>
            </a:pPr>
            <a:r>
              <a:rPr lang="en-US" sz="2200" dirty="0">
                <a:solidFill>
                  <a:schemeClr val="bg1"/>
                </a:solidFill>
                <a:latin typeface="Vani" panose="02040502050405020303" pitchFamily="18" charset="0"/>
                <a:cs typeface="Vani" panose="02040502050405020303" pitchFamily="18" charset="0"/>
              </a:rPr>
              <a:t>Measures to reduce unconscious biases</a:t>
            </a:r>
          </a:p>
        </p:txBody>
      </p:sp>
      <p:sp>
        <p:nvSpPr>
          <p:cNvPr id="4" name="TextBox 1"/>
          <p:cNvSpPr txBox="1">
            <a:spLocks noChangeArrowheads="1"/>
          </p:cNvSpPr>
          <p:nvPr/>
        </p:nvSpPr>
        <p:spPr bwMode="auto">
          <a:xfrm>
            <a:off x="0" y="19096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dirty="0">
                <a:solidFill>
                  <a:srgbClr val="FFFF00"/>
                </a:solidFill>
                <a:latin typeface="Vani" panose="020B0502040204020203" pitchFamily="34" charset="0"/>
                <a:cs typeface="Vani" panose="020B0502040204020203" pitchFamily="34" charset="0"/>
              </a:rPr>
              <a:t>Full transparency</a:t>
            </a:r>
          </a:p>
        </p:txBody>
      </p:sp>
      <p:pic>
        <p:nvPicPr>
          <p:cNvPr id="8" name="Picture 7">
            <a:extLst>
              <a:ext uri="{FF2B5EF4-FFF2-40B4-BE49-F238E27FC236}">
                <a16:creationId xmlns:a16="http://schemas.microsoft.com/office/drawing/2014/main" id="{9CE3FA56-F85B-4E89-91A3-4035C1C03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420" y="1062025"/>
            <a:ext cx="2952903" cy="4916702"/>
          </a:xfrm>
          <a:prstGeom prst="rect">
            <a:avLst/>
          </a:prstGeom>
        </p:spPr>
      </p:pic>
      <p:sp>
        <p:nvSpPr>
          <p:cNvPr id="2" name="TextBox 1">
            <a:extLst>
              <a:ext uri="{FF2B5EF4-FFF2-40B4-BE49-F238E27FC236}">
                <a16:creationId xmlns:a16="http://schemas.microsoft.com/office/drawing/2014/main" id="{8EE0CB5A-CA52-47B7-9C3D-276CCD55DABF}"/>
              </a:ext>
            </a:extLst>
          </p:cNvPr>
          <p:cNvSpPr txBox="1"/>
          <p:nvPr/>
        </p:nvSpPr>
        <p:spPr>
          <a:xfrm>
            <a:off x="6016305" y="6052448"/>
            <a:ext cx="2828018" cy="369332"/>
          </a:xfrm>
          <a:prstGeom prst="rect">
            <a:avLst/>
          </a:prstGeom>
          <a:noFill/>
        </p:spPr>
        <p:txBody>
          <a:bodyPr wrap="none" rtlCol="0">
            <a:spAutoFit/>
          </a:bodyPr>
          <a:lstStyle/>
          <a:p>
            <a:r>
              <a:rPr lang="en-US" dirty="0">
                <a:solidFill>
                  <a:schemeClr val="bg1"/>
                </a:solidFill>
                <a:latin typeface="Vani" panose="02040502050405020303" pitchFamily="18" charset="0"/>
                <a:cs typeface="Vani" panose="02040502050405020303" pitchFamily="18" charset="0"/>
              </a:rPr>
              <a:t>X-Ray of Dayton C. Miller</a:t>
            </a:r>
          </a:p>
        </p:txBody>
      </p:sp>
    </p:spTree>
    <p:extLst>
      <p:ext uri="{BB962C8B-B14F-4D97-AF65-F5344CB8AC3E}">
        <p14:creationId xmlns:p14="http://schemas.microsoft.com/office/powerpoint/2010/main" val="17043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uilding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0982" y="275422"/>
            <a:ext cx="5562036" cy="523220"/>
          </a:xfrm>
          <a:prstGeom prst="rect">
            <a:avLst/>
          </a:prstGeom>
          <a:noFill/>
        </p:spPr>
        <p:txBody>
          <a:bodyPr wrap="square" rtlCol="0">
            <a:spAutoFit/>
          </a:bodyPr>
          <a:lstStyle/>
          <a:p>
            <a:r>
              <a:rPr lang="en-US" sz="2800" dirty="0">
                <a:solidFill>
                  <a:schemeClr val="bg1"/>
                </a:solidFill>
                <a:latin typeface="Vani" panose="020B0502040204020203" pitchFamily="34" charset="0"/>
                <a:cs typeface="Vani" panose="020B0502040204020203" pitchFamily="34" charset="0"/>
              </a:rPr>
              <a:t>What about grant review at NIH?</a:t>
            </a:r>
          </a:p>
        </p:txBody>
      </p:sp>
    </p:spTree>
    <p:extLst>
      <p:ext uri="{BB962C8B-B14F-4D97-AF65-F5344CB8AC3E}">
        <p14:creationId xmlns:p14="http://schemas.microsoft.com/office/powerpoint/2010/main" val="4173345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1359" y="54645"/>
            <a:ext cx="8612533" cy="507831"/>
          </a:xfrm>
          <a:prstGeom prst="rect">
            <a:avLst/>
          </a:prstGeom>
          <a:noFill/>
        </p:spPr>
        <p:txBody>
          <a:bodyPr wrap="square" tIns="91440" rtlCol="0">
            <a:spAutoFit/>
          </a:bodyPr>
          <a:lstStyle/>
          <a:p>
            <a:pPr algn="ctr"/>
            <a:r>
              <a:rPr lang="en-US" sz="2400" dirty="0">
                <a:solidFill>
                  <a:srgbClr val="FFFF00"/>
                </a:solidFill>
                <a:latin typeface="Vani" panose="020B0502040204020203" pitchFamily="34" charset="0"/>
                <a:cs typeface="Vani" panose="020B0502040204020203" pitchFamily="34" charset="0"/>
              </a:rPr>
              <a:t>Rigorous Experimental Design for robust and unbiased results</a:t>
            </a:r>
          </a:p>
        </p:txBody>
      </p:sp>
      <p:sp>
        <p:nvSpPr>
          <p:cNvPr id="2" name="TextBox 1"/>
          <p:cNvSpPr txBox="1"/>
          <p:nvPr/>
        </p:nvSpPr>
        <p:spPr>
          <a:xfrm>
            <a:off x="442356" y="1656767"/>
            <a:ext cx="4129644" cy="2462213"/>
          </a:xfrm>
          <a:prstGeom prst="rect">
            <a:avLst/>
          </a:prstGeom>
          <a:noFill/>
        </p:spPr>
        <p:txBody>
          <a:bodyPr wrap="square" rtlCol="0">
            <a:spAutoFit/>
          </a:bodyPr>
          <a:lstStyle/>
          <a:p>
            <a:pPr algn="just"/>
            <a:r>
              <a:rPr lang="en-US" sz="2200" dirty="0">
                <a:solidFill>
                  <a:schemeClr val="bg1"/>
                </a:solidFill>
                <a:latin typeface="Vani" panose="020B0502040204020203" pitchFamily="34" charset="0"/>
                <a:cs typeface="Vani" panose="020B0502040204020203" pitchFamily="34" charset="0"/>
              </a:rPr>
              <a:t>NIH expects full transparency in proposing and reporting experimental details so that reviewers may assess the proposed research and others may reproduce and extend the findings.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405" y="1193829"/>
            <a:ext cx="3857998" cy="3069413"/>
          </a:xfrm>
          <a:prstGeom prst="rect">
            <a:avLst/>
          </a:prstGeom>
        </p:spPr>
      </p:pic>
      <p:sp>
        <p:nvSpPr>
          <p:cNvPr id="9" name="TextBox 8"/>
          <p:cNvSpPr txBox="1"/>
          <p:nvPr/>
        </p:nvSpPr>
        <p:spPr>
          <a:xfrm>
            <a:off x="5460519" y="4625797"/>
            <a:ext cx="3365770" cy="769441"/>
          </a:xfrm>
          <a:prstGeom prst="rect">
            <a:avLst/>
          </a:prstGeom>
          <a:noFill/>
        </p:spPr>
        <p:txBody>
          <a:bodyPr wrap="square" rtlCol="0">
            <a:spAutoFit/>
          </a:bodyPr>
          <a:lstStyle/>
          <a:p>
            <a:pPr algn="ctr"/>
            <a:r>
              <a:rPr lang="en-US" sz="2200" dirty="0">
                <a:solidFill>
                  <a:schemeClr val="bg1"/>
                </a:solidFill>
                <a:latin typeface="Vani" panose="020B0502040204020203" pitchFamily="34" charset="0"/>
                <a:cs typeface="Vani" panose="020B0502040204020203" pitchFamily="34" charset="0"/>
              </a:rPr>
              <a:t>Animal Magnetism</a:t>
            </a:r>
          </a:p>
          <a:p>
            <a:pPr algn="ctr"/>
            <a:r>
              <a:rPr lang="en-US" sz="2200" dirty="0">
                <a:solidFill>
                  <a:schemeClr val="bg1"/>
                </a:solidFill>
                <a:latin typeface="Vani" panose="020B0502040204020203" pitchFamily="34" charset="0"/>
                <a:cs typeface="Vani" panose="020B0502040204020203" pitchFamily="34" charset="0"/>
              </a:rPr>
              <a:t>Friedrich Anton Mesmer</a:t>
            </a:r>
          </a:p>
        </p:txBody>
      </p:sp>
      <p:sp>
        <p:nvSpPr>
          <p:cNvPr id="7" name="TextBox 6"/>
          <p:cNvSpPr txBox="1"/>
          <p:nvPr/>
        </p:nvSpPr>
        <p:spPr>
          <a:xfrm>
            <a:off x="213755" y="6274373"/>
            <a:ext cx="8787740" cy="400110"/>
          </a:xfrm>
          <a:prstGeom prst="rect">
            <a:avLst/>
          </a:prstGeom>
          <a:noFill/>
        </p:spPr>
        <p:txBody>
          <a:bodyPr wrap="square" rtlCol="0">
            <a:spAutoFit/>
          </a:bodyPr>
          <a:lstStyle/>
          <a:p>
            <a:pPr algn="r"/>
            <a:r>
              <a:rPr lang="en-US" sz="2000" dirty="0">
                <a:solidFill>
                  <a:schemeClr val="bg1"/>
                </a:solidFill>
                <a:latin typeface="Vani" panose="020B0502040204020203" pitchFamily="34" charset="0"/>
                <a:cs typeface="Vani" panose="020B0502040204020203" pitchFamily="34" charset="0"/>
              </a:rPr>
              <a:t>https://grants.nih.gov/policy/reproducibility/guidance.htm</a:t>
            </a:r>
          </a:p>
        </p:txBody>
      </p:sp>
    </p:spTree>
    <p:extLst>
      <p:ext uri="{BB962C8B-B14F-4D97-AF65-F5344CB8AC3E}">
        <p14:creationId xmlns:p14="http://schemas.microsoft.com/office/powerpoint/2010/main" val="3386872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mages.fineartamerica.com/images-medium-large/painting-of-workers-making-bricks-everett.jpg">
            <a:hlinkClick r:id="rId3"/>
            <a:extLst>
              <a:ext uri="{FF2B5EF4-FFF2-40B4-BE49-F238E27FC236}">
                <a16:creationId xmlns:a16="http://schemas.microsoft.com/office/drawing/2014/main" id="{118A03A5-A85D-49C0-8490-2DFE38447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122" y="2067851"/>
            <a:ext cx="5297890" cy="36471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5A1E26-C849-4B8D-8591-B04DBD68E1A9}"/>
              </a:ext>
            </a:extLst>
          </p:cNvPr>
          <p:cNvSpPr txBox="1"/>
          <p:nvPr/>
        </p:nvSpPr>
        <p:spPr>
          <a:xfrm>
            <a:off x="301359" y="54645"/>
            <a:ext cx="8612533" cy="507831"/>
          </a:xfrm>
          <a:prstGeom prst="rect">
            <a:avLst/>
          </a:prstGeom>
          <a:noFill/>
        </p:spPr>
        <p:txBody>
          <a:bodyPr wrap="square" tIns="91440" rtlCol="0">
            <a:spAutoFit/>
          </a:bodyPr>
          <a:lstStyle/>
          <a:p>
            <a:pPr algn="ctr"/>
            <a:r>
              <a:rPr lang="en-US" sz="2400">
                <a:solidFill>
                  <a:srgbClr val="FFFF00"/>
                </a:solidFill>
                <a:latin typeface="Vani" panose="020B0502040204020203" pitchFamily="34" charset="0"/>
                <a:cs typeface="Vani" panose="020B0502040204020203" pitchFamily="34" charset="0"/>
              </a:rPr>
              <a:t>The rigor of the prior research</a:t>
            </a:r>
            <a:endParaRPr lang="en-US" sz="2400" dirty="0">
              <a:solidFill>
                <a:srgbClr val="FFFF00"/>
              </a:solidFill>
              <a:latin typeface="Vani" panose="020B0502040204020203" pitchFamily="34" charset="0"/>
              <a:cs typeface="Vani" panose="020B0502040204020203" pitchFamily="34" charset="0"/>
            </a:endParaRPr>
          </a:p>
        </p:txBody>
      </p:sp>
      <p:sp>
        <p:nvSpPr>
          <p:cNvPr id="3" name="TextBox 2">
            <a:extLst>
              <a:ext uri="{FF2B5EF4-FFF2-40B4-BE49-F238E27FC236}">
                <a16:creationId xmlns:a16="http://schemas.microsoft.com/office/drawing/2014/main" id="{D91073FD-6C56-4C0B-9931-9E3BCFEB163F}"/>
              </a:ext>
            </a:extLst>
          </p:cNvPr>
          <p:cNvSpPr txBox="1"/>
          <p:nvPr/>
        </p:nvSpPr>
        <p:spPr>
          <a:xfrm>
            <a:off x="506896" y="1977887"/>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93480854-3CED-4FAB-88A2-46274B6A9C6A}"/>
              </a:ext>
            </a:extLst>
          </p:cNvPr>
          <p:cNvSpPr txBox="1"/>
          <p:nvPr/>
        </p:nvSpPr>
        <p:spPr>
          <a:xfrm>
            <a:off x="506896" y="737551"/>
            <a:ext cx="7779154" cy="1446550"/>
          </a:xfrm>
          <a:prstGeom prst="rect">
            <a:avLst/>
          </a:prstGeom>
          <a:noFill/>
        </p:spPr>
        <p:txBody>
          <a:bodyPr wrap="square" rtlCol="0">
            <a:spAutoFit/>
          </a:bodyPr>
          <a:lstStyle/>
          <a:p>
            <a:pPr algn="just"/>
            <a:r>
              <a:rPr lang="en-US" sz="2200" dirty="0">
                <a:solidFill>
                  <a:schemeClr val="bg1"/>
                </a:solidFill>
                <a:latin typeface="Vani" panose="02040502050405020303" pitchFamily="18" charset="0"/>
                <a:cs typeface="Vani" panose="02040502050405020303" pitchFamily="18" charset="0"/>
              </a:rPr>
              <a:t>NIH expects applicants to describe the general strengths and weaknesses in the rigor of the prior research (both published and unpublished) that serves as the key support for the proposed project. </a:t>
            </a:r>
          </a:p>
        </p:txBody>
      </p:sp>
      <p:sp>
        <p:nvSpPr>
          <p:cNvPr id="12" name="TextBox 11">
            <a:extLst>
              <a:ext uri="{FF2B5EF4-FFF2-40B4-BE49-F238E27FC236}">
                <a16:creationId xmlns:a16="http://schemas.microsoft.com/office/drawing/2014/main" id="{C84A4CAF-E64F-4C31-BC8C-B598F570E450}"/>
              </a:ext>
            </a:extLst>
          </p:cNvPr>
          <p:cNvSpPr txBox="1"/>
          <p:nvPr/>
        </p:nvSpPr>
        <p:spPr>
          <a:xfrm>
            <a:off x="213755" y="6274373"/>
            <a:ext cx="8787740" cy="400110"/>
          </a:xfrm>
          <a:prstGeom prst="rect">
            <a:avLst/>
          </a:prstGeom>
          <a:noFill/>
        </p:spPr>
        <p:txBody>
          <a:bodyPr wrap="square" rtlCol="0">
            <a:spAutoFit/>
          </a:bodyPr>
          <a:lstStyle/>
          <a:p>
            <a:pPr algn="r"/>
            <a:r>
              <a:rPr lang="en-US" sz="2000" dirty="0">
                <a:solidFill>
                  <a:schemeClr val="bg1"/>
                </a:solidFill>
                <a:latin typeface="Vani" panose="020B0502040204020203" pitchFamily="34" charset="0"/>
                <a:cs typeface="Vani" panose="020B0502040204020203" pitchFamily="34" charset="0"/>
              </a:rPr>
              <a:t>https://grants.nih.gov/policy/reproducibility/guidance.htm</a:t>
            </a:r>
          </a:p>
        </p:txBody>
      </p:sp>
    </p:spTree>
    <p:extLst>
      <p:ext uri="{BB962C8B-B14F-4D97-AF65-F5344CB8AC3E}">
        <p14:creationId xmlns:p14="http://schemas.microsoft.com/office/powerpoint/2010/main" val="1437196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142" y="4801289"/>
            <a:ext cx="8808150" cy="906947"/>
            <a:chOff x="165142" y="4801289"/>
            <a:chExt cx="8808150" cy="906947"/>
          </a:xfrm>
        </p:grpSpPr>
        <p:sp>
          <p:nvSpPr>
            <p:cNvPr id="34" name="TextBox 33"/>
            <p:cNvSpPr txBox="1"/>
            <p:nvPr/>
          </p:nvSpPr>
          <p:spPr>
            <a:xfrm>
              <a:off x="165142" y="4831073"/>
              <a:ext cx="3220086" cy="877163"/>
            </a:xfrm>
            <a:prstGeom prst="rect">
              <a:avLst/>
            </a:prstGeom>
            <a:solidFill>
              <a:schemeClr val="accent1"/>
            </a:solidFill>
            <a:ln w="57150">
              <a:solidFill>
                <a:schemeClr val="accent1"/>
              </a:solidFill>
            </a:ln>
            <a:scene3d>
              <a:camera prst="orthographicFront"/>
              <a:lightRig rig="threePt" dir="t"/>
            </a:scene3d>
            <a:sp3d>
              <a:bevelT/>
            </a:sp3d>
          </p:spPr>
          <p:txBody>
            <a:bodyPr wrap="square" tIns="91440" rtlCol="0">
              <a:spAutoFit/>
            </a:bodyPr>
            <a:lstStyle>
              <a:defPPr>
                <a:defRPr lang="en-US"/>
              </a:defPPr>
              <a:lvl1pPr algn="ctr">
                <a:defRPr sz="2000">
                  <a:solidFill>
                    <a:schemeClr val="bg1"/>
                  </a:solidFill>
                </a:defRPr>
              </a:lvl1pPr>
            </a:lstStyle>
            <a:p>
              <a:r>
                <a:rPr lang="en-US" sz="2400" dirty="0">
                  <a:solidFill>
                    <a:schemeClr val="tx1"/>
                  </a:solidFill>
                  <a:latin typeface="Vani" panose="020B0502040204020203" pitchFamily="34" charset="0"/>
                  <a:cs typeface="Vani" panose="020B0502040204020203" pitchFamily="34" charset="0"/>
                </a:rPr>
                <a:t>Publication bias</a:t>
              </a:r>
            </a:p>
            <a:p>
              <a:endParaRPr lang="en-US" sz="2400" dirty="0">
                <a:solidFill>
                  <a:schemeClr val="tx1"/>
                </a:solidFill>
                <a:latin typeface="Vani" panose="020B0502040204020203" pitchFamily="34" charset="0"/>
                <a:cs typeface="Vani" panose="020B0502040204020203" pitchFamily="34" charset="0"/>
              </a:endParaRPr>
            </a:p>
          </p:txBody>
        </p:sp>
        <p:grpSp>
          <p:nvGrpSpPr>
            <p:cNvPr id="5" name="Group 4"/>
            <p:cNvGrpSpPr/>
            <p:nvPr/>
          </p:nvGrpSpPr>
          <p:grpSpPr>
            <a:xfrm>
              <a:off x="3708512" y="4801289"/>
              <a:ext cx="5264780" cy="906947"/>
              <a:chOff x="3708513" y="4890833"/>
              <a:chExt cx="5264780" cy="906947"/>
            </a:xfrm>
          </p:grpSpPr>
          <p:sp>
            <p:nvSpPr>
              <p:cNvPr id="45" name="TextBox 44"/>
              <p:cNvSpPr txBox="1"/>
              <p:nvPr/>
            </p:nvSpPr>
            <p:spPr>
              <a:xfrm>
                <a:off x="5856052" y="4920617"/>
                <a:ext cx="3117241" cy="877163"/>
              </a:xfrm>
              <a:prstGeom prst="rect">
                <a:avLst/>
              </a:prstGeom>
              <a:solidFill>
                <a:schemeClr val="accent1"/>
              </a:solidFill>
              <a:ln w="57150">
                <a:solidFill>
                  <a:schemeClr val="accent1"/>
                </a:solidFill>
              </a:ln>
              <a:scene3d>
                <a:camera prst="orthographicFront"/>
                <a:lightRig rig="threePt" dir="t"/>
              </a:scene3d>
              <a:sp3d>
                <a:bevelT/>
              </a:sp3d>
            </p:spPr>
            <p:txBody>
              <a:bodyPr wrap="square" tIns="91440" rtlCol="0">
                <a:spAutoFit/>
              </a:bodyPr>
              <a:lstStyle>
                <a:defPPr>
                  <a:defRPr lang="en-US"/>
                </a:defPPr>
                <a:lvl1pPr algn="ctr">
                  <a:defRPr sz="2000">
                    <a:solidFill>
                      <a:schemeClr val="bg1"/>
                    </a:solidFill>
                  </a:defRPr>
                </a:lvl1pPr>
              </a:lstStyle>
              <a:p>
                <a:r>
                  <a:rPr lang="en-US" sz="2400" b="0" dirty="0">
                    <a:solidFill>
                      <a:schemeClr val="tx1"/>
                    </a:solidFill>
                    <a:latin typeface="Vani" panose="020B0502040204020203" pitchFamily="34" charset="0"/>
                    <a:cs typeface="Vani" panose="020B0502040204020203" pitchFamily="34" charset="0"/>
                  </a:rPr>
                  <a:t>Focus on rigor not glitter</a:t>
                </a:r>
              </a:p>
            </p:txBody>
          </p:sp>
          <p:grpSp>
            <p:nvGrpSpPr>
              <p:cNvPr id="6" name="Group 5"/>
              <p:cNvGrpSpPr/>
              <p:nvPr/>
            </p:nvGrpSpPr>
            <p:grpSpPr>
              <a:xfrm>
                <a:off x="3708513" y="4890833"/>
                <a:ext cx="1739015" cy="829605"/>
                <a:chOff x="3630689" y="4347416"/>
                <a:chExt cx="1739015" cy="829605"/>
              </a:xfrm>
            </p:grpSpPr>
            <p:sp>
              <p:nvSpPr>
                <p:cNvPr id="24" name="TextBox 23"/>
                <p:cNvSpPr txBox="1"/>
                <p:nvPr/>
              </p:nvSpPr>
              <p:spPr>
                <a:xfrm>
                  <a:off x="3630689" y="4347416"/>
                  <a:ext cx="1676397" cy="507831"/>
                </a:xfrm>
                <a:prstGeom prst="rect">
                  <a:avLst/>
                </a:prstGeom>
                <a:solidFill>
                  <a:schemeClr val="accent1">
                    <a:lumMod val="50000"/>
                  </a:schemeClr>
                </a:solidFill>
                <a:ln>
                  <a:noFill/>
                </a:ln>
                <a:scene3d>
                  <a:camera prst="orthographicFront"/>
                  <a:lightRig rig="threePt" dir="t"/>
                </a:scene3d>
                <a:sp3d>
                  <a:bevelT/>
                </a:sp3d>
              </p:spPr>
              <p:txBody>
                <a:bodyPr wrap="square" tIns="91440" rtlCol="0">
                  <a:spAutoFit/>
                </a:bodyPr>
                <a:lstStyle/>
                <a:p>
                  <a:pPr algn="ctr"/>
                  <a:r>
                    <a:rPr lang="en-US" sz="2400" b="0" dirty="0">
                      <a:solidFill>
                        <a:schemeClr val="bg1"/>
                      </a:solidFill>
                      <a:latin typeface="Vani" panose="020B0502040204020203" pitchFamily="34" charset="0"/>
                      <a:cs typeface="Vani" panose="020B0502040204020203" pitchFamily="34" charset="0"/>
                    </a:rPr>
                    <a:t>Culture</a:t>
                  </a:r>
                </a:p>
              </p:txBody>
            </p:sp>
            <p:sp>
              <p:nvSpPr>
                <p:cNvPr id="56" name="Down Arrow 55"/>
                <p:cNvSpPr/>
                <p:nvPr/>
              </p:nvSpPr>
              <p:spPr>
                <a:xfrm rot="16200000">
                  <a:off x="4409939" y="4217256"/>
                  <a:ext cx="180515" cy="1739015"/>
                </a:xfrm>
                <a:prstGeom prst="downArrow">
                  <a:avLst/>
                </a:prstGeom>
                <a:solidFill>
                  <a:srgbClr val="FFFF00"/>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0">
                    <a:solidFill>
                      <a:srgbClr val="FFFFFF"/>
                    </a:solidFill>
                  </a:endParaRPr>
                </a:p>
              </p:txBody>
            </p:sp>
          </p:grpSp>
        </p:grpSp>
      </p:grpSp>
      <p:grpSp>
        <p:nvGrpSpPr>
          <p:cNvPr id="2" name="Group 1">
            <a:extLst>
              <a:ext uri="{FF2B5EF4-FFF2-40B4-BE49-F238E27FC236}">
                <a16:creationId xmlns:a16="http://schemas.microsoft.com/office/drawing/2014/main" id="{F2C4D78E-8CEA-4F2F-8D7C-D756C7981522}"/>
              </a:ext>
            </a:extLst>
          </p:cNvPr>
          <p:cNvGrpSpPr/>
          <p:nvPr/>
        </p:nvGrpSpPr>
        <p:grpSpPr>
          <a:xfrm>
            <a:off x="165143" y="2801355"/>
            <a:ext cx="8808150" cy="1246495"/>
            <a:chOff x="165143" y="2801355"/>
            <a:chExt cx="8808150" cy="1246495"/>
          </a:xfrm>
        </p:grpSpPr>
        <p:sp>
          <p:nvSpPr>
            <p:cNvPr id="25" name="TextBox 24"/>
            <p:cNvSpPr txBox="1"/>
            <p:nvPr/>
          </p:nvSpPr>
          <p:spPr>
            <a:xfrm>
              <a:off x="165143" y="2801355"/>
              <a:ext cx="3322640" cy="1246495"/>
            </a:xfrm>
            <a:prstGeom prst="rect">
              <a:avLst/>
            </a:prstGeom>
            <a:solidFill>
              <a:schemeClr val="accent1"/>
            </a:solidFill>
            <a:ln w="57150">
              <a:solidFill>
                <a:schemeClr val="accent1"/>
              </a:solidFill>
            </a:ln>
            <a:scene3d>
              <a:camera prst="orthographicFront"/>
              <a:lightRig rig="threePt" dir="t"/>
            </a:scene3d>
            <a:sp3d>
              <a:bevelT/>
            </a:sp3d>
          </p:spPr>
          <p:txBody>
            <a:bodyPr wrap="square" tIns="91440" rtlCol="0">
              <a:spAutoFit/>
            </a:bodyPr>
            <a:lstStyle/>
            <a:p>
              <a:pPr algn="ctr"/>
              <a:r>
                <a:rPr lang="en-US" sz="2400" b="0" dirty="0">
                  <a:latin typeface="Vani" panose="020B0502040204020203" pitchFamily="34" charset="0"/>
                  <a:cs typeface="Vani" panose="020B0502040204020203" pitchFamily="34" charset="0"/>
                </a:rPr>
                <a:t>Unconscious bias;</a:t>
              </a:r>
            </a:p>
            <a:p>
              <a:pPr algn="ctr"/>
              <a:r>
                <a:rPr lang="en-US" sz="2400" b="0" dirty="0">
                  <a:latin typeface="Vani" panose="020B0502040204020203" pitchFamily="34" charset="0"/>
                  <a:cs typeface="Vani" panose="020B0502040204020203" pitchFamily="34" charset="0"/>
                </a:rPr>
                <a:t>Deficient experimental procedures</a:t>
              </a:r>
            </a:p>
          </p:txBody>
        </p:sp>
        <p:sp>
          <p:nvSpPr>
            <p:cNvPr id="29" name="TextBox 28"/>
            <p:cNvSpPr txBox="1"/>
            <p:nvPr/>
          </p:nvSpPr>
          <p:spPr>
            <a:xfrm>
              <a:off x="3708512" y="2905389"/>
              <a:ext cx="1676398" cy="507831"/>
            </a:xfrm>
            <a:prstGeom prst="rect">
              <a:avLst/>
            </a:prstGeom>
            <a:solidFill>
              <a:schemeClr val="accent1">
                <a:lumMod val="50000"/>
              </a:schemeClr>
            </a:solidFill>
            <a:ln>
              <a:noFill/>
            </a:ln>
            <a:scene3d>
              <a:camera prst="orthographicFront"/>
              <a:lightRig rig="threePt" dir="t"/>
            </a:scene3d>
            <a:sp3d>
              <a:bevelT/>
            </a:sp3d>
          </p:spPr>
          <p:txBody>
            <a:bodyPr wrap="square" tIns="91440" rtlCol="0">
              <a:spAutoFit/>
            </a:bodyPr>
            <a:lstStyle/>
            <a:p>
              <a:pPr algn="ctr"/>
              <a:r>
                <a:rPr lang="en-US" sz="2400" b="0" dirty="0">
                  <a:solidFill>
                    <a:schemeClr val="bg1"/>
                  </a:solidFill>
                  <a:latin typeface="Vani" panose="020B0502040204020203" pitchFamily="34" charset="0"/>
                  <a:cs typeface="Vani" panose="020B0502040204020203" pitchFamily="34" charset="0"/>
                </a:rPr>
                <a:t>Education</a:t>
              </a:r>
            </a:p>
          </p:txBody>
        </p:sp>
        <p:sp>
          <p:nvSpPr>
            <p:cNvPr id="30" name="Down Arrow 29"/>
            <p:cNvSpPr/>
            <p:nvPr/>
          </p:nvSpPr>
          <p:spPr>
            <a:xfrm rot="16200000">
              <a:off x="4487762" y="2826125"/>
              <a:ext cx="180515" cy="1739015"/>
            </a:xfrm>
            <a:prstGeom prst="downArrow">
              <a:avLst/>
            </a:prstGeom>
            <a:solidFill>
              <a:srgbClr val="FFFF00"/>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0">
                <a:solidFill>
                  <a:srgbClr val="FFFFFF"/>
                </a:solidFill>
              </a:endParaRPr>
            </a:p>
          </p:txBody>
        </p:sp>
        <p:sp>
          <p:nvSpPr>
            <p:cNvPr id="28" name="TextBox 27"/>
            <p:cNvSpPr txBox="1"/>
            <p:nvPr/>
          </p:nvSpPr>
          <p:spPr>
            <a:xfrm>
              <a:off x="5856052" y="2801355"/>
              <a:ext cx="3117241" cy="1246495"/>
            </a:xfrm>
            <a:prstGeom prst="rect">
              <a:avLst/>
            </a:prstGeom>
            <a:solidFill>
              <a:schemeClr val="accent1"/>
            </a:solidFill>
            <a:ln w="57150">
              <a:solidFill>
                <a:schemeClr val="accent1"/>
              </a:solidFill>
            </a:ln>
            <a:scene3d>
              <a:camera prst="orthographicFront"/>
              <a:lightRig rig="threePt" dir="t"/>
            </a:scene3d>
            <a:sp3d>
              <a:bevelT/>
            </a:sp3d>
          </p:spPr>
          <p:txBody>
            <a:bodyPr wrap="square" tIns="91440" rtlCol="0">
              <a:spAutoFit/>
            </a:bodyPr>
            <a:lstStyle/>
            <a:p>
              <a:pPr algn="ctr"/>
              <a:r>
                <a:rPr lang="en-US" sz="2400" dirty="0">
                  <a:latin typeface="Vani" panose="020B0502040204020203" pitchFamily="34" charset="0"/>
                  <a:cs typeface="Vani" panose="020B0502040204020203" pitchFamily="34" charset="0"/>
                </a:rPr>
                <a:t>Attentiveness to bias; Good </a:t>
              </a:r>
              <a:r>
                <a:rPr lang="en-US" sz="2400" b="0" dirty="0">
                  <a:latin typeface="Vani" panose="020B0502040204020203" pitchFamily="34" charset="0"/>
                  <a:cs typeface="Vani" panose="020B0502040204020203" pitchFamily="34" charset="0"/>
                </a:rPr>
                <a:t>experimental design</a:t>
              </a:r>
            </a:p>
          </p:txBody>
        </p:sp>
      </p:grpSp>
      <p:sp>
        <p:nvSpPr>
          <p:cNvPr id="31" name="TextBox 30"/>
          <p:cNvSpPr txBox="1"/>
          <p:nvPr/>
        </p:nvSpPr>
        <p:spPr>
          <a:xfrm>
            <a:off x="165142" y="1165005"/>
            <a:ext cx="3220086" cy="877163"/>
          </a:xfrm>
          <a:prstGeom prst="rect">
            <a:avLst/>
          </a:prstGeom>
          <a:solidFill>
            <a:schemeClr val="accent1"/>
          </a:solidFill>
          <a:ln w="57150">
            <a:solidFill>
              <a:schemeClr val="accent1"/>
            </a:solidFill>
          </a:ln>
          <a:scene3d>
            <a:camera prst="orthographicFront"/>
            <a:lightRig rig="threePt" dir="t"/>
          </a:scene3d>
          <a:sp3d>
            <a:bevelT/>
          </a:sp3d>
        </p:spPr>
        <p:txBody>
          <a:bodyPr wrap="square" tIns="91440" rtlCol="0">
            <a:spAutoFit/>
          </a:bodyPr>
          <a:lstStyle>
            <a:defPPr>
              <a:defRPr lang="en-US"/>
            </a:defPPr>
            <a:lvl1pPr algn="ctr">
              <a:defRPr sz="2000">
                <a:solidFill>
                  <a:schemeClr val="bg1"/>
                </a:solidFill>
              </a:defRPr>
            </a:lvl1pPr>
          </a:lstStyle>
          <a:p>
            <a:r>
              <a:rPr lang="en-US" sz="2400" b="0" dirty="0">
                <a:solidFill>
                  <a:schemeClr val="tx1"/>
                </a:solidFill>
                <a:latin typeface="Vani" panose="020B0502040204020203" pitchFamily="34" charset="0"/>
                <a:cs typeface="Vani" panose="020B0502040204020203" pitchFamily="34" charset="0"/>
              </a:rPr>
              <a:t>Lack of transparency in reporting</a:t>
            </a:r>
          </a:p>
        </p:txBody>
      </p:sp>
      <p:grpSp>
        <p:nvGrpSpPr>
          <p:cNvPr id="33" name="Group 32"/>
          <p:cNvGrpSpPr/>
          <p:nvPr/>
        </p:nvGrpSpPr>
        <p:grpSpPr>
          <a:xfrm>
            <a:off x="3708512" y="1132398"/>
            <a:ext cx="5264780" cy="909770"/>
            <a:chOff x="3708513" y="3123572"/>
            <a:chExt cx="5264780" cy="909770"/>
          </a:xfrm>
        </p:grpSpPr>
        <p:sp>
          <p:nvSpPr>
            <p:cNvPr id="35" name="TextBox 34"/>
            <p:cNvSpPr txBox="1"/>
            <p:nvPr/>
          </p:nvSpPr>
          <p:spPr>
            <a:xfrm>
              <a:off x="5856053" y="3156179"/>
              <a:ext cx="3117240" cy="877163"/>
            </a:xfrm>
            <a:prstGeom prst="rect">
              <a:avLst/>
            </a:prstGeom>
            <a:solidFill>
              <a:schemeClr val="accent1"/>
            </a:solidFill>
            <a:ln w="57150">
              <a:solidFill>
                <a:schemeClr val="accent1"/>
              </a:solidFill>
            </a:ln>
            <a:scene3d>
              <a:camera prst="orthographicFront"/>
              <a:lightRig rig="threePt" dir="t"/>
            </a:scene3d>
            <a:sp3d>
              <a:bevelT/>
            </a:sp3d>
          </p:spPr>
          <p:txBody>
            <a:bodyPr wrap="square" tIns="91440" rtlCol="0">
              <a:spAutoFit/>
            </a:bodyPr>
            <a:lstStyle>
              <a:defPPr>
                <a:defRPr lang="en-US"/>
              </a:defPPr>
              <a:lvl1pPr algn="ctr">
                <a:defRPr sz="2000">
                  <a:solidFill>
                    <a:schemeClr val="bg1"/>
                  </a:solidFill>
                </a:defRPr>
              </a:lvl1pPr>
            </a:lstStyle>
            <a:p>
              <a:r>
                <a:rPr lang="en-US" sz="2400" b="0" dirty="0">
                  <a:solidFill>
                    <a:schemeClr val="tx1"/>
                  </a:solidFill>
                  <a:latin typeface="Vani" panose="020B0502040204020203" pitchFamily="34" charset="0"/>
                  <a:cs typeface="Vani" panose="020B0502040204020203" pitchFamily="34" charset="0"/>
                </a:rPr>
                <a:t>Transparency</a:t>
              </a:r>
            </a:p>
            <a:p>
              <a:r>
                <a:rPr lang="en-US" sz="2400" dirty="0">
                  <a:solidFill>
                    <a:schemeClr val="tx1"/>
                  </a:solidFill>
                  <a:latin typeface="Vani" panose="020B0502040204020203" pitchFamily="34" charset="0"/>
                  <a:cs typeface="Vani" panose="020B0502040204020203" pitchFamily="34" charset="0"/>
                </a:rPr>
                <a:t>i</a:t>
              </a:r>
              <a:r>
                <a:rPr lang="en-US" sz="2400" b="0" dirty="0">
                  <a:solidFill>
                    <a:schemeClr val="tx1"/>
                  </a:solidFill>
                  <a:latin typeface="Vani" panose="020B0502040204020203" pitchFamily="34" charset="0"/>
                  <a:cs typeface="Vani" panose="020B0502040204020203" pitchFamily="34" charset="0"/>
                </a:rPr>
                <a:t>n reporting</a:t>
              </a:r>
            </a:p>
          </p:txBody>
        </p:sp>
        <p:grpSp>
          <p:nvGrpSpPr>
            <p:cNvPr id="36" name="Group 35"/>
            <p:cNvGrpSpPr/>
            <p:nvPr/>
          </p:nvGrpSpPr>
          <p:grpSpPr>
            <a:xfrm>
              <a:off x="3708513" y="3123572"/>
              <a:ext cx="1739015" cy="835250"/>
              <a:chOff x="3630689" y="3295880"/>
              <a:chExt cx="1739015" cy="835250"/>
            </a:xfrm>
          </p:grpSpPr>
          <p:sp>
            <p:nvSpPr>
              <p:cNvPr id="37" name="TextBox 36"/>
              <p:cNvSpPr txBox="1"/>
              <p:nvPr/>
            </p:nvSpPr>
            <p:spPr>
              <a:xfrm>
                <a:off x="3630689" y="3295880"/>
                <a:ext cx="1676397" cy="507831"/>
              </a:xfrm>
              <a:prstGeom prst="rect">
                <a:avLst/>
              </a:prstGeom>
              <a:solidFill>
                <a:schemeClr val="accent1">
                  <a:lumMod val="50000"/>
                </a:schemeClr>
              </a:solidFill>
              <a:ln>
                <a:noFill/>
              </a:ln>
              <a:scene3d>
                <a:camera prst="orthographicFront"/>
                <a:lightRig rig="threePt" dir="t"/>
              </a:scene3d>
              <a:sp3d>
                <a:bevelT/>
              </a:sp3d>
            </p:spPr>
            <p:txBody>
              <a:bodyPr wrap="square" tIns="91440" rtlCol="0">
                <a:spAutoFit/>
              </a:bodyPr>
              <a:lstStyle/>
              <a:p>
                <a:pPr algn="ctr"/>
                <a:r>
                  <a:rPr lang="en-US" sz="2400" b="0" dirty="0">
                    <a:solidFill>
                      <a:schemeClr val="bg1"/>
                    </a:solidFill>
                    <a:latin typeface="Vani" panose="020B0502040204020203" pitchFamily="34" charset="0"/>
                    <a:cs typeface="Vani" panose="020B0502040204020203" pitchFamily="34" charset="0"/>
                  </a:rPr>
                  <a:t>Review</a:t>
                </a:r>
              </a:p>
            </p:txBody>
          </p:sp>
          <p:sp>
            <p:nvSpPr>
              <p:cNvPr id="38" name="Down Arrow 37"/>
              <p:cNvSpPr/>
              <p:nvPr/>
            </p:nvSpPr>
            <p:spPr>
              <a:xfrm rot="16200000">
                <a:off x="4409939" y="3171365"/>
                <a:ext cx="180515" cy="1739015"/>
              </a:xfrm>
              <a:prstGeom prst="downArrow">
                <a:avLst/>
              </a:prstGeom>
              <a:solidFill>
                <a:srgbClr val="FFFF00"/>
              </a:solid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0">
                  <a:solidFill>
                    <a:srgbClr val="FFFFFF"/>
                  </a:solidFill>
                </a:endParaRPr>
              </a:p>
            </p:txBody>
          </p:sp>
        </p:grpSp>
      </p:grpSp>
      <p:sp>
        <p:nvSpPr>
          <p:cNvPr id="20" name="TextBox 1">
            <a:extLst>
              <a:ext uri="{FF2B5EF4-FFF2-40B4-BE49-F238E27FC236}">
                <a16:creationId xmlns:a16="http://schemas.microsoft.com/office/drawing/2014/main" id="{267085B4-69B5-441A-BE89-C0AD58EF50F6}"/>
              </a:ext>
            </a:extLst>
          </p:cNvPr>
          <p:cNvSpPr txBox="1">
            <a:spLocks noChangeArrowheads="1"/>
          </p:cNvSpPr>
          <p:nvPr/>
        </p:nvSpPr>
        <p:spPr bwMode="auto">
          <a:xfrm>
            <a:off x="231228" y="96376"/>
            <a:ext cx="8797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0" dirty="0">
                <a:solidFill>
                  <a:srgbClr val="FFFF00"/>
                </a:solidFill>
                <a:latin typeface="Vani" panose="020B0502040204020203" pitchFamily="34" charset="0"/>
                <a:cs typeface="Vani" panose="020B0502040204020203" pitchFamily="34" charset="0"/>
              </a:rPr>
              <a:t>How to </a:t>
            </a:r>
            <a:r>
              <a:rPr lang="en-US" sz="2400" dirty="0">
                <a:solidFill>
                  <a:srgbClr val="FFFF00"/>
                </a:solidFill>
                <a:latin typeface="Vani" panose="020B0502040204020203" pitchFamily="34" charset="0"/>
                <a:cs typeface="Vani" panose="020B0502040204020203" pitchFamily="34" charset="0"/>
              </a:rPr>
              <a:t>improve rigor and transparency</a:t>
            </a:r>
            <a:r>
              <a:rPr lang="en-US" sz="2400" b="0" dirty="0">
                <a:solidFill>
                  <a:srgbClr val="FFFF00"/>
                </a:solidFill>
                <a:latin typeface="Vani" panose="020B0502040204020203" pitchFamily="34" charset="0"/>
                <a:cs typeface="Vani" panose="020B0502040204020203" pitchFamily="34" charset="0"/>
              </a:rPr>
              <a:t>?</a:t>
            </a:r>
          </a:p>
        </p:txBody>
      </p:sp>
    </p:spTree>
    <p:extLst>
      <p:ext uri="{BB962C8B-B14F-4D97-AF65-F5344CB8AC3E}">
        <p14:creationId xmlns:p14="http://schemas.microsoft.com/office/powerpoint/2010/main" val="112380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90868" y="43111"/>
            <a:ext cx="7564232" cy="769441"/>
          </a:xfrm>
          <a:prstGeom prst="rect">
            <a:avLst/>
          </a:prstGeom>
        </p:spPr>
        <p:txBody>
          <a:bodyPr wrap="square">
            <a:spAutoFit/>
          </a:bodyPr>
          <a:lstStyle/>
          <a:p>
            <a:pPr algn="just"/>
            <a:r>
              <a:rPr lang="en-US" sz="2200" dirty="0">
                <a:solidFill>
                  <a:schemeClr val="bg1"/>
                </a:solidFill>
                <a:latin typeface="Vani" panose="02040502050405020303" pitchFamily="18" charset="0"/>
                <a:cs typeface="Vani" panose="02040502050405020303" pitchFamily="18" charset="0"/>
              </a:rPr>
              <a:t>A Visionary Resource for Instilling Fundamental Principles of Rigorous Neuroscience Research       </a:t>
            </a:r>
            <a:r>
              <a:rPr lang="en-US" sz="2000" dirty="0">
                <a:solidFill>
                  <a:schemeClr val="bg1"/>
                </a:solidFill>
                <a:latin typeface="Vani" panose="02040502050405020303" pitchFamily="18" charset="0"/>
                <a:cs typeface="Vani" panose="02040502050405020303" pitchFamily="18" charset="0"/>
              </a:rPr>
              <a:t>October 22 – 23, 2018</a:t>
            </a:r>
          </a:p>
        </p:txBody>
      </p:sp>
      <p:pic>
        <p:nvPicPr>
          <p:cNvPr id="4" name="Picture 3">
            <a:extLst>
              <a:ext uri="{FF2B5EF4-FFF2-40B4-BE49-F238E27FC236}">
                <a16:creationId xmlns:a16="http://schemas.microsoft.com/office/drawing/2014/main" id="{13C84FDE-E38F-4921-8A85-6125592D28EB}"/>
              </a:ext>
            </a:extLst>
          </p:cNvPr>
          <p:cNvPicPr>
            <a:picLocks noChangeAspect="1"/>
          </p:cNvPicPr>
          <p:nvPr/>
        </p:nvPicPr>
        <p:blipFill>
          <a:blip r:embed="rId3"/>
          <a:stretch>
            <a:fillRect/>
          </a:stretch>
        </p:blipFill>
        <p:spPr>
          <a:xfrm>
            <a:off x="88900" y="43111"/>
            <a:ext cx="1401968" cy="2176536"/>
          </a:xfrm>
          <a:prstGeom prst="rect">
            <a:avLst/>
          </a:prstGeom>
        </p:spPr>
      </p:pic>
      <p:grpSp>
        <p:nvGrpSpPr>
          <p:cNvPr id="40" name="Group 39">
            <a:extLst>
              <a:ext uri="{FF2B5EF4-FFF2-40B4-BE49-F238E27FC236}">
                <a16:creationId xmlns:a16="http://schemas.microsoft.com/office/drawing/2014/main" id="{7BC84912-E44F-4813-96B0-6C1C459CBA99}"/>
              </a:ext>
            </a:extLst>
          </p:cNvPr>
          <p:cNvGrpSpPr/>
          <p:nvPr/>
        </p:nvGrpSpPr>
        <p:grpSpPr>
          <a:xfrm>
            <a:off x="3518453" y="1092119"/>
            <a:ext cx="5258353" cy="868829"/>
            <a:chOff x="3796747" y="1509561"/>
            <a:chExt cx="5258353" cy="868829"/>
          </a:xfrm>
        </p:grpSpPr>
        <p:pic>
          <p:nvPicPr>
            <p:cNvPr id="5" name="Picture 4">
              <a:extLst>
                <a:ext uri="{FF2B5EF4-FFF2-40B4-BE49-F238E27FC236}">
                  <a16:creationId xmlns:a16="http://schemas.microsoft.com/office/drawing/2014/main" id="{E07F1FB7-B2DB-41D0-98BB-4B87C2AFFB2B}"/>
                </a:ext>
              </a:extLst>
            </p:cNvPr>
            <p:cNvPicPr>
              <a:picLocks noChangeAspect="1"/>
            </p:cNvPicPr>
            <p:nvPr/>
          </p:nvPicPr>
          <p:blipFill>
            <a:blip r:embed="rId4"/>
            <a:stretch>
              <a:fillRect/>
            </a:stretch>
          </p:blipFill>
          <p:spPr>
            <a:xfrm>
              <a:off x="3796747" y="1509561"/>
              <a:ext cx="868829" cy="868829"/>
            </a:xfrm>
            <a:prstGeom prst="rect">
              <a:avLst/>
            </a:prstGeom>
          </p:spPr>
        </p:pic>
        <p:sp>
          <p:nvSpPr>
            <p:cNvPr id="32" name="TextBox 31">
              <a:extLst>
                <a:ext uri="{FF2B5EF4-FFF2-40B4-BE49-F238E27FC236}">
                  <a16:creationId xmlns:a16="http://schemas.microsoft.com/office/drawing/2014/main" id="{4F718275-F6C2-4F58-994E-520E214DD6E1}"/>
                </a:ext>
              </a:extLst>
            </p:cNvPr>
            <p:cNvSpPr txBox="1"/>
            <p:nvPr/>
          </p:nvSpPr>
          <p:spPr>
            <a:xfrm>
              <a:off x="4754398" y="1559255"/>
              <a:ext cx="4300702" cy="769441"/>
            </a:xfrm>
            <a:prstGeom prst="rect">
              <a:avLst/>
            </a:prstGeom>
            <a:noFill/>
          </p:spPr>
          <p:txBody>
            <a:bodyPr wrap="square" rtlCol="0">
              <a:spAutoFit/>
            </a:bodyPr>
            <a:lstStyle/>
            <a:p>
              <a:pPr algn="just"/>
              <a:r>
                <a:rPr lang="en-US" sz="2200" dirty="0">
                  <a:solidFill>
                    <a:schemeClr val="bg1"/>
                  </a:solidFill>
                  <a:latin typeface="Vani" panose="02040502050405020303" pitchFamily="18" charset="0"/>
                  <a:cs typeface="Vani" panose="02040502050405020303" pitchFamily="18" charset="0"/>
                </a:rPr>
                <a:t>An effective educational platform should target all career stages</a:t>
              </a:r>
              <a:endParaRPr lang="en-US" sz="2200" dirty="0"/>
            </a:p>
          </p:txBody>
        </p:sp>
      </p:grpSp>
      <p:grpSp>
        <p:nvGrpSpPr>
          <p:cNvPr id="41" name="Group 40">
            <a:extLst>
              <a:ext uri="{FF2B5EF4-FFF2-40B4-BE49-F238E27FC236}">
                <a16:creationId xmlns:a16="http://schemas.microsoft.com/office/drawing/2014/main" id="{0BFF260E-D9BE-4343-9F19-0B2363BC1671}"/>
              </a:ext>
            </a:extLst>
          </p:cNvPr>
          <p:cNvGrpSpPr/>
          <p:nvPr/>
        </p:nvGrpSpPr>
        <p:grpSpPr>
          <a:xfrm>
            <a:off x="2878087" y="2146316"/>
            <a:ext cx="4556383" cy="938718"/>
            <a:chOff x="2925943" y="2680275"/>
            <a:chExt cx="4556383" cy="938718"/>
          </a:xfrm>
        </p:grpSpPr>
        <p:pic>
          <p:nvPicPr>
            <p:cNvPr id="8" name="Picture 7">
              <a:extLst>
                <a:ext uri="{FF2B5EF4-FFF2-40B4-BE49-F238E27FC236}">
                  <a16:creationId xmlns:a16="http://schemas.microsoft.com/office/drawing/2014/main" id="{A67AA9F6-D717-446D-9D33-7DE4314FAB61}"/>
                </a:ext>
              </a:extLst>
            </p:cNvPr>
            <p:cNvPicPr>
              <a:picLocks noChangeAspect="1"/>
            </p:cNvPicPr>
            <p:nvPr/>
          </p:nvPicPr>
          <p:blipFill rotWithShape="1">
            <a:blip r:embed="rId5"/>
            <a:srcRect l="51028" t="5786" r="8696"/>
            <a:stretch/>
          </p:blipFill>
          <p:spPr>
            <a:xfrm>
              <a:off x="2925943" y="2680275"/>
              <a:ext cx="870804" cy="938718"/>
            </a:xfrm>
            <a:prstGeom prst="rect">
              <a:avLst/>
            </a:prstGeom>
          </p:spPr>
        </p:pic>
        <p:sp>
          <p:nvSpPr>
            <p:cNvPr id="36" name="TextBox 35">
              <a:extLst>
                <a:ext uri="{FF2B5EF4-FFF2-40B4-BE49-F238E27FC236}">
                  <a16:creationId xmlns:a16="http://schemas.microsoft.com/office/drawing/2014/main" id="{550CBB42-97FC-49BA-837B-578CB2CFCB6C}"/>
                </a:ext>
              </a:extLst>
            </p:cNvPr>
            <p:cNvSpPr txBox="1"/>
            <p:nvPr/>
          </p:nvSpPr>
          <p:spPr>
            <a:xfrm>
              <a:off x="3906076" y="2764914"/>
              <a:ext cx="3576250" cy="769441"/>
            </a:xfrm>
            <a:prstGeom prst="rect">
              <a:avLst/>
            </a:prstGeom>
            <a:noFill/>
          </p:spPr>
          <p:txBody>
            <a:bodyPr wrap="square" rtlCol="0">
              <a:spAutoFit/>
            </a:bodyPr>
            <a:lstStyle/>
            <a:p>
              <a:r>
                <a:rPr lang="en-US" sz="2200" dirty="0">
                  <a:solidFill>
                    <a:schemeClr val="bg1"/>
                  </a:solidFill>
                  <a:latin typeface="Vani" panose="02040502050405020303" pitchFamily="18" charset="0"/>
                  <a:cs typeface="Vani" panose="02040502050405020303" pitchFamily="18" charset="0"/>
                </a:rPr>
                <a:t>Interventions need to lead to behavioral change</a:t>
              </a:r>
            </a:p>
          </p:txBody>
        </p:sp>
      </p:grpSp>
      <p:grpSp>
        <p:nvGrpSpPr>
          <p:cNvPr id="42" name="Group 41">
            <a:extLst>
              <a:ext uri="{FF2B5EF4-FFF2-40B4-BE49-F238E27FC236}">
                <a16:creationId xmlns:a16="http://schemas.microsoft.com/office/drawing/2014/main" id="{DC61EA43-04E8-4DD0-9B18-6C2C259E6C4F}"/>
              </a:ext>
            </a:extLst>
          </p:cNvPr>
          <p:cNvGrpSpPr/>
          <p:nvPr/>
        </p:nvGrpSpPr>
        <p:grpSpPr>
          <a:xfrm>
            <a:off x="1987825" y="3213595"/>
            <a:ext cx="6651200" cy="1265785"/>
            <a:chOff x="1580320" y="3882376"/>
            <a:chExt cx="6649280" cy="1265785"/>
          </a:xfrm>
        </p:grpSpPr>
        <p:pic>
          <p:nvPicPr>
            <p:cNvPr id="31" name="Graphic 30">
              <a:extLst>
                <a:ext uri="{FF2B5EF4-FFF2-40B4-BE49-F238E27FC236}">
                  <a16:creationId xmlns:a16="http://schemas.microsoft.com/office/drawing/2014/main" id="{E94B4D2D-95DF-42F8-8DD4-4C513D1FAE9D}"/>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8795" t="9366" r="7708" b="6940"/>
            <a:stretch/>
          </p:blipFill>
          <p:spPr>
            <a:xfrm>
              <a:off x="1580320" y="3882376"/>
              <a:ext cx="1441174" cy="1265785"/>
            </a:xfrm>
            <a:prstGeom prst="rect">
              <a:avLst/>
            </a:prstGeom>
          </p:spPr>
        </p:pic>
        <p:sp>
          <p:nvSpPr>
            <p:cNvPr id="37" name="TextBox 36">
              <a:extLst>
                <a:ext uri="{FF2B5EF4-FFF2-40B4-BE49-F238E27FC236}">
                  <a16:creationId xmlns:a16="http://schemas.microsoft.com/office/drawing/2014/main" id="{1133359A-5EA7-49AD-8D66-B8073DCA2405}"/>
                </a:ext>
              </a:extLst>
            </p:cNvPr>
            <p:cNvSpPr txBox="1"/>
            <p:nvPr/>
          </p:nvSpPr>
          <p:spPr>
            <a:xfrm>
              <a:off x="3106245" y="3961270"/>
              <a:ext cx="5123355" cy="1107996"/>
            </a:xfrm>
            <a:prstGeom prst="rect">
              <a:avLst/>
            </a:prstGeom>
            <a:noFill/>
          </p:spPr>
          <p:txBody>
            <a:bodyPr wrap="square" rtlCol="0">
              <a:spAutoFit/>
            </a:bodyPr>
            <a:lstStyle/>
            <a:p>
              <a:r>
                <a:rPr lang="en-US" sz="2200" dirty="0">
                  <a:solidFill>
                    <a:schemeClr val="bg1"/>
                  </a:solidFill>
                  <a:latin typeface="Vani" panose="02040502050405020303" pitchFamily="18" charset="0"/>
                  <a:cs typeface="Vani" panose="02040502050405020303" pitchFamily="18" charset="0"/>
                </a:rPr>
                <a:t>Progress will require a culture change at all academic, publishing, and funding organizational levels</a:t>
              </a:r>
            </a:p>
          </p:txBody>
        </p:sp>
      </p:grpSp>
      <p:grpSp>
        <p:nvGrpSpPr>
          <p:cNvPr id="43" name="Group 42">
            <a:extLst>
              <a:ext uri="{FF2B5EF4-FFF2-40B4-BE49-F238E27FC236}">
                <a16:creationId xmlns:a16="http://schemas.microsoft.com/office/drawing/2014/main" id="{4B455700-B985-4A8B-B559-2070175672F4}"/>
              </a:ext>
            </a:extLst>
          </p:cNvPr>
          <p:cNvGrpSpPr/>
          <p:nvPr/>
        </p:nvGrpSpPr>
        <p:grpSpPr>
          <a:xfrm>
            <a:off x="1506237" y="4514473"/>
            <a:ext cx="7141381" cy="826483"/>
            <a:chOff x="416473" y="5456127"/>
            <a:chExt cx="7838938" cy="826483"/>
          </a:xfrm>
        </p:grpSpPr>
        <p:sp>
          <p:nvSpPr>
            <p:cNvPr id="38" name="TextBox 37">
              <a:extLst>
                <a:ext uri="{FF2B5EF4-FFF2-40B4-BE49-F238E27FC236}">
                  <a16:creationId xmlns:a16="http://schemas.microsoft.com/office/drawing/2014/main" id="{FB69E0F6-38E2-4E52-88A1-39DB4DBCC6E8}"/>
                </a:ext>
              </a:extLst>
            </p:cNvPr>
            <p:cNvSpPr txBox="1"/>
            <p:nvPr/>
          </p:nvSpPr>
          <p:spPr>
            <a:xfrm>
              <a:off x="1765157" y="5513169"/>
              <a:ext cx="6490254" cy="769441"/>
            </a:xfrm>
            <a:prstGeom prst="rect">
              <a:avLst/>
            </a:prstGeom>
            <a:noFill/>
          </p:spPr>
          <p:txBody>
            <a:bodyPr wrap="square" rtlCol="0">
              <a:spAutoFit/>
            </a:bodyPr>
            <a:lstStyle/>
            <a:p>
              <a:r>
                <a:rPr lang="en-US" sz="2200" dirty="0">
                  <a:solidFill>
                    <a:schemeClr val="bg1"/>
                  </a:solidFill>
                  <a:latin typeface="Vani" panose="02040502050405020303" pitchFamily="18" charset="0"/>
                  <a:cs typeface="Vani" panose="02040502050405020303" pitchFamily="18" charset="0"/>
                </a:rPr>
                <a:t>Academic institutions need to play a proactive role in changing the culture</a:t>
              </a:r>
            </a:p>
          </p:txBody>
        </p:sp>
        <p:pic>
          <p:nvPicPr>
            <p:cNvPr id="39" name="Picture 38">
              <a:extLst>
                <a:ext uri="{FF2B5EF4-FFF2-40B4-BE49-F238E27FC236}">
                  <a16:creationId xmlns:a16="http://schemas.microsoft.com/office/drawing/2014/main" id="{54C09BBF-FEC8-41F3-B1D0-20F1FB3097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473" y="5456127"/>
              <a:ext cx="1279001" cy="773147"/>
            </a:xfrm>
            <a:prstGeom prst="rect">
              <a:avLst/>
            </a:prstGeom>
          </p:spPr>
        </p:pic>
      </p:grpSp>
      <p:grpSp>
        <p:nvGrpSpPr>
          <p:cNvPr id="9" name="Group 8">
            <a:extLst>
              <a:ext uri="{FF2B5EF4-FFF2-40B4-BE49-F238E27FC236}">
                <a16:creationId xmlns:a16="http://schemas.microsoft.com/office/drawing/2014/main" id="{F289A63B-7229-432E-8AC4-FDD57CAA987A}"/>
              </a:ext>
            </a:extLst>
          </p:cNvPr>
          <p:cNvGrpSpPr/>
          <p:nvPr/>
        </p:nvGrpSpPr>
        <p:grpSpPr>
          <a:xfrm>
            <a:off x="1226370" y="839379"/>
            <a:ext cx="7927984" cy="5763409"/>
            <a:chOff x="1226370" y="839379"/>
            <a:chExt cx="7927984" cy="5763409"/>
          </a:xfrm>
        </p:grpSpPr>
        <p:grpSp>
          <p:nvGrpSpPr>
            <p:cNvPr id="7" name="Group 6">
              <a:extLst>
                <a:ext uri="{FF2B5EF4-FFF2-40B4-BE49-F238E27FC236}">
                  <a16:creationId xmlns:a16="http://schemas.microsoft.com/office/drawing/2014/main" id="{113FD0CA-D9B1-49F9-A36C-0A3589A4FE28}"/>
                </a:ext>
              </a:extLst>
            </p:cNvPr>
            <p:cNvGrpSpPr/>
            <p:nvPr/>
          </p:nvGrpSpPr>
          <p:grpSpPr>
            <a:xfrm>
              <a:off x="1886114" y="5598937"/>
              <a:ext cx="7268240" cy="1003851"/>
              <a:chOff x="1249596" y="5351564"/>
              <a:chExt cx="7268240" cy="1003851"/>
            </a:xfrm>
          </p:grpSpPr>
          <p:pic>
            <p:nvPicPr>
              <p:cNvPr id="6" name="Graphic 5">
                <a:extLst>
                  <a:ext uri="{FF2B5EF4-FFF2-40B4-BE49-F238E27FC236}">
                    <a16:creationId xmlns:a16="http://schemas.microsoft.com/office/drawing/2014/main" id="{8EF6B732-4FC3-4C74-9EC8-7E0FBCD7059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49596" y="5351564"/>
                <a:ext cx="942442" cy="1003851"/>
              </a:xfrm>
              <a:prstGeom prst="rect">
                <a:avLst/>
              </a:prstGeom>
            </p:spPr>
          </p:pic>
          <p:sp>
            <p:nvSpPr>
              <p:cNvPr id="19" name="TextBox 18">
                <a:extLst>
                  <a:ext uri="{FF2B5EF4-FFF2-40B4-BE49-F238E27FC236}">
                    <a16:creationId xmlns:a16="http://schemas.microsoft.com/office/drawing/2014/main" id="{3E20D2A4-E936-47C0-A86F-018FAED27A49}"/>
                  </a:ext>
                </a:extLst>
              </p:cNvPr>
              <p:cNvSpPr txBox="1"/>
              <p:nvPr/>
            </p:nvSpPr>
            <p:spPr>
              <a:xfrm>
                <a:off x="2361004" y="5701591"/>
                <a:ext cx="6156832" cy="430887"/>
              </a:xfrm>
              <a:prstGeom prst="rect">
                <a:avLst/>
              </a:prstGeom>
              <a:noFill/>
            </p:spPr>
            <p:txBody>
              <a:bodyPr wrap="square" rtlCol="0">
                <a:spAutoFit/>
              </a:bodyPr>
              <a:lstStyle/>
              <a:p>
                <a:r>
                  <a:rPr lang="en-US" sz="2200" dirty="0">
                    <a:solidFill>
                      <a:schemeClr val="bg1"/>
                    </a:solidFill>
                    <a:latin typeface="Vani" panose="02040502050405020303" pitchFamily="18" charset="0"/>
                    <a:cs typeface="Vani" panose="02040502050405020303" pitchFamily="18" charset="0"/>
                  </a:rPr>
                  <a:t>Call to establish communities of champions</a:t>
                </a:r>
              </a:p>
            </p:txBody>
          </p:sp>
        </p:grpSp>
        <p:sp>
          <p:nvSpPr>
            <p:cNvPr id="2" name="Arrow: Curved Right 1">
              <a:extLst>
                <a:ext uri="{FF2B5EF4-FFF2-40B4-BE49-F238E27FC236}">
                  <a16:creationId xmlns:a16="http://schemas.microsoft.com/office/drawing/2014/main" id="{DD248151-8BFB-48D1-A7E7-9D3797A33320}"/>
                </a:ext>
              </a:extLst>
            </p:cNvPr>
            <p:cNvSpPr/>
            <p:nvPr/>
          </p:nvSpPr>
          <p:spPr>
            <a:xfrm rot="1039190">
              <a:off x="1226370" y="839379"/>
              <a:ext cx="1281785" cy="5605491"/>
            </a:xfrm>
            <a:prstGeom prst="curvedRightArrow">
              <a:avLst>
                <a:gd name="adj1" fmla="val 13653"/>
                <a:gd name="adj2" fmla="val 55232"/>
                <a:gd name="adj3" fmla="val 275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256633267"/>
      </p:ext>
    </p:extLst>
  </p:cSld>
  <p:clrMapOvr>
    <a:masterClrMapping/>
  </p:clrMapOvr>
  <mc:AlternateContent xmlns:mc="http://schemas.openxmlformats.org/markup-compatibility/2006" xmlns:p14="http://schemas.microsoft.com/office/powerpoint/2010/main">
    <mc:Choice Requires="p14">
      <p:transition spd="slow" p14:dur="2000" advTm="4498"/>
    </mc:Choice>
    <mc:Fallback xmlns="">
      <p:transition spd="slow" advTm="44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modernlib.ru/books/feynman_richard_p/surely_youre_joking_mr_feynman/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357" y="862032"/>
            <a:ext cx="3272197" cy="520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ChangeArrowheads="1"/>
          </p:cNvSpPr>
          <p:nvPr/>
        </p:nvSpPr>
        <p:spPr bwMode="auto">
          <a:xfrm>
            <a:off x="4373217" y="1049918"/>
            <a:ext cx="405212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200" dirty="0">
                <a:solidFill>
                  <a:schemeClr val="bg1"/>
                </a:solidFill>
                <a:latin typeface="Vani" panose="020B0502040204020203" pitchFamily="34" charset="0"/>
                <a:cs typeface="Vani" panose="020B0502040204020203" pitchFamily="34" charset="0"/>
              </a:rPr>
              <a:t>“If you’re doing an experiment, you should report everything that you think might make it invalid – not only what you think is right about it….</a:t>
            </a:r>
          </a:p>
          <a:p>
            <a:pPr algn="just"/>
            <a:endParaRPr lang="en-US" sz="2200" dirty="0">
              <a:solidFill>
                <a:schemeClr val="bg1"/>
              </a:solidFill>
              <a:latin typeface="Vani" panose="020B0502040204020203" pitchFamily="34" charset="0"/>
              <a:cs typeface="Vani" panose="020B0502040204020203" pitchFamily="34" charset="0"/>
            </a:endParaRPr>
          </a:p>
          <a:p>
            <a:pPr algn="just"/>
            <a:r>
              <a:rPr lang="en-US" sz="2200" dirty="0">
                <a:solidFill>
                  <a:schemeClr val="bg1"/>
                </a:solidFill>
                <a:latin typeface="Vani" panose="020B0502040204020203" pitchFamily="34" charset="0"/>
                <a:cs typeface="Vani" panose="020B0502040204020203" pitchFamily="34" charset="0"/>
              </a:rPr>
              <a:t>Details that could throw doubt on your interpretation must be given, if you know them.  </a:t>
            </a:r>
            <a:r>
              <a:rPr lang="en-US" sz="2200" dirty="0">
                <a:solidFill>
                  <a:srgbClr val="FFFF00"/>
                </a:solidFill>
                <a:latin typeface="Vani" panose="020B0502040204020203" pitchFamily="34" charset="0"/>
                <a:cs typeface="Vani" panose="020B0502040204020203" pitchFamily="34" charset="0"/>
              </a:rPr>
              <a:t>You must do the best you can – if you know anything at all wrong, or possibly wrong – to explain it.</a:t>
            </a:r>
            <a:r>
              <a:rPr lang="en-US" sz="2200" dirty="0">
                <a:solidFill>
                  <a:schemeClr val="bg1"/>
                </a:solidFill>
                <a:latin typeface="Vani" panose="020B0502040204020203" pitchFamily="34" charset="0"/>
                <a:cs typeface="Vani" panose="020B0502040204020203" pitchFamily="34" charset="0"/>
              </a:rPr>
              <a:t>”</a:t>
            </a:r>
          </a:p>
          <a:p>
            <a:pPr algn="just"/>
            <a:r>
              <a:rPr lang="en-US" sz="2200" dirty="0">
                <a:solidFill>
                  <a:schemeClr val="bg1"/>
                </a:solidFill>
                <a:latin typeface="Vani" panose="020B0502040204020203" pitchFamily="34" charset="0"/>
                <a:cs typeface="Vani" panose="020B0502040204020203" pitchFamily="34" charset="0"/>
              </a:rPr>
              <a:t> </a:t>
            </a:r>
          </a:p>
        </p:txBody>
      </p:sp>
      <p:sp>
        <p:nvSpPr>
          <p:cNvPr id="4" name="TextBox 1">
            <a:extLst>
              <a:ext uri="{FF2B5EF4-FFF2-40B4-BE49-F238E27FC236}">
                <a16:creationId xmlns:a16="http://schemas.microsoft.com/office/drawing/2014/main" id="{0AE97E60-6DE6-427A-ADC1-783B6AFF829E}"/>
              </a:ext>
            </a:extLst>
          </p:cNvPr>
          <p:cNvSpPr txBox="1">
            <a:spLocks noChangeArrowheads="1"/>
          </p:cNvSpPr>
          <p:nvPr/>
        </p:nvSpPr>
        <p:spPr bwMode="auto">
          <a:xfrm>
            <a:off x="0" y="19096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dirty="0">
                <a:solidFill>
                  <a:srgbClr val="FFFF00"/>
                </a:solidFill>
                <a:latin typeface="Vani" panose="020B0502040204020203" pitchFamily="34" charset="0"/>
                <a:cs typeface="Vani" panose="020B0502040204020203" pitchFamily="34" charset="0"/>
              </a:rPr>
              <a:t>Rigor and transparency are inseparable </a:t>
            </a:r>
          </a:p>
        </p:txBody>
      </p:sp>
    </p:spTree>
    <p:extLst>
      <p:ext uri="{BB962C8B-B14F-4D97-AF65-F5344CB8AC3E}">
        <p14:creationId xmlns:p14="http://schemas.microsoft.com/office/powerpoint/2010/main" val="1146402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4307" y="158274"/>
            <a:ext cx="3035386" cy="461665"/>
          </a:xfrm>
          <a:prstGeom prst="rect">
            <a:avLst/>
          </a:prstGeom>
          <a:noFill/>
        </p:spPr>
        <p:txBody>
          <a:bodyPr wrap="square" rtlCol="0">
            <a:spAutoFit/>
          </a:bodyPr>
          <a:lstStyle/>
          <a:p>
            <a:pPr algn="ctr"/>
            <a:r>
              <a:rPr lang="en-US" sz="2400" dirty="0">
                <a:solidFill>
                  <a:srgbClr val="FFFF00"/>
                </a:solidFill>
                <a:latin typeface="Vani" panose="020B0502040204020203" pitchFamily="34" charset="0"/>
                <a:cs typeface="Vani" panose="020B0502040204020203" pitchFamily="34" charset="0"/>
              </a:rPr>
              <a:t>Publication Bias</a:t>
            </a:r>
          </a:p>
        </p:txBody>
      </p:sp>
      <p:grpSp>
        <p:nvGrpSpPr>
          <p:cNvPr id="22" name="Group 21"/>
          <p:cNvGrpSpPr/>
          <p:nvPr/>
        </p:nvGrpSpPr>
        <p:grpSpPr>
          <a:xfrm>
            <a:off x="2881268" y="1039628"/>
            <a:ext cx="3337381" cy="2566136"/>
            <a:chOff x="2881268" y="1039628"/>
            <a:chExt cx="3337381" cy="2566136"/>
          </a:xfrm>
        </p:grpSpPr>
        <p:sp>
          <p:nvSpPr>
            <p:cNvPr id="6" name="Rectangle 5"/>
            <p:cNvSpPr/>
            <p:nvPr/>
          </p:nvSpPr>
          <p:spPr>
            <a:xfrm>
              <a:off x="2959287" y="2748057"/>
              <a:ext cx="3181342" cy="83099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81268" y="2728601"/>
              <a:ext cx="3337381" cy="877163"/>
            </a:xfrm>
            <a:prstGeom prst="rect">
              <a:avLst/>
            </a:prstGeom>
            <a:noFill/>
          </p:spPr>
          <p:txBody>
            <a:bodyPr wrap="square" tIns="91440" rtlCol="0">
              <a:spAutoFit/>
            </a:bodyPr>
            <a:lstStyle/>
            <a:p>
              <a:pPr algn="ctr"/>
              <a:r>
                <a:rPr lang="en-US" sz="2400" dirty="0">
                  <a:latin typeface="Vani" panose="020B0502040204020203" pitchFamily="34" charset="0"/>
                  <a:cs typeface="Vani" panose="020B0502040204020203" pitchFamily="34" charset="0"/>
                </a:rPr>
                <a:t>Experiments </a:t>
              </a:r>
            </a:p>
            <a:p>
              <a:pPr algn="ctr"/>
              <a:r>
                <a:rPr lang="en-US" sz="2400" dirty="0">
                  <a:latin typeface="Vani" panose="020B0502040204020203" pitchFamily="34" charset="0"/>
                  <a:cs typeface="Vani" panose="020B0502040204020203" pitchFamily="34" charset="0"/>
                </a:rPr>
                <a:t>to test the hypothesis</a:t>
              </a:r>
            </a:p>
          </p:txBody>
        </p:sp>
        <p:sp>
          <p:nvSpPr>
            <p:cNvPr id="17" name="Down Arrow Callout 16"/>
            <p:cNvSpPr/>
            <p:nvPr/>
          </p:nvSpPr>
          <p:spPr>
            <a:xfrm>
              <a:off x="3726666" y="1913100"/>
              <a:ext cx="1646584" cy="721072"/>
            </a:xfrm>
            <a:prstGeom prst="downArrowCallou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Callout 2"/>
            <p:cNvSpPr/>
            <p:nvPr/>
          </p:nvSpPr>
          <p:spPr>
            <a:xfrm>
              <a:off x="3152948" y="1039628"/>
              <a:ext cx="2794021" cy="721072"/>
            </a:xfrm>
            <a:prstGeom prst="downArrowCallou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81268" y="1039628"/>
              <a:ext cx="3337381" cy="507831"/>
            </a:xfrm>
            <a:prstGeom prst="rect">
              <a:avLst/>
            </a:prstGeom>
            <a:noFill/>
          </p:spPr>
          <p:txBody>
            <a:bodyPr wrap="square" tIns="91440" rtlCol="0">
              <a:spAutoFit/>
            </a:bodyPr>
            <a:lstStyle/>
            <a:p>
              <a:pPr algn="ctr"/>
              <a:r>
                <a:rPr lang="en-US" sz="2400" dirty="0">
                  <a:latin typeface="Vani" panose="020B0502040204020203" pitchFamily="34" charset="0"/>
                  <a:cs typeface="Vani" panose="020B0502040204020203" pitchFamily="34" charset="0"/>
                </a:rPr>
                <a:t>Research Question</a:t>
              </a:r>
            </a:p>
          </p:txBody>
        </p:sp>
        <p:sp>
          <p:nvSpPr>
            <p:cNvPr id="9" name="TextBox 8"/>
            <p:cNvSpPr txBox="1"/>
            <p:nvPr/>
          </p:nvSpPr>
          <p:spPr>
            <a:xfrm>
              <a:off x="3590474" y="1902147"/>
              <a:ext cx="1918968" cy="507831"/>
            </a:xfrm>
            <a:prstGeom prst="rect">
              <a:avLst/>
            </a:prstGeom>
            <a:noFill/>
          </p:spPr>
          <p:txBody>
            <a:bodyPr wrap="square" tIns="91440" rtlCol="0">
              <a:spAutoFit/>
            </a:bodyPr>
            <a:lstStyle/>
            <a:p>
              <a:pPr algn="ctr"/>
              <a:r>
                <a:rPr lang="en-US" sz="2400" dirty="0">
                  <a:latin typeface="Vani" panose="020B0502040204020203" pitchFamily="34" charset="0"/>
                  <a:cs typeface="Vani" panose="020B0502040204020203" pitchFamily="34" charset="0"/>
                </a:rPr>
                <a:t>hypothesis</a:t>
              </a:r>
            </a:p>
          </p:txBody>
        </p:sp>
      </p:grpSp>
      <p:grpSp>
        <p:nvGrpSpPr>
          <p:cNvPr id="14" name="Group 13"/>
          <p:cNvGrpSpPr/>
          <p:nvPr/>
        </p:nvGrpSpPr>
        <p:grpSpPr>
          <a:xfrm>
            <a:off x="2403921" y="3456406"/>
            <a:ext cx="1740141" cy="3214871"/>
            <a:chOff x="2403921" y="3456406"/>
            <a:chExt cx="1740141" cy="3214871"/>
          </a:xfrm>
        </p:grpSpPr>
        <p:grpSp>
          <p:nvGrpSpPr>
            <p:cNvPr id="19" name="Group 18"/>
            <p:cNvGrpSpPr/>
            <p:nvPr/>
          </p:nvGrpSpPr>
          <p:grpSpPr>
            <a:xfrm>
              <a:off x="2475371" y="3667319"/>
              <a:ext cx="1668691" cy="3003958"/>
              <a:chOff x="928619" y="3667319"/>
              <a:chExt cx="1668691" cy="3003958"/>
            </a:xfrm>
          </p:grpSpPr>
          <p:sp>
            <p:nvSpPr>
              <p:cNvPr id="15" name="Rectangle 14"/>
              <p:cNvSpPr/>
              <p:nvPr/>
            </p:nvSpPr>
            <p:spPr>
              <a:xfrm>
                <a:off x="1059961" y="4994316"/>
                <a:ext cx="1406007" cy="1357840"/>
              </a:xfrm>
              <a:prstGeom prst="rect">
                <a:avLst/>
              </a:prstGeom>
              <a:solidFill>
                <a:schemeClr val="accent5"/>
              </a:solidFill>
              <a:effectLst>
                <a:glow rad="2667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28619" y="4963117"/>
                <a:ext cx="1668691" cy="1708160"/>
              </a:xfrm>
              <a:prstGeom prst="rect">
                <a:avLst/>
              </a:prstGeom>
              <a:noFill/>
            </p:spPr>
            <p:txBody>
              <a:bodyPr wrap="square" tIns="182880" rtlCol="0">
                <a:spAutoFit/>
              </a:bodyPr>
              <a:lstStyle/>
              <a:p>
                <a:pPr algn="ctr"/>
                <a:r>
                  <a:rPr lang="en-US" sz="2400" dirty="0">
                    <a:solidFill>
                      <a:srgbClr val="C00000"/>
                    </a:solidFill>
                    <a:latin typeface="Vani" panose="020B0502040204020203" pitchFamily="34" charset="0"/>
                    <a:cs typeface="Vani" panose="020B0502040204020203" pitchFamily="34" charset="0"/>
                  </a:rPr>
                  <a:t>Publish! </a:t>
                </a:r>
              </a:p>
              <a:p>
                <a:pPr algn="ctr"/>
                <a:r>
                  <a:rPr lang="en-US" sz="7200" dirty="0">
                    <a:solidFill>
                      <a:srgbClr val="C00000"/>
                    </a:solidFill>
                    <a:latin typeface="Vani" panose="020B0502040204020203" pitchFamily="34" charset="0"/>
                    <a:cs typeface="Vani" panose="020B0502040204020203" pitchFamily="34" charset="0"/>
                    <a:sym typeface="Wingdings"/>
                  </a:rPr>
                  <a:t></a:t>
                </a:r>
                <a:endParaRPr lang="en-US" sz="7200" dirty="0">
                  <a:solidFill>
                    <a:srgbClr val="C00000"/>
                  </a:solidFill>
                  <a:latin typeface="Vani" panose="020B0502040204020203" pitchFamily="34" charset="0"/>
                  <a:cs typeface="Vani" panose="020B0502040204020203" pitchFamily="34" charset="0"/>
                </a:endParaRPr>
              </a:p>
            </p:txBody>
          </p:sp>
          <p:sp>
            <p:nvSpPr>
              <p:cNvPr id="7" name="Down Arrow 6"/>
              <p:cNvSpPr/>
              <p:nvPr/>
            </p:nvSpPr>
            <p:spPr>
              <a:xfrm>
                <a:off x="1553423" y="3667319"/>
                <a:ext cx="419083" cy="1177045"/>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403921" y="3456406"/>
              <a:ext cx="836579" cy="1323439"/>
            </a:xfrm>
            <a:prstGeom prst="rect">
              <a:avLst/>
            </a:prstGeom>
            <a:noFill/>
          </p:spPr>
          <p:txBody>
            <a:bodyPr wrap="square" rtlCol="0">
              <a:spAutoFit/>
            </a:bodyPr>
            <a:lstStyle/>
            <a:p>
              <a:r>
                <a:rPr lang="en-US" sz="8000" dirty="0">
                  <a:solidFill>
                    <a:srgbClr val="FFFF00"/>
                  </a:solidFill>
                  <a:sym typeface="Wingdings"/>
                </a:rPr>
                <a:t></a:t>
              </a:r>
              <a:endParaRPr lang="en-US" sz="8000" dirty="0">
                <a:solidFill>
                  <a:srgbClr val="FFFF00"/>
                </a:solidFill>
              </a:endParaRPr>
            </a:p>
          </p:txBody>
        </p:sp>
      </p:grpSp>
      <p:grpSp>
        <p:nvGrpSpPr>
          <p:cNvPr id="26" name="Group 25"/>
          <p:cNvGrpSpPr/>
          <p:nvPr/>
        </p:nvGrpSpPr>
        <p:grpSpPr>
          <a:xfrm>
            <a:off x="4893444" y="3579293"/>
            <a:ext cx="1821108" cy="3084271"/>
            <a:chOff x="4893444" y="3579293"/>
            <a:chExt cx="1821108" cy="3084271"/>
          </a:xfrm>
        </p:grpSpPr>
        <p:grpSp>
          <p:nvGrpSpPr>
            <p:cNvPr id="20" name="Group 19"/>
            <p:cNvGrpSpPr/>
            <p:nvPr/>
          </p:nvGrpSpPr>
          <p:grpSpPr>
            <a:xfrm>
              <a:off x="4893444" y="3667319"/>
              <a:ext cx="1819071" cy="2996245"/>
              <a:chOff x="3346692" y="3667319"/>
              <a:chExt cx="1819071" cy="2996245"/>
            </a:xfrm>
          </p:grpSpPr>
          <p:sp>
            <p:nvSpPr>
              <p:cNvPr id="25" name="Rectangle 24"/>
              <p:cNvSpPr/>
              <p:nvPr/>
            </p:nvSpPr>
            <p:spPr>
              <a:xfrm>
                <a:off x="3553223" y="4955404"/>
                <a:ext cx="1406007" cy="1357840"/>
              </a:xfrm>
              <a:prstGeom prst="rect">
                <a:avLst/>
              </a:prstGeom>
              <a:solidFill>
                <a:schemeClr val="accent5"/>
              </a:solidFill>
              <a:effectLst>
                <a:innerShdw blurRad="279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346692" y="4955404"/>
                <a:ext cx="1819071" cy="1708160"/>
              </a:xfrm>
              <a:prstGeom prst="rect">
                <a:avLst/>
              </a:prstGeom>
              <a:noFill/>
            </p:spPr>
            <p:txBody>
              <a:bodyPr wrap="square" tIns="182880" rtlCol="0">
                <a:spAutoFit/>
              </a:bodyPr>
              <a:lstStyle/>
              <a:p>
                <a:pPr algn="ctr"/>
                <a:r>
                  <a:rPr lang="en-US" sz="2400" dirty="0">
                    <a:latin typeface="Vani" panose="020B0502040204020203" pitchFamily="34" charset="0"/>
                    <a:cs typeface="Vani" panose="020B0502040204020203" pitchFamily="34" charset="0"/>
                  </a:rPr>
                  <a:t>File</a:t>
                </a:r>
                <a:r>
                  <a:rPr lang="en-US" sz="7200" dirty="0">
                    <a:latin typeface="Vani" panose="020B0502040204020203" pitchFamily="34" charset="0"/>
                    <a:cs typeface="Vani" panose="020B0502040204020203" pitchFamily="34" charset="0"/>
                    <a:sym typeface="Wingdings"/>
                  </a:rPr>
                  <a:t></a:t>
                </a:r>
                <a:endParaRPr lang="en-US" sz="7200" dirty="0">
                  <a:latin typeface="Vani" panose="020B0502040204020203" pitchFamily="34" charset="0"/>
                  <a:cs typeface="Vani" panose="020B0502040204020203" pitchFamily="34" charset="0"/>
                </a:endParaRPr>
              </a:p>
            </p:txBody>
          </p:sp>
          <p:sp>
            <p:nvSpPr>
              <p:cNvPr id="21" name="Down Arrow 20"/>
              <p:cNvSpPr/>
              <p:nvPr/>
            </p:nvSpPr>
            <p:spPr>
              <a:xfrm>
                <a:off x="4046685" y="3667319"/>
                <a:ext cx="419083" cy="1177045"/>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flipV="1">
              <a:off x="5877973" y="3579293"/>
              <a:ext cx="836579" cy="1323439"/>
            </a:xfrm>
            <a:prstGeom prst="rect">
              <a:avLst/>
            </a:prstGeom>
            <a:noFill/>
          </p:spPr>
          <p:txBody>
            <a:bodyPr wrap="square" rtlCol="0">
              <a:spAutoFit/>
            </a:bodyPr>
            <a:lstStyle/>
            <a:p>
              <a:r>
                <a:rPr lang="en-US" sz="8000" dirty="0">
                  <a:solidFill>
                    <a:srgbClr val="FFFF00"/>
                  </a:solidFill>
                  <a:sym typeface="Wingdings"/>
                </a:rPr>
                <a:t></a:t>
              </a:r>
              <a:endParaRPr lang="en-US" sz="8000" dirty="0">
                <a:solidFill>
                  <a:srgbClr val="FFFF00"/>
                </a:solidFill>
              </a:endParaRPr>
            </a:p>
          </p:txBody>
        </p:sp>
      </p:grpSp>
    </p:spTree>
    <p:extLst>
      <p:ext uri="{BB962C8B-B14F-4D97-AF65-F5344CB8AC3E}">
        <p14:creationId xmlns:p14="http://schemas.microsoft.com/office/powerpoint/2010/main" val="12104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9"/>
          <p:cNvSpPr txBox="1">
            <a:spLocks noChangeArrowheads="1"/>
          </p:cNvSpPr>
          <p:nvPr/>
        </p:nvSpPr>
        <p:spPr bwMode="auto">
          <a:xfrm>
            <a:off x="4319587" y="6491287"/>
            <a:ext cx="4824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i="1" dirty="0">
                <a:solidFill>
                  <a:schemeClr val="bg1"/>
                </a:solidFill>
                <a:latin typeface="Vani" panose="020B0502040204020203" pitchFamily="34" charset="0"/>
                <a:cs typeface="Vani" panose="020B0502040204020203" pitchFamily="34" charset="0"/>
              </a:rPr>
              <a:t> </a:t>
            </a:r>
            <a:r>
              <a:rPr lang="en-US" dirty="0" err="1">
                <a:solidFill>
                  <a:schemeClr val="bg1"/>
                </a:solidFill>
                <a:latin typeface="Vani" panose="020B0502040204020203" pitchFamily="34" charset="0"/>
                <a:cs typeface="Vani" panose="020B0502040204020203" pitchFamily="34" charset="0"/>
              </a:rPr>
              <a:t>Sena</a:t>
            </a:r>
            <a:r>
              <a:rPr lang="en-US" i="1" dirty="0">
                <a:solidFill>
                  <a:schemeClr val="bg1"/>
                </a:solidFill>
                <a:latin typeface="Vani" panose="020B0502040204020203" pitchFamily="34" charset="0"/>
                <a:cs typeface="Vani" panose="020B0502040204020203" pitchFamily="34" charset="0"/>
              </a:rPr>
              <a:t> et al., PLOS </a:t>
            </a:r>
            <a:r>
              <a:rPr lang="en-US" i="1" dirty="0" err="1">
                <a:solidFill>
                  <a:schemeClr val="bg1"/>
                </a:solidFill>
                <a:latin typeface="Vani" panose="020B0502040204020203" pitchFamily="34" charset="0"/>
                <a:cs typeface="Vani" panose="020B0502040204020203" pitchFamily="34" charset="0"/>
              </a:rPr>
              <a:t>Biol</a:t>
            </a:r>
            <a:r>
              <a:rPr lang="en-US" i="1" dirty="0">
                <a:solidFill>
                  <a:schemeClr val="bg1"/>
                </a:solidFill>
                <a:latin typeface="Vani" panose="020B0502040204020203" pitchFamily="34" charset="0"/>
                <a:cs typeface="Vani" panose="020B0502040204020203" pitchFamily="34" charset="0"/>
              </a:rPr>
              <a:t> </a:t>
            </a:r>
            <a:r>
              <a:rPr lang="en-US" dirty="0">
                <a:solidFill>
                  <a:schemeClr val="bg1"/>
                </a:solidFill>
                <a:latin typeface="Vani" panose="020B0502040204020203" pitchFamily="34" charset="0"/>
                <a:cs typeface="Vani" panose="020B0502040204020203" pitchFamily="34" charset="0"/>
              </a:rPr>
              <a:t>2010; Vol 8 Issue 3</a:t>
            </a:r>
          </a:p>
        </p:txBody>
      </p:sp>
      <p:sp>
        <p:nvSpPr>
          <p:cNvPr id="24579" name="Rectangle 7"/>
          <p:cNvSpPr>
            <a:spLocks noChangeArrowheads="1"/>
          </p:cNvSpPr>
          <p:nvPr/>
        </p:nvSpPr>
        <p:spPr bwMode="auto">
          <a:xfrm>
            <a:off x="2008739" y="1484313"/>
            <a:ext cx="494396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200" dirty="0">
                <a:solidFill>
                  <a:schemeClr val="bg1"/>
                </a:solidFill>
                <a:latin typeface="Vani" panose="020B0502040204020203" pitchFamily="34" charset="0"/>
                <a:cs typeface="Vani" panose="020B0502040204020203" pitchFamily="34" charset="0"/>
              </a:rPr>
              <a:t>“We identified 16 systematic reviews of interventions tested in animal studies of acute </a:t>
            </a:r>
            <a:r>
              <a:rPr lang="en-US" sz="2200" dirty="0" err="1">
                <a:solidFill>
                  <a:schemeClr val="bg1"/>
                </a:solidFill>
                <a:latin typeface="Vani" panose="020B0502040204020203" pitchFamily="34" charset="0"/>
                <a:cs typeface="Vani" panose="020B0502040204020203" pitchFamily="34" charset="0"/>
              </a:rPr>
              <a:t>ischaemic</a:t>
            </a:r>
            <a:r>
              <a:rPr lang="en-US" sz="2200" dirty="0">
                <a:solidFill>
                  <a:schemeClr val="bg1"/>
                </a:solidFill>
                <a:latin typeface="Vani" panose="020B0502040204020203" pitchFamily="34" charset="0"/>
                <a:cs typeface="Vani" panose="020B0502040204020203" pitchFamily="34" charset="0"/>
              </a:rPr>
              <a:t> stroke involving </a:t>
            </a:r>
            <a:r>
              <a:rPr lang="en-US" sz="2200" b="1" dirty="0">
                <a:solidFill>
                  <a:srgbClr val="FFFF00"/>
                </a:solidFill>
                <a:latin typeface="Vani" panose="020B0502040204020203" pitchFamily="34" charset="0"/>
                <a:cs typeface="Vani" panose="020B0502040204020203" pitchFamily="34" charset="0"/>
              </a:rPr>
              <a:t>525</a:t>
            </a:r>
            <a:r>
              <a:rPr lang="en-US" sz="2200" dirty="0">
                <a:solidFill>
                  <a:schemeClr val="bg1"/>
                </a:solidFill>
                <a:latin typeface="Vani" panose="020B0502040204020203" pitchFamily="34" charset="0"/>
                <a:cs typeface="Vani" panose="020B0502040204020203" pitchFamily="34" charset="0"/>
              </a:rPr>
              <a:t> unique publications. </a:t>
            </a:r>
          </a:p>
          <a:p>
            <a:pPr algn="just"/>
            <a:endParaRPr lang="en-US" sz="2200" dirty="0">
              <a:solidFill>
                <a:schemeClr val="bg1"/>
              </a:solidFill>
              <a:latin typeface="Vani" panose="020B0502040204020203" pitchFamily="34" charset="0"/>
              <a:cs typeface="Vani" panose="020B0502040204020203" pitchFamily="34" charset="0"/>
            </a:endParaRPr>
          </a:p>
          <a:p>
            <a:pPr algn="just"/>
            <a:r>
              <a:rPr lang="en-US" sz="2200" dirty="0">
                <a:solidFill>
                  <a:srgbClr val="FFFF00"/>
                </a:solidFill>
                <a:latin typeface="Vani" panose="020B0502040204020203" pitchFamily="34" charset="0"/>
                <a:cs typeface="Vani" panose="020B0502040204020203" pitchFamily="34" charset="0"/>
              </a:rPr>
              <a:t>Only ten publications (2%) reported no significant effects on infarct volume.”</a:t>
            </a:r>
          </a:p>
        </p:txBody>
      </p:sp>
      <p:sp>
        <p:nvSpPr>
          <p:cNvPr id="24580" name="TextBox 1"/>
          <p:cNvSpPr txBox="1">
            <a:spLocks noChangeArrowheads="1"/>
          </p:cNvSpPr>
          <p:nvPr/>
        </p:nvSpPr>
        <p:spPr bwMode="auto">
          <a:xfrm>
            <a:off x="1112838" y="104736"/>
            <a:ext cx="6735762"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dirty="0">
                <a:solidFill>
                  <a:srgbClr val="FFFF00"/>
                </a:solidFill>
                <a:latin typeface="Vani" panose="020B0502040204020203" pitchFamily="34" charset="0"/>
                <a:cs typeface="Vani" panose="020B0502040204020203" pitchFamily="34" charset="0"/>
              </a:rPr>
              <a:t>“Publication bias in reports of animal stroke studies leads to overstatement of efficacy”</a:t>
            </a:r>
          </a:p>
        </p:txBody>
      </p:sp>
    </p:spTree>
    <p:extLst>
      <p:ext uri="{BB962C8B-B14F-4D97-AF65-F5344CB8AC3E}">
        <p14:creationId xmlns:p14="http://schemas.microsoft.com/office/powerpoint/2010/main" val="374589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2800" y="150776"/>
            <a:ext cx="6221249" cy="461665"/>
          </a:xfrm>
          <a:prstGeom prst="rect">
            <a:avLst/>
          </a:prstGeom>
          <a:noFill/>
        </p:spPr>
        <p:txBody>
          <a:bodyPr wrap="square" rtlCol="0">
            <a:spAutoFit/>
          </a:bodyPr>
          <a:lstStyle/>
          <a:p>
            <a:pPr algn="ctr"/>
            <a:r>
              <a:rPr lang="en-US" sz="2400" dirty="0">
                <a:solidFill>
                  <a:srgbClr val="FFFF00"/>
                </a:solidFill>
                <a:latin typeface="Vani" panose="020B0502040204020203" pitchFamily="34" charset="0"/>
                <a:cs typeface="Vani" panose="020B0502040204020203" pitchFamily="34" charset="0"/>
              </a:rPr>
              <a:t>Amyotrophic lateral sclerosis (ALS)</a:t>
            </a:r>
          </a:p>
        </p:txBody>
      </p:sp>
      <p:sp>
        <p:nvSpPr>
          <p:cNvPr id="4" name="TextBox 3"/>
          <p:cNvSpPr txBox="1"/>
          <p:nvPr/>
        </p:nvSpPr>
        <p:spPr>
          <a:xfrm>
            <a:off x="91438" y="762000"/>
            <a:ext cx="7289800" cy="430887"/>
          </a:xfrm>
          <a:prstGeom prst="rect">
            <a:avLst/>
          </a:prstGeom>
          <a:noFill/>
        </p:spPr>
        <p:txBody>
          <a:bodyPr wrap="square" rtlCol="0">
            <a:spAutoFit/>
          </a:bodyPr>
          <a:lstStyle/>
          <a:p>
            <a:pPr marL="342900" indent="-342900">
              <a:buClr>
                <a:srgbClr val="FFFF00"/>
              </a:buClr>
              <a:buFont typeface="Wingdings" pitchFamily="2" charset="2"/>
              <a:buChar char="Ø"/>
            </a:pPr>
            <a:r>
              <a:rPr lang="en-US" sz="2200" dirty="0">
                <a:solidFill>
                  <a:schemeClr val="bg1"/>
                </a:solidFill>
                <a:latin typeface="Vani" panose="020B0502040204020203" pitchFamily="34" charset="0"/>
                <a:cs typeface="Vani" panose="020B0502040204020203" pitchFamily="34" charset="0"/>
              </a:rPr>
              <a:t>Death within 5 years of diagnosis</a:t>
            </a:r>
          </a:p>
        </p:txBody>
      </p:sp>
      <p:sp>
        <p:nvSpPr>
          <p:cNvPr id="5" name="TextBox 4"/>
          <p:cNvSpPr txBox="1"/>
          <p:nvPr/>
        </p:nvSpPr>
        <p:spPr>
          <a:xfrm>
            <a:off x="91438" y="1354722"/>
            <a:ext cx="7848600" cy="430887"/>
          </a:xfrm>
          <a:prstGeom prst="rect">
            <a:avLst/>
          </a:prstGeom>
          <a:noFill/>
        </p:spPr>
        <p:txBody>
          <a:bodyPr wrap="square" rtlCol="0">
            <a:spAutoFit/>
          </a:bodyPr>
          <a:lstStyle/>
          <a:p>
            <a:pPr marL="342900" indent="-342900">
              <a:buClr>
                <a:srgbClr val="FFFF00"/>
              </a:buClr>
              <a:buFont typeface="Wingdings" pitchFamily="2" charset="2"/>
              <a:buChar char="Ø"/>
            </a:pPr>
            <a:r>
              <a:rPr lang="en-US" sz="2200" dirty="0">
                <a:solidFill>
                  <a:schemeClr val="bg1"/>
                </a:solidFill>
                <a:latin typeface="Vani" panose="020B0502040204020203" pitchFamily="34" charset="0"/>
                <a:cs typeface="Vani" panose="020B0502040204020203" pitchFamily="34" charset="0"/>
              </a:rPr>
              <a:t>Rodents over-expressing SOD1 used as a model for ALS </a:t>
            </a:r>
          </a:p>
        </p:txBody>
      </p:sp>
      <p:sp>
        <p:nvSpPr>
          <p:cNvPr id="7" name="TextBox 6"/>
          <p:cNvSpPr txBox="1"/>
          <p:nvPr/>
        </p:nvSpPr>
        <p:spPr>
          <a:xfrm>
            <a:off x="91438" y="2631996"/>
            <a:ext cx="4818019" cy="2462213"/>
          </a:xfrm>
          <a:prstGeom prst="rect">
            <a:avLst/>
          </a:prstGeom>
          <a:noFill/>
        </p:spPr>
        <p:txBody>
          <a:bodyPr wrap="square" rtlCol="0">
            <a:spAutoFit/>
          </a:bodyPr>
          <a:lstStyle/>
          <a:p>
            <a:pPr algn="just">
              <a:buClr>
                <a:schemeClr val="bg1"/>
              </a:buClr>
            </a:pPr>
            <a:r>
              <a:rPr lang="en-US" sz="2200" dirty="0">
                <a:solidFill>
                  <a:srgbClr val="FFFF00"/>
                </a:solidFill>
                <a:latin typeface="Vani" panose="020B0502040204020203" pitchFamily="34" charset="0"/>
                <a:cs typeface="Vani" panose="020B0502040204020203" pitchFamily="34" charset="0"/>
              </a:rPr>
              <a:t>2002:  Minocycline</a:t>
            </a:r>
            <a:r>
              <a:rPr lang="en-US" sz="2200" dirty="0">
                <a:solidFill>
                  <a:schemeClr val="bg1"/>
                </a:solidFill>
                <a:latin typeface="Vani" panose="020B0502040204020203" pitchFamily="34" charset="0"/>
                <a:cs typeface="Vani" panose="020B0502040204020203" pitchFamily="34" charset="0"/>
              </a:rPr>
              <a:t> reported to</a:t>
            </a:r>
          </a:p>
          <a:p>
            <a:pPr algn="just">
              <a:buClr>
                <a:schemeClr val="bg1"/>
              </a:buClr>
            </a:pPr>
            <a:r>
              <a:rPr lang="en-US" sz="2200" dirty="0">
                <a:solidFill>
                  <a:schemeClr val="bg1"/>
                </a:solidFill>
                <a:latin typeface="Vani" panose="020B0502040204020203" pitchFamily="34" charset="0"/>
                <a:cs typeface="Vani" panose="020B0502040204020203" pitchFamily="34" charset="0"/>
              </a:rPr>
              <a:t>	extend 	survival of SOD1 mice</a:t>
            </a:r>
          </a:p>
          <a:p>
            <a:pPr marL="342900" indent="-342900">
              <a:buClr>
                <a:schemeClr val="bg1"/>
              </a:buClr>
              <a:buFont typeface="Wingdings" pitchFamily="2" charset="2"/>
              <a:buChar char="q"/>
            </a:pPr>
            <a:endParaRPr lang="en-US" sz="2200" dirty="0">
              <a:solidFill>
                <a:srgbClr val="FFFF00"/>
              </a:solidFill>
              <a:latin typeface="Vani" panose="020B0502040204020203" pitchFamily="34" charset="0"/>
              <a:cs typeface="Vani" panose="020B0502040204020203" pitchFamily="34" charset="0"/>
            </a:endParaRPr>
          </a:p>
          <a:p>
            <a:pPr>
              <a:buClr>
                <a:schemeClr val="bg1"/>
              </a:buClr>
            </a:pPr>
            <a:r>
              <a:rPr lang="en-US" sz="2200" dirty="0">
                <a:solidFill>
                  <a:srgbClr val="FFFF00"/>
                </a:solidFill>
                <a:latin typeface="Vani" panose="020B0502040204020203" pitchFamily="34" charset="0"/>
                <a:cs typeface="Vani" panose="020B0502040204020203" pitchFamily="34" charset="0"/>
              </a:rPr>
              <a:t>2003:  </a:t>
            </a:r>
            <a:r>
              <a:rPr lang="en-US" sz="2200" dirty="0">
                <a:solidFill>
                  <a:schemeClr val="bg1"/>
                </a:solidFill>
                <a:latin typeface="Vani" panose="020B0502040204020203" pitchFamily="34" charset="0"/>
                <a:cs typeface="Vani" panose="020B0502040204020203" pitchFamily="34" charset="0"/>
              </a:rPr>
              <a:t>Randomized placebo 	controlled trial (412 patients 	treated for 9 months)</a:t>
            </a:r>
            <a:endParaRPr lang="en-US" sz="2200" dirty="0">
              <a:solidFill>
                <a:srgbClr val="FFFF00"/>
              </a:solidFill>
              <a:latin typeface="Vani" panose="020B0502040204020203" pitchFamily="34" charset="0"/>
              <a:cs typeface="Vani" panose="020B0502040204020203" pitchFamily="34" charset="0"/>
            </a:endParaRPr>
          </a:p>
          <a:p>
            <a:pPr>
              <a:buClr>
                <a:schemeClr val="bg1"/>
              </a:buClr>
            </a:pPr>
            <a:endParaRPr lang="en-US" sz="2200" dirty="0">
              <a:solidFill>
                <a:srgbClr val="FFFF00"/>
              </a:solidFill>
              <a:latin typeface="Vani" panose="020B0502040204020203" pitchFamily="34" charset="0"/>
              <a:cs typeface="Vani" panose="020B0502040204020203" pitchFamily="34" charset="0"/>
            </a:endParaRPr>
          </a:p>
        </p:txBody>
      </p:sp>
      <p:sp>
        <p:nvSpPr>
          <p:cNvPr id="8" name="TextBox 7"/>
          <p:cNvSpPr txBox="1"/>
          <p:nvPr/>
        </p:nvSpPr>
        <p:spPr>
          <a:xfrm>
            <a:off x="91438" y="4880217"/>
            <a:ext cx="4421506" cy="2123658"/>
          </a:xfrm>
          <a:prstGeom prst="rect">
            <a:avLst/>
          </a:prstGeom>
          <a:noFill/>
        </p:spPr>
        <p:txBody>
          <a:bodyPr wrap="square" rtlCol="0">
            <a:spAutoFit/>
          </a:bodyPr>
          <a:lstStyle/>
          <a:p>
            <a:pPr>
              <a:buClr>
                <a:schemeClr val="bg1"/>
              </a:buClr>
            </a:pPr>
            <a:r>
              <a:rPr lang="en-US" sz="2200" dirty="0">
                <a:solidFill>
                  <a:srgbClr val="FFFF00"/>
                </a:solidFill>
                <a:latin typeface="Vani" panose="020B0502040204020203" pitchFamily="34" charset="0"/>
                <a:cs typeface="Vani" panose="020B0502040204020203" pitchFamily="34" charset="0"/>
              </a:rPr>
              <a:t>2007:  </a:t>
            </a:r>
            <a:r>
              <a:rPr lang="en-US" sz="2200" dirty="0">
                <a:solidFill>
                  <a:schemeClr val="bg1"/>
                </a:solidFill>
                <a:latin typeface="Vani" panose="020B0502040204020203" pitchFamily="34" charset="0"/>
                <a:cs typeface="Vani" panose="020B0502040204020203" pitchFamily="34" charset="0"/>
              </a:rPr>
              <a:t>Results of the trial are 	published - </a:t>
            </a:r>
            <a:r>
              <a:rPr lang="en-US" sz="2200" dirty="0">
                <a:solidFill>
                  <a:srgbClr val="FFFF00"/>
                </a:solidFill>
                <a:latin typeface="Vani" panose="020B0502040204020203" pitchFamily="34" charset="0"/>
                <a:cs typeface="Vani" panose="020B0502040204020203" pitchFamily="34" charset="0"/>
              </a:rPr>
              <a:t>minocycline 	found to have a harmful 	effect on patients with ALS </a:t>
            </a:r>
          </a:p>
          <a:p>
            <a:pPr>
              <a:buClr>
                <a:schemeClr val="bg1"/>
              </a:buClr>
            </a:pPr>
            <a:endParaRPr lang="en-US" sz="2200" dirty="0">
              <a:solidFill>
                <a:srgbClr val="FFFF00"/>
              </a:solidFill>
              <a:latin typeface="Vani" panose="020B0502040204020203" pitchFamily="34" charset="0"/>
              <a:cs typeface="Vani" panose="020B0502040204020203" pitchFamily="34" charset="0"/>
            </a:endParaRPr>
          </a:p>
          <a:p>
            <a:pPr>
              <a:buClr>
                <a:schemeClr val="bg1"/>
              </a:buClr>
            </a:pPr>
            <a:endParaRPr lang="en-US" sz="2200" dirty="0">
              <a:solidFill>
                <a:srgbClr val="FFFF00"/>
              </a:solidFill>
              <a:latin typeface="Vani" panose="020B0502040204020203" pitchFamily="34" charset="0"/>
              <a:cs typeface="Vani" panose="020B0502040204020203" pitchFamily="34" charset="0"/>
            </a:endParaRPr>
          </a:p>
        </p:txBody>
      </p:sp>
      <p:sp>
        <p:nvSpPr>
          <p:cNvPr id="9" name="TextBox 8">
            <a:extLst>
              <a:ext uri="{FF2B5EF4-FFF2-40B4-BE49-F238E27FC236}">
                <a16:creationId xmlns:a16="http://schemas.microsoft.com/office/drawing/2014/main" id="{EBC1AA82-0565-467D-9AED-F9554A76D97A}"/>
              </a:ext>
            </a:extLst>
          </p:cNvPr>
          <p:cNvSpPr txBox="1"/>
          <p:nvPr/>
        </p:nvSpPr>
        <p:spPr>
          <a:xfrm>
            <a:off x="5686616" y="5542002"/>
            <a:ext cx="2665379" cy="1107996"/>
          </a:xfrm>
          <a:prstGeom prst="rect">
            <a:avLst/>
          </a:prstGeom>
          <a:noFill/>
        </p:spPr>
        <p:txBody>
          <a:bodyPr wrap="square" rtlCol="0">
            <a:spAutoFit/>
          </a:bodyPr>
          <a:lstStyle/>
          <a:p>
            <a:pPr algn="ctr"/>
            <a:r>
              <a:rPr lang="en-US" sz="2200" dirty="0">
                <a:solidFill>
                  <a:schemeClr val="bg1"/>
                </a:solidFill>
                <a:latin typeface="Vani" panose="020B0502040204020203" pitchFamily="34" charset="0"/>
                <a:cs typeface="Vani" panose="020B0502040204020203" pitchFamily="34" charset="0"/>
              </a:rPr>
              <a:t>Lou Gehrig</a:t>
            </a:r>
          </a:p>
          <a:p>
            <a:pPr algn="ctr"/>
            <a:r>
              <a:rPr lang="en-US" sz="2200" dirty="0">
                <a:solidFill>
                  <a:schemeClr val="bg1"/>
                </a:solidFill>
                <a:latin typeface="Vani" panose="020B0502040204020203" pitchFamily="34" charset="0"/>
                <a:cs typeface="Vani" panose="020B0502040204020203" pitchFamily="34" charset="0"/>
              </a:rPr>
              <a:t>“The Iron Horse” </a:t>
            </a:r>
          </a:p>
          <a:p>
            <a:pPr algn="ctr"/>
            <a:r>
              <a:rPr lang="en-US" sz="2200" dirty="0">
                <a:solidFill>
                  <a:schemeClr val="bg1"/>
                </a:solidFill>
                <a:latin typeface="Vani" panose="020B0502040204020203" pitchFamily="34" charset="0"/>
                <a:cs typeface="Vani" panose="020B0502040204020203" pitchFamily="34" charset="0"/>
              </a:rPr>
              <a:t>1903 -1941 </a:t>
            </a:r>
          </a:p>
        </p:txBody>
      </p:sp>
      <p:pic>
        <p:nvPicPr>
          <p:cNvPr id="11" name="Picture 10">
            <a:extLst>
              <a:ext uri="{FF2B5EF4-FFF2-40B4-BE49-F238E27FC236}">
                <a16:creationId xmlns:a16="http://schemas.microsoft.com/office/drawing/2014/main" id="{6EAD52A6-3C1A-4D09-898A-BD7776FA7E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72" t="7404" r="20130" b="41346"/>
          <a:stretch/>
        </p:blipFill>
        <p:spPr>
          <a:xfrm>
            <a:off x="5215624" y="1935168"/>
            <a:ext cx="3607364" cy="3445690"/>
          </a:xfrm>
          <a:prstGeom prst="rect">
            <a:avLst/>
          </a:prstGeom>
        </p:spPr>
      </p:pic>
    </p:spTree>
    <p:extLst>
      <p:ext uri="{BB962C8B-B14F-4D97-AF65-F5344CB8AC3E}">
        <p14:creationId xmlns:p14="http://schemas.microsoft.com/office/powerpoint/2010/main" val="240981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39211" b="48454"/>
          <a:stretch>
            <a:fillRect/>
          </a:stretch>
        </p:blipFill>
        <p:spPr bwMode="auto">
          <a:xfrm>
            <a:off x="-1" y="165100"/>
            <a:ext cx="899698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182586" y="1286054"/>
            <a:ext cx="4778828"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a:spcAft>
                <a:spcPts val="1200"/>
              </a:spcAft>
              <a:buClr>
                <a:schemeClr val="bg1"/>
              </a:buClr>
              <a:buFont typeface="Wingdings" panose="05000000000000000000" pitchFamily="2" charset="2"/>
              <a:buChar char="Ø"/>
            </a:pPr>
            <a:r>
              <a:rPr lang="en-US" sz="2200" dirty="0">
                <a:solidFill>
                  <a:schemeClr val="bg1"/>
                </a:solidFill>
                <a:latin typeface="Vani" panose="020B0502040204020203" pitchFamily="34" charset="0"/>
                <a:cs typeface="Vani" panose="020B0502040204020203" pitchFamily="34" charset="0"/>
              </a:rPr>
              <a:t>Screened more than 70 drugs in 18000 mice across 221 studies</a:t>
            </a:r>
          </a:p>
          <a:p>
            <a:pPr marL="342900" indent="-342900" algn="just">
              <a:spcAft>
                <a:spcPts val="1200"/>
              </a:spcAft>
              <a:buClr>
                <a:schemeClr val="bg1"/>
              </a:buClr>
              <a:buFont typeface="Wingdings" panose="05000000000000000000" pitchFamily="2" charset="2"/>
              <a:buChar char="Ø"/>
            </a:pPr>
            <a:r>
              <a:rPr lang="en-US" sz="2200" dirty="0">
                <a:solidFill>
                  <a:schemeClr val="bg1"/>
                </a:solidFill>
                <a:latin typeface="Vani" panose="020B0502040204020203" pitchFamily="34" charset="0"/>
                <a:cs typeface="Vani" panose="020B0502040204020203" pitchFamily="34" charset="0"/>
              </a:rPr>
              <a:t>Used rigorous and appropriate statistical methodologies </a:t>
            </a:r>
          </a:p>
          <a:p>
            <a:pPr marL="342900" indent="-342900" algn="just">
              <a:spcAft>
                <a:spcPts val="1200"/>
              </a:spcAft>
              <a:buClr>
                <a:schemeClr val="bg1"/>
              </a:buClr>
              <a:buFont typeface="Wingdings" panose="05000000000000000000" pitchFamily="2" charset="2"/>
              <a:buChar char="Ø"/>
            </a:pPr>
            <a:r>
              <a:rPr lang="en-US" sz="2200" dirty="0">
                <a:solidFill>
                  <a:schemeClr val="bg1"/>
                </a:solidFill>
                <a:latin typeface="Vani" panose="020B0502040204020203" pitchFamily="34" charset="0"/>
                <a:cs typeface="Vani" panose="020B0502040204020203" pitchFamily="34" charset="0"/>
              </a:rPr>
              <a:t>measured a significant difference in survival between males and females with great sensitivity </a:t>
            </a:r>
          </a:p>
          <a:p>
            <a:pPr marL="342900" indent="-342900" algn="just">
              <a:spcAft>
                <a:spcPts val="1200"/>
              </a:spcAft>
              <a:buClr>
                <a:schemeClr val="bg1"/>
              </a:buClr>
              <a:buFont typeface="Wingdings" panose="05000000000000000000" pitchFamily="2" charset="2"/>
              <a:buChar char="Ø"/>
            </a:pPr>
            <a:r>
              <a:rPr lang="en-US" sz="2200" dirty="0">
                <a:solidFill>
                  <a:srgbClr val="FFFF00"/>
                </a:solidFill>
                <a:latin typeface="Vani" panose="020B0502040204020203" pitchFamily="34" charset="0"/>
                <a:cs typeface="Vani" panose="020B0502040204020203" pitchFamily="34" charset="0"/>
              </a:rPr>
              <a:t>No statistically significant positive (or negative) effects for any of the compounds tested, including several previously reported as efficacious.</a:t>
            </a:r>
          </a:p>
        </p:txBody>
      </p:sp>
      <p:sp>
        <p:nvSpPr>
          <p:cNvPr id="18437" name="TextBox 6"/>
          <p:cNvSpPr txBox="1">
            <a:spLocks noChangeArrowheads="1"/>
          </p:cNvSpPr>
          <p:nvPr/>
        </p:nvSpPr>
        <p:spPr bwMode="auto">
          <a:xfrm>
            <a:off x="3135086" y="6488668"/>
            <a:ext cx="60089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2000" dirty="0">
                <a:solidFill>
                  <a:schemeClr val="bg1"/>
                </a:solidFill>
                <a:latin typeface="Vani" panose="020B0502040204020203" pitchFamily="34" charset="0"/>
                <a:cs typeface="Vani" panose="020B0502040204020203" pitchFamily="34" charset="0"/>
              </a:rPr>
              <a:t>Scott</a:t>
            </a:r>
            <a:r>
              <a:rPr lang="en-US" sz="2000" i="1" dirty="0">
                <a:solidFill>
                  <a:schemeClr val="bg1"/>
                </a:solidFill>
                <a:latin typeface="Vani" panose="020B0502040204020203" pitchFamily="34" charset="0"/>
                <a:cs typeface="Vani" panose="020B0502040204020203" pitchFamily="34" charset="0"/>
              </a:rPr>
              <a:t> et al., </a:t>
            </a:r>
            <a:r>
              <a:rPr lang="en-US" sz="2000" i="1" dirty="0" err="1">
                <a:solidFill>
                  <a:schemeClr val="bg1"/>
                </a:solidFill>
                <a:latin typeface="Vani" panose="020B0502040204020203" pitchFamily="34" charset="0"/>
                <a:cs typeface="Vani" panose="020B0502040204020203" pitchFamily="34" charset="0"/>
              </a:rPr>
              <a:t>Amyotroph</a:t>
            </a:r>
            <a:r>
              <a:rPr lang="en-US" sz="2000" i="1" dirty="0">
                <a:solidFill>
                  <a:schemeClr val="bg1"/>
                </a:solidFill>
                <a:latin typeface="Vani" panose="020B0502040204020203" pitchFamily="34" charset="0"/>
                <a:cs typeface="Vani" panose="020B0502040204020203" pitchFamily="34" charset="0"/>
              </a:rPr>
              <a:t> Lateral </a:t>
            </a:r>
            <a:r>
              <a:rPr lang="en-US" sz="2000" i="1" dirty="0" err="1">
                <a:solidFill>
                  <a:schemeClr val="bg1"/>
                </a:solidFill>
                <a:latin typeface="Vani" panose="020B0502040204020203" pitchFamily="34" charset="0"/>
                <a:cs typeface="Vani" panose="020B0502040204020203" pitchFamily="34" charset="0"/>
              </a:rPr>
              <a:t>Scler</a:t>
            </a:r>
            <a:r>
              <a:rPr lang="en-US" sz="2000" i="1" dirty="0">
                <a:solidFill>
                  <a:schemeClr val="bg1"/>
                </a:solidFill>
                <a:latin typeface="Vani" panose="020B0502040204020203" pitchFamily="34" charset="0"/>
                <a:cs typeface="Vani" panose="020B0502040204020203" pitchFamily="34" charset="0"/>
              </a:rPr>
              <a:t> </a:t>
            </a:r>
            <a:r>
              <a:rPr lang="en-US" sz="2000" dirty="0">
                <a:solidFill>
                  <a:schemeClr val="bg1"/>
                </a:solidFill>
                <a:latin typeface="Vani" panose="020B0502040204020203" pitchFamily="34" charset="0"/>
                <a:cs typeface="Vani" panose="020B0502040204020203" pitchFamily="34" charset="0"/>
              </a:rPr>
              <a:t>2008; 9: 4-15</a:t>
            </a:r>
          </a:p>
        </p:txBody>
      </p:sp>
      <p:sp>
        <p:nvSpPr>
          <p:cNvPr id="18438" name="Rectangle 7"/>
          <p:cNvSpPr>
            <a:spLocks noChangeArrowheads="1"/>
          </p:cNvSpPr>
          <p:nvPr/>
        </p:nvSpPr>
        <p:spPr bwMode="auto">
          <a:xfrm>
            <a:off x="3421062" y="381000"/>
            <a:ext cx="554035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91440">
            <a:spAutoFit/>
          </a:bodyPr>
          <a:lstStyle/>
          <a:p>
            <a:r>
              <a:rPr lang="en-US" sz="2000" dirty="0">
                <a:solidFill>
                  <a:srgbClr val="FF0000"/>
                </a:solidFill>
                <a:latin typeface="Vani" panose="020B0502040204020203" pitchFamily="34" charset="0"/>
                <a:cs typeface="Vani" panose="020B0502040204020203" pitchFamily="34" charset="0"/>
              </a:rPr>
              <a:t>ALS Therapy Development Institute (ALS TDI) </a:t>
            </a:r>
          </a:p>
        </p:txBody>
      </p:sp>
    </p:spTree>
    <p:extLst>
      <p:ext uri="{BB962C8B-B14F-4D97-AF65-F5344CB8AC3E}">
        <p14:creationId xmlns:p14="http://schemas.microsoft.com/office/powerpoint/2010/main" val="54400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7C35FFE-B77D-47AF-8E43-7A146FC600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9211" b="48454"/>
          <a:stretch>
            <a:fillRect/>
          </a:stretch>
        </p:blipFill>
        <p:spPr bwMode="auto">
          <a:xfrm>
            <a:off x="-1" y="165100"/>
            <a:ext cx="899698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6"/>
          <p:cNvSpPr txBox="1">
            <a:spLocks noChangeArrowheads="1"/>
          </p:cNvSpPr>
          <p:nvPr/>
        </p:nvSpPr>
        <p:spPr bwMode="auto">
          <a:xfrm>
            <a:off x="3135086" y="6488668"/>
            <a:ext cx="60089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2000" dirty="0">
                <a:solidFill>
                  <a:schemeClr val="bg1"/>
                </a:solidFill>
                <a:latin typeface="Vani" panose="020B0502040204020203" pitchFamily="34" charset="0"/>
                <a:cs typeface="Vani" panose="020B0502040204020203" pitchFamily="34" charset="0"/>
              </a:rPr>
              <a:t>Scott</a:t>
            </a:r>
            <a:r>
              <a:rPr lang="en-US" sz="2000" i="1" dirty="0">
                <a:solidFill>
                  <a:schemeClr val="bg1"/>
                </a:solidFill>
                <a:latin typeface="Vani" panose="020B0502040204020203" pitchFamily="34" charset="0"/>
                <a:cs typeface="Vani" panose="020B0502040204020203" pitchFamily="34" charset="0"/>
              </a:rPr>
              <a:t> et al., </a:t>
            </a:r>
            <a:r>
              <a:rPr lang="en-US" sz="2000" i="1" dirty="0" err="1">
                <a:solidFill>
                  <a:schemeClr val="bg1"/>
                </a:solidFill>
                <a:latin typeface="Vani" panose="020B0502040204020203" pitchFamily="34" charset="0"/>
                <a:cs typeface="Vani" panose="020B0502040204020203" pitchFamily="34" charset="0"/>
              </a:rPr>
              <a:t>Amyotroph</a:t>
            </a:r>
            <a:r>
              <a:rPr lang="en-US" sz="2000" i="1" dirty="0">
                <a:solidFill>
                  <a:schemeClr val="bg1"/>
                </a:solidFill>
                <a:latin typeface="Vani" panose="020B0502040204020203" pitchFamily="34" charset="0"/>
                <a:cs typeface="Vani" panose="020B0502040204020203" pitchFamily="34" charset="0"/>
              </a:rPr>
              <a:t> Lateral </a:t>
            </a:r>
            <a:r>
              <a:rPr lang="en-US" sz="2000" i="1" dirty="0" err="1">
                <a:solidFill>
                  <a:schemeClr val="bg1"/>
                </a:solidFill>
                <a:latin typeface="Vani" panose="020B0502040204020203" pitchFamily="34" charset="0"/>
                <a:cs typeface="Vani" panose="020B0502040204020203" pitchFamily="34" charset="0"/>
              </a:rPr>
              <a:t>Scler</a:t>
            </a:r>
            <a:r>
              <a:rPr lang="en-US" sz="2000" i="1" dirty="0">
                <a:solidFill>
                  <a:schemeClr val="bg1"/>
                </a:solidFill>
                <a:latin typeface="Vani" panose="020B0502040204020203" pitchFamily="34" charset="0"/>
                <a:cs typeface="Vani" panose="020B0502040204020203" pitchFamily="34" charset="0"/>
              </a:rPr>
              <a:t> </a:t>
            </a:r>
            <a:r>
              <a:rPr lang="en-US" sz="2000" dirty="0">
                <a:solidFill>
                  <a:schemeClr val="bg1"/>
                </a:solidFill>
                <a:latin typeface="Vani" panose="020B0502040204020203" pitchFamily="34" charset="0"/>
                <a:cs typeface="Vani" panose="020B0502040204020203" pitchFamily="34" charset="0"/>
              </a:rPr>
              <a:t>2008; 9: 4-15</a:t>
            </a:r>
          </a:p>
        </p:txBody>
      </p:sp>
      <p:sp>
        <p:nvSpPr>
          <p:cNvPr id="7" name="TextBox 7"/>
          <p:cNvSpPr txBox="1">
            <a:spLocks noChangeArrowheads="1"/>
          </p:cNvSpPr>
          <p:nvPr/>
        </p:nvSpPr>
        <p:spPr bwMode="auto">
          <a:xfrm>
            <a:off x="2311375" y="1807592"/>
            <a:ext cx="458289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200" dirty="0">
                <a:solidFill>
                  <a:schemeClr val="bg1"/>
                </a:solidFill>
                <a:latin typeface="Vani" panose="020B0502040204020203" pitchFamily="34" charset="0"/>
                <a:cs typeface="Vani" panose="020B0502040204020203" pitchFamily="34" charset="0"/>
              </a:rPr>
              <a:t>“…the majority of published effects are most likely measurements of </a:t>
            </a:r>
            <a:r>
              <a:rPr lang="en-US" sz="2200" dirty="0">
                <a:solidFill>
                  <a:srgbClr val="FFFF00"/>
                </a:solidFill>
                <a:latin typeface="Vani" panose="020B0502040204020203" pitchFamily="34" charset="0"/>
                <a:cs typeface="Vani" panose="020B0502040204020203" pitchFamily="34" charset="0"/>
              </a:rPr>
              <a:t>noise in the distribution of survival means </a:t>
            </a:r>
            <a:r>
              <a:rPr lang="en-US" sz="2200" dirty="0">
                <a:solidFill>
                  <a:schemeClr val="bg1"/>
                </a:solidFill>
                <a:latin typeface="Vani" panose="020B0502040204020203" pitchFamily="34" charset="0"/>
                <a:cs typeface="Vani" panose="020B0502040204020203" pitchFamily="34" charset="0"/>
              </a:rPr>
              <a:t>as opposed to actual drug effect.“</a:t>
            </a:r>
          </a:p>
        </p:txBody>
      </p:sp>
      <p:pic>
        <p:nvPicPr>
          <p:cNvPr id="8" name="Picture 2" descr="http://allyj.bloggar.is/files/heads/head470a2931e255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6635" y="4093021"/>
            <a:ext cx="2492375"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6720BA17-58EE-4B68-8C62-EDA5A43C5C3D}"/>
              </a:ext>
            </a:extLst>
          </p:cNvPr>
          <p:cNvSpPr>
            <a:spLocks noChangeArrowheads="1"/>
          </p:cNvSpPr>
          <p:nvPr/>
        </p:nvSpPr>
        <p:spPr bwMode="auto">
          <a:xfrm>
            <a:off x="3421062" y="381000"/>
            <a:ext cx="554035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91440">
            <a:spAutoFit/>
          </a:bodyPr>
          <a:lstStyle/>
          <a:p>
            <a:r>
              <a:rPr lang="en-US" sz="2000" dirty="0">
                <a:solidFill>
                  <a:srgbClr val="FF0000"/>
                </a:solidFill>
                <a:latin typeface="Vani" panose="020B0502040204020203" pitchFamily="34" charset="0"/>
                <a:cs typeface="Vani" panose="020B0502040204020203" pitchFamily="34" charset="0"/>
              </a:rPr>
              <a:t>ALS Therapy Development Institute (ALS TDI) </a:t>
            </a:r>
          </a:p>
        </p:txBody>
      </p:sp>
    </p:spTree>
    <p:extLst>
      <p:ext uri="{BB962C8B-B14F-4D97-AF65-F5344CB8AC3E}">
        <p14:creationId xmlns:p14="http://schemas.microsoft.com/office/powerpoint/2010/main" val="230427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1"/>
          <p:cNvSpPr txBox="1">
            <a:spLocks noChangeArrowheads="1"/>
          </p:cNvSpPr>
          <p:nvPr/>
        </p:nvSpPr>
        <p:spPr bwMode="auto">
          <a:xfrm>
            <a:off x="746418" y="101600"/>
            <a:ext cx="7651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dirty="0">
                <a:solidFill>
                  <a:srgbClr val="FFFF00"/>
                </a:solidFill>
                <a:latin typeface="Vani" panose="020B0502040204020203" pitchFamily="34" charset="0"/>
                <a:cs typeface="Vani" panose="020B0502040204020203" pitchFamily="34" charset="0"/>
              </a:rPr>
              <a:t>The probability of seeing an apparent effect by chance is significant even with 10 animals per group</a:t>
            </a:r>
          </a:p>
        </p:txBody>
      </p:sp>
      <p:sp>
        <p:nvSpPr>
          <p:cNvPr id="6" name="TextBox 6"/>
          <p:cNvSpPr txBox="1">
            <a:spLocks noChangeArrowheads="1"/>
          </p:cNvSpPr>
          <p:nvPr/>
        </p:nvSpPr>
        <p:spPr bwMode="auto">
          <a:xfrm>
            <a:off x="3135086" y="6488668"/>
            <a:ext cx="60089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2000" dirty="0">
                <a:solidFill>
                  <a:schemeClr val="bg1"/>
                </a:solidFill>
                <a:latin typeface="Vani" panose="020B0502040204020203" pitchFamily="34" charset="0"/>
                <a:cs typeface="Vani" panose="020B0502040204020203" pitchFamily="34" charset="0"/>
              </a:rPr>
              <a:t>Scott</a:t>
            </a:r>
            <a:r>
              <a:rPr lang="en-US" sz="2000" i="1" dirty="0">
                <a:solidFill>
                  <a:schemeClr val="bg1"/>
                </a:solidFill>
                <a:latin typeface="Vani" panose="020B0502040204020203" pitchFamily="34" charset="0"/>
                <a:cs typeface="Vani" panose="020B0502040204020203" pitchFamily="34" charset="0"/>
              </a:rPr>
              <a:t> et al., </a:t>
            </a:r>
            <a:r>
              <a:rPr lang="en-US" sz="2000" i="1" dirty="0" err="1">
                <a:solidFill>
                  <a:schemeClr val="bg1"/>
                </a:solidFill>
                <a:latin typeface="Vani" panose="020B0502040204020203" pitchFamily="34" charset="0"/>
                <a:cs typeface="Vani" panose="020B0502040204020203" pitchFamily="34" charset="0"/>
              </a:rPr>
              <a:t>Amyotroph</a:t>
            </a:r>
            <a:r>
              <a:rPr lang="en-US" sz="2000" i="1" dirty="0">
                <a:solidFill>
                  <a:schemeClr val="bg1"/>
                </a:solidFill>
                <a:latin typeface="Vani" panose="020B0502040204020203" pitchFamily="34" charset="0"/>
                <a:cs typeface="Vani" panose="020B0502040204020203" pitchFamily="34" charset="0"/>
              </a:rPr>
              <a:t> Lateral </a:t>
            </a:r>
            <a:r>
              <a:rPr lang="en-US" sz="2000" i="1" dirty="0" err="1">
                <a:solidFill>
                  <a:schemeClr val="bg1"/>
                </a:solidFill>
                <a:latin typeface="Vani" panose="020B0502040204020203" pitchFamily="34" charset="0"/>
                <a:cs typeface="Vani" panose="020B0502040204020203" pitchFamily="34" charset="0"/>
              </a:rPr>
              <a:t>Scler</a:t>
            </a:r>
            <a:r>
              <a:rPr lang="en-US" sz="2000" i="1" dirty="0">
                <a:solidFill>
                  <a:schemeClr val="bg1"/>
                </a:solidFill>
                <a:latin typeface="Vani" panose="020B0502040204020203" pitchFamily="34" charset="0"/>
                <a:cs typeface="Vani" panose="020B0502040204020203" pitchFamily="34" charset="0"/>
              </a:rPr>
              <a:t> </a:t>
            </a:r>
            <a:r>
              <a:rPr lang="en-US" sz="2000" dirty="0">
                <a:solidFill>
                  <a:schemeClr val="bg1"/>
                </a:solidFill>
                <a:latin typeface="Vani" panose="020B0502040204020203" pitchFamily="34" charset="0"/>
                <a:cs typeface="Vani" panose="020B0502040204020203" pitchFamily="34" charset="0"/>
              </a:rPr>
              <a:t>2008; 9: 4-15</a:t>
            </a:r>
          </a:p>
        </p:txBody>
      </p:sp>
      <p:grpSp>
        <p:nvGrpSpPr>
          <p:cNvPr id="4" name="Group 3">
            <a:extLst>
              <a:ext uri="{FF2B5EF4-FFF2-40B4-BE49-F238E27FC236}">
                <a16:creationId xmlns:a16="http://schemas.microsoft.com/office/drawing/2014/main" id="{DAA7A2A9-365F-4AFD-87D4-14DD33B18194}"/>
              </a:ext>
            </a:extLst>
          </p:cNvPr>
          <p:cNvGrpSpPr/>
          <p:nvPr/>
        </p:nvGrpSpPr>
        <p:grpSpPr>
          <a:xfrm>
            <a:off x="2199640" y="1483360"/>
            <a:ext cx="4744720" cy="4053840"/>
            <a:chOff x="2042160" y="1534160"/>
            <a:chExt cx="4744720" cy="4053840"/>
          </a:xfrm>
        </p:grpSpPr>
        <p:sp>
          <p:nvSpPr>
            <p:cNvPr id="3" name="Rectangle 2">
              <a:extLst>
                <a:ext uri="{FF2B5EF4-FFF2-40B4-BE49-F238E27FC236}">
                  <a16:creationId xmlns:a16="http://schemas.microsoft.com/office/drawing/2014/main" id="{A8848D35-87C8-40D7-BEE4-728014F13A52}"/>
                </a:ext>
              </a:extLst>
            </p:cNvPr>
            <p:cNvSpPr/>
            <p:nvPr/>
          </p:nvSpPr>
          <p:spPr>
            <a:xfrm>
              <a:off x="2042160" y="1534160"/>
              <a:ext cx="4744720" cy="405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4DD6E97-CC70-448E-A4C0-44FA4C825E12}"/>
                </a:ext>
              </a:extLst>
            </p:cNvPr>
            <p:cNvPicPr>
              <a:picLocks noChangeAspect="1"/>
            </p:cNvPicPr>
            <p:nvPr/>
          </p:nvPicPr>
          <p:blipFill>
            <a:blip r:embed="rId3"/>
            <a:stretch>
              <a:fillRect/>
            </a:stretch>
          </p:blipFill>
          <p:spPr>
            <a:xfrm>
              <a:off x="2186239" y="1710784"/>
              <a:ext cx="4456562" cy="3700593"/>
            </a:xfrm>
            <a:prstGeom prst="rect">
              <a:avLst/>
            </a:prstGeom>
          </p:spPr>
        </p:pic>
      </p:grpSp>
    </p:spTree>
    <p:extLst>
      <p:ext uri="{BB962C8B-B14F-4D97-AF65-F5344CB8AC3E}">
        <p14:creationId xmlns:p14="http://schemas.microsoft.com/office/powerpoint/2010/main" val="177064083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clips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45779</TotalTime>
  <Words>1482</Words>
  <Application>Microsoft Macintosh PowerPoint</Application>
  <PresentationFormat>On-screen Show (4:3)</PresentationFormat>
  <Paragraphs>238</Paragraphs>
  <Slides>35</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ＭＳ Ｐゴシック</vt:lpstr>
      <vt:lpstr>Arial</vt:lpstr>
      <vt:lpstr>Calibri</vt:lpstr>
      <vt:lpstr>Vani</vt:lpstr>
      <vt:lpstr>Verdana</vt:lpstr>
      <vt:lpstr>Wingdings</vt:lpstr>
      <vt:lpstr>Default Design</vt:lpstr>
      <vt:lpstr>Eclipse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Shai D Silberberg</dc:creator>
  <cp:lastModifiedBy>Sarah Hadley</cp:lastModifiedBy>
  <cp:revision>1552</cp:revision>
  <dcterms:created xsi:type="dcterms:W3CDTF">2010-04-20T13:21:33Z</dcterms:created>
  <dcterms:modified xsi:type="dcterms:W3CDTF">2019-02-12T22:37:14Z</dcterms:modified>
</cp:coreProperties>
</file>