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9"/>
  </p:notesMasterIdLst>
  <p:sldIdLst>
    <p:sldId id="257" r:id="rId3"/>
    <p:sldId id="279" r:id="rId4"/>
    <p:sldId id="264" r:id="rId5"/>
    <p:sldId id="267" r:id="rId6"/>
    <p:sldId id="289" r:id="rId7"/>
    <p:sldId id="307" r:id="rId8"/>
    <p:sldId id="288" r:id="rId9"/>
    <p:sldId id="271" r:id="rId10"/>
    <p:sldId id="312" r:id="rId11"/>
    <p:sldId id="281" r:id="rId12"/>
    <p:sldId id="280" r:id="rId13"/>
    <p:sldId id="310" r:id="rId14"/>
    <p:sldId id="291" r:id="rId15"/>
    <p:sldId id="309" r:id="rId16"/>
    <p:sldId id="278"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83463" autoAdjust="0"/>
  </p:normalViewPr>
  <p:slideViewPr>
    <p:cSldViewPr snapToGrid="0">
      <p:cViewPr varScale="1">
        <p:scale>
          <a:sx n="63" d="100"/>
          <a:sy n="63" d="100"/>
        </p:scale>
        <p:origin x="62" y="125"/>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1700F-8CC0-4846-9F33-5C433EFFBC7F}" type="datetimeFigureOut">
              <a:rPr lang="en-IE" smtClean="0"/>
              <a:t>13/05/2019</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504E6-87CC-4B48-84FC-A8ABD5E8E8AB}" type="slidenum">
              <a:rPr lang="en-IE" smtClean="0"/>
              <a:t>‹#›</a:t>
            </a:fld>
            <a:endParaRPr lang="en-IE"/>
          </a:p>
        </p:txBody>
      </p:sp>
    </p:spTree>
    <p:extLst>
      <p:ext uri="{BB962C8B-B14F-4D97-AF65-F5344CB8AC3E}">
        <p14:creationId xmlns:p14="http://schemas.microsoft.com/office/powerpoint/2010/main" val="25144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7C64723-6AB0-BB44-9587-F2CE613664E0}" type="slidenum">
              <a:rPr lang="en-US" smtClean="0"/>
              <a:t>1</a:t>
            </a:fld>
            <a:endParaRPr lang="en-US"/>
          </a:p>
        </p:txBody>
      </p:sp>
    </p:spTree>
    <p:extLst>
      <p:ext uri="{BB962C8B-B14F-4D97-AF65-F5344CB8AC3E}">
        <p14:creationId xmlns:p14="http://schemas.microsoft.com/office/powerpoint/2010/main" val="201136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C64723-6AB0-BB44-9587-F2CE613664E0}" type="slidenum">
              <a:rPr lang="en-US" smtClean="0"/>
              <a:t>16</a:t>
            </a:fld>
            <a:endParaRPr lang="en-US"/>
          </a:p>
        </p:txBody>
      </p:sp>
    </p:spTree>
    <p:extLst>
      <p:ext uri="{BB962C8B-B14F-4D97-AF65-F5344CB8AC3E}">
        <p14:creationId xmlns:p14="http://schemas.microsoft.com/office/powerpoint/2010/main" val="239438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C64723-6AB0-BB44-9587-F2CE613664E0}" type="slidenum">
              <a:rPr lang="en-US" smtClean="0"/>
              <a:t>2</a:t>
            </a:fld>
            <a:endParaRPr lang="en-US"/>
          </a:p>
        </p:txBody>
      </p:sp>
    </p:spTree>
    <p:extLst>
      <p:ext uri="{BB962C8B-B14F-4D97-AF65-F5344CB8AC3E}">
        <p14:creationId xmlns:p14="http://schemas.microsoft.com/office/powerpoint/2010/main" val="87402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Around half of clinical trials conducted on treatments we use today have never published results. We don’t know what was discovered in those trials, which means doctors can’t assess the best choices for patients, and researchers are missing vital information and wasting time and money. And the trust of millions of volunteers in trials - that the findings are used to improve treatments – is being undermined. </a:t>
            </a:r>
            <a:endParaRPr lang="en-IE" sz="1300" dirty="0"/>
          </a:p>
          <a:p>
            <a:r>
              <a:rPr lang="en-US" sz="1300" dirty="0"/>
              <a:t> </a:t>
            </a:r>
            <a:endParaRPr lang="en-IE" sz="1300" dirty="0"/>
          </a:p>
        </p:txBody>
      </p:sp>
      <p:sp>
        <p:nvSpPr>
          <p:cNvPr id="4" name="Slide Number Placeholder 3"/>
          <p:cNvSpPr>
            <a:spLocks noGrp="1"/>
          </p:cNvSpPr>
          <p:nvPr>
            <p:ph type="sldNum" sz="quarter" idx="10"/>
          </p:nvPr>
        </p:nvSpPr>
        <p:spPr/>
        <p:txBody>
          <a:bodyPr/>
          <a:lstStyle/>
          <a:p>
            <a:fld id="{F7C64723-6AB0-BB44-9587-F2CE613664E0}" type="slidenum">
              <a:rPr lang="en-US" smtClean="0"/>
              <a:t>3</a:t>
            </a:fld>
            <a:endParaRPr lang="en-US"/>
          </a:p>
        </p:txBody>
      </p:sp>
    </p:spTree>
    <p:extLst>
      <p:ext uri="{BB962C8B-B14F-4D97-AF65-F5344CB8AC3E}">
        <p14:creationId xmlns:p14="http://schemas.microsoft.com/office/powerpoint/2010/main" val="262906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problems of publication bias and lack of transparency in clinical research has been talked about for more 30 years.</a:t>
            </a:r>
          </a:p>
          <a:p>
            <a:r>
              <a:rPr lang="en-GB" dirty="0"/>
              <a:t>But nothing changed until people outside of academics started talking about it. </a:t>
            </a:r>
          </a:p>
          <a:p>
            <a:r>
              <a:rPr lang="en-GB" dirty="0"/>
              <a:t>Our aim when we launched AllTrials, the campaign for all clinical trials to be registered and results reported in 2013. </a:t>
            </a:r>
          </a:p>
          <a:p>
            <a:r>
              <a:rPr lang="en-GB" dirty="0"/>
              <a:t>We at SaS along with Ben G, BMJ, PLOS, Cochrane Collaboration, Centre for Evidence-Based Medicine at Oxford University founding groups.</a:t>
            </a:r>
          </a:p>
          <a:p>
            <a:r>
              <a:rPr lang="en-GB" dirty="0"/>
              <a:t>Pull in new voices </a:t>
            </a:r>
          </a:p>
          <a:p>
            <a:r>
              <a:rPr lang="en-GB" dirty="0"/>
              <a:t>Show that all sorts of people care about this and that new people joining the call for change</a:t>
            </a:r>
          </a:p>
          <a:p>
            <a:r>
              <a:rPr lang="en-GB" dirty="0"/>
              <a:t>So that authorities, companies, academics feel the pressure to react.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97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529D6-9FD2-4E5A-B46B-703EE2F4A460}" type="slidenum">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76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Tracker for clinical trials on the EU register</a:t>
            </a:r>
          </a:p>
          <a:p>
            <a:r>
              <a:rPr lang="en-IE" sz="1200" b="0" i="0" kern="1200" dirty="0">
                <a:solidFill>
                  <a:schemeClr val="tx1"/>
                </a:solidFill>
                <a:effectLst/>
                <a:latin typeface="+mn-lt"/>
                <a:ea typeface="+mn-ea"/>
                <a:cs typeface="+mn-cs"/>
              </a:rPr>
              <a:t>56% of trials that should have had results reported onto the register have been reported. </a:t>
            </a:r>
          </a:p>
          <a:p>
            <a:r>
              <a:rPr lang="en-IE" sz="1200" b="0" i="0" kern="1200" dirty="0">
                <a:solidFill>
                  <a:schemeClr val="tx1"/>
                </a:solidFill>
                <a:effectLst/>
                <a:latin typeface="+mn-lt"/>
                <a:ea typeface="+mn-ea"/>
                <a:cs typeface="+mn-cs"/>
              </a:rPr>
              <a:t>Trackers allows us to see sponsors too, so looking into types of sponsor </a:t>
            </a:r>
          </a:p>
          <a:p>
            <a:r>
              <a:rPr lang="en-IE" sz="1200" b="0" i="0" kern="1200" dirty="0">
                <a:solidFill>
                  <a:schemeClr val="tx1"/>
                </a:solidFill>
                <a:effectLst/>
                <a:latin typeface="+mn-lt"/>
                <a:ea typeface="+mn-ea"/>
                <a:cs typeface="+mn-cs"/>
              </a:rPr>
              <a:t>68% of company-sponsored trials that are due to report results onto the register have but only 11% of academic trials have.</a:t>
            </a: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UCH Galway? </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529D6-9FD2-4E5A-B46B-703EE2F4A460}" type="slidenum">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57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50000"/>
              </a:lnSpc>
            </a:pPr>
            <a:r>
              <a:rPr lang="en-GB" altLang="en-US" sz="1300" dirty="0">
                <a:latin typeface="Calibri" panose="020F0502020204030204" pitchFamily="34" charset="0"/>
              </a:rPr>
              <a:t>Why are companies doing it? </a:t>
            </a:r>
          </a:p>
          <a:p>
            <a:pPr eaLnBrk="1" hangingPunct="1">
              <a:lnSpc>
                <a:spcPct val="150000"/>
              </a:lnSpc>
            </a:pPr>
            <a:endParaRPr lang="en-GB" altLang="en-US" sz="1300" dirty="0">
              <a:latin typeface="Calibri" panose="020F0502020204030204" pitchFamily="34" charset="0"/>
            </a:endParaRPr>
          </a:p>
          <a:p>
            <a:pPr eaLnBrk="1" hangingPunct="1">
              <a:lnSpc>
                <a:spcPct val="150000"/>
              </a:lnSpc>
            </a:pPr>
            <a:r>
              <a:rPr lang="en-GB" altLang="en-US" sz="1300" dirty="0">
                <a:latin typeface="Calibri" panose="020F0502020204030204" pitchFamily="34" charset="0"/>
              </a:rPr>
              <a:t>To prevent further deaths and suffering</a:t>
            </a:r>
          </a:p>
          <a:p>
            <a:pPr eaLnBrk="1" hangingPunct="1">
              <a:lnSpc>
                <a:spcPct val="150000"/>
              </a:lnSpc>
            </a:pPr>
            <a:r>
              <a:rPr lang="en-GB" altLang="en-US" sz="1300" dirty="0">
                <a:latin typeface="Calibri" panose="020F0502020204030204" pitchFamily="34" charset="0"/>
              </a:rPr>
              <a:t>To achieve better outcomes</a:t>
            </a:r>
          </a:p>
          <a:p>
            <a:pPr eaLnBrk="1" hangingPunct="1">
              <a:lnSpc>
                <a:spcPct val="150000"/>
              </a:lnSpc>
            </a:pPr>
            <a:r>
              <a:rPr lang="en-GB" altLang="en-US" sz="1300" dirty="0">
                <a:latin typeface="Calibri" panose="020F0502020204030204" pitchFamily="34" charset="0"/>
              </a:rPr>
              <a:t>To protect their revenues</a:t>
            </a:r>
          </a:p>
          <a:p>
            <a:pPr eaLnBrk="1" hangingPunct="1">
              <a:lnSpc>
                <a:spcPct val="150000"/>
              </a:lnSpc>
            </a:pPr>
            <a:r>
              <a:rPr lang="en-GB" altLang="en-US" sz="1300" dirty="0">
                <a:latin typeface="Calibri" panose="020F0502020204030204" pitchFamily="34" charset="0"/>
              </a:rPr>
              <a:t>To demonstrate responsibility</a:t>
            </a:r>
          </a:p>
          <a:p>
            <a:pPr eaLnBrk="1" hangingPunct="1">
              <a:lnSpc>
                <a:spcPct val="150000"/>
              </a:lnSpc>
            </a:pPr>
            <a:r>
              <a:rPr lang="en-GB" altLang="en-US" sz="1300" dirty="0">
                <a:latin typeface="Calibri" panose="020F0502020204030204" pitchFamily="34" charset="0"/>
              </a:rPr>
              <a:t>To protect or bolster their reputations</a:t>
            </a:r>
          </a:p>
          <a:p>
            <a:pPr eaLnBrk="1" hangingPunct="1">
              <a:lnSpc>
                <a:spcPct val="150000"/>
              </a:lnSpc>
            </a:pPr>
            <a:r>
              <a:rPr lang="en-GB" altLang="en-US" sz="1300" dirty="0">
                <a:latin typeface="Calibri" panose="020F0502020204030204" pitchFamily="34" charset="0"/>
              </a:rPr>
              <a:t>To help recruit and retain the best scientists </a:t>
            </a:r>
          </a:p>
          <a:p>
            <a:pPr eaLnBrk="1" hangingPunct="1">
              <a:lnSpc>
                <a:spcPct val="150000"/>
              </a:lnSpc>
            </a:pPr>
            <a:r>
              <a:rPr lang="en-GB" altLang="en-US" sz="1300" dirty="0">
                <a:latin typeface="Calibri" panose="020F0502020204030204" pitchFamily="34" charset="0"/>
              </a:rPr>
              <a:t>To support healthcare systems</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45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529D6-9FD2-4E5A-B46B-703EE2F4A460}" type="slidenum">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52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We’ve had an impact – AllTrials - done a lot to make this an issue. How have we done it? By generating publicity, publishing reports, challenging regulators, meeting with companies and agitating for new practices in large research funders, trial centers and professional and ethics bodies.</a:t>
            </a:r>
          </a:p>
          <a:p>
            <a:pPr defTabSz="966612">
              <a:defRPr/>
            </a:pPr>
            <a:r>
              <a:rPr lang="en-US" sz="1300" dirty="0"/>
              <a:t>Now we have turn that impact into results – need to get more clinical trial results reported. </a:t>
            </a:r>
          </a:p>
          <a:p>
            <a:pPr defTabSz="966612">
              <a:defRPr/>
            </a:pPr>
            <a:r>
              <a:rPr lang="en-US" sz="1300" dirty="0"/>
              <a:t>Getting urgent as every day people and software retire. </a:t>
            </a:r>
            <a:endParaRPr lang="en-IE" sz="1300" dirty="0"/>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529D6-9FD2-4E5A-B46B-703EE2F4A460}" type="slidenum">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3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BDB6-CA60-492C-8ACD-567661F87C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B2E6B4C7-F031-456A-AA67-F4F94501C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797A6D6-D25D-444D-ABCA-E12070122106}"/>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2C863145-1246-4543-B209-CBBA9E4CDD3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5C3726F-171C-42FD-90BE-553E0EDA378D}"/>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1198086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FD3A-AD62-4527-A148-36B2461AB4E2}"/>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E06FA74-1246-4BFD-98AD-7BA42570E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A9B8C8B-59F9-4572-8539-45FFD3E6AF96}"/>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2F762A71-823E-4C10-B0A3-7F41D7090E2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5366850-ADEB-46AF-8D7B-6292D0B3943C}"/>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217408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C19D66-CFD0-4F88-9AB7-68017802D7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D5CD806-7EA3-474E-A67E-46A2B83DD6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019303B-B093-4BA4-BA26-C9D61476F79B}"/>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5DCE0CA1-D9D1-42BF-808D-DD93445F99F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6FF0B6D-5D36-4EE8-A4F5-A830A1D62FC9}"/>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1481110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aS Linear Logo Only Slide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5587" y="1682496"/>
            <a:ext cx="8078905" cy="3231562"/>
          </a:xfrm>
          <a:prstGeom prst="rect">
            <a:avLst/>
          </a:prstGeom>
        </p:spPr>
      </p:pic>
    </p:spTree>
    <p:extLst>
      <p:ext uri="{BB962C8B-B14F-4D97-AF65-F5344CB8AC3E}">
        <p14:creationId xmlns:p14="http://schemas.microsoft.com/office/powerpoint/2010/main" val="179017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aS Title Slide [White 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 y="2407920"/>
            <a:ext cx="4251960" cy="1700784"/>
          </a:xfrm>
          <a:prstGeom prst="rect">
            <a:avLst/>
          </a:prstGeom>
        </p:spPr>
      </p:pic>
      <p:sp>
        <p:nvSpPr>
          <p:cNvPr id="5" name="Text Placeholder 14"/>
          <p:cNvSpPr>
            <a:spLocks noGrp="1"/>
          </p:cNvSpPr>
          <p:nvPr>
            <p:ph type="body" sz="quarter" idx="12" hasCustomPrompt="1"/>
          </p:nvPr>
        </p:nvSpPr>
        <p:spPr>
          <a:xfrm>
            <a:off x="5986123" y="1880132"/>
            <a:ext cx="5254901" cy="1557338"/>
          </a:xfrm>
          <a:prstGeom prst="rect">
            <a:avLst/>
          </a:prstGeom>
        </p:spPr>
        <p:txBody>
          <a:bodyPr anchor="b" anchorCtr="0"/>
          <a:lstStyle>
            <a:lvl1pPr marL="0" indent="0">
              <a:buFontTx/>
              <a:buNone/>
              <a:defRPr sz="4000" b="0" i="0" baseline="0">
                <a:solidFill>
                  <a:srgbClr val="706F6F"/>
                </a:solidFill>
                <a:latin typeface="Bariol Bold" panose="02000506040000020003" pitchFamily="50" charset="0"/>
                <a:ea typeface="Bariol Bold" panose="02000506040000020003" pitchFamily="50" charset="0"/>
                <a:cs typeface="Calibri"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TITLE [ALL CAPS]</a:t>
            </a:r>
          </a:p>
        </p:txBody>
      </p:sp>
      <p:sp>
        <p:nvSpPr>
          <p:cNvPr id="6" name="Text Placeholder 14"/>
          <p:cNvSpPr>
            <a:spLocks noGrp="1"/>
          </p:cNvSpPr>
          <p:nvPr>
            <p:ph type="body" sz="quarter" idx="13" hasCustomPrompt="1"/>
          </p:nvPr>
        </p:nvSpPr>
        <p:spPr>
          <a:xfrm>
            <a:off x="5986123" y="3454939"/>
            <a:ext cx="5254901" cy="1167870"/>
          </a:xfrm>
          <a:prstGeom prst="rect">
            <a:avLst/>
          </a:prstGeom>
        </p:spPr>
        <p:txBody>
          <a:bodyPr anchor="t" anchorCtr="0"/>
          <a:lstStyle>
            <a:lvl1pPr marL="0" indent="0">
              <a:buFontTx/>
              <a:buNone/>
              <a:defRPr sz="2200" baseline="0">
                <a:solidFill>
                  <a:srgbClr val="706F6F"/>
                </a:solidFill>
                <a:latin typeface="Bariol Regular" panose="02000506040000020003"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subtitle</a:t>
            </a:r>
          </a:p>
        </p:txBody>
      </p:sp>
      <p:cxnSp>
        <p:nvCxnSpPr>
          <p:cNvPr id="8" name="Straight Connector 7"/>
          <p:cNvCxnSpPr/>
          <p:nvPr userDrawn="1"/>
        </p:nvCxnSpPr>
        <p:spPr>
          <a:xfrm>
            <a:off x="5437632" y="2542032"/>
            <a:ext cx="0" cy="1274064"/>
          </a:xfrm>
          <a:prstGeom prst="line">
            <a:avLst/>
          </a:prstGeom>
          <a:ln>
            <a:solidFill>
              <a:srgbClr val="706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813630"/>
      </p:ext>
    </p:extLst>
  </p:cSld>
  <p:clrMapOvr>
    <a:masterClrMapping/>
  </p:clrMapOvr>
  <p:extLst mod="1">
    <p:ext uri="{DCECCB84-F9BA-43D5-87BE-67443E8EF086}">
      <p15:sldGuideLst xmlns:p15="http://schemas.microsoft.com/office/powerpoint/2012/main">
        <p15:guide id="1" pos="3772">
          <p15:clr>
            <a:srgbClr val="FBAE40"/>
          </p15:clr>
        </p15:guide>
        <p15:guide id="2" orient="horz" pos="20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aS Blank Slide [White 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577749124"/>
      </p:ext>
    </p:extLst>
  </p:cSld>
  <p:clrMapOvr>
    <a:masterClrMapping/>
  </p:clrMapOvr>
  <p:extLst mod="1">
    <p:ext uri="{DCECCB84-F9BA-43D5-87BE-67443E8EF086}">
      <p15:sldGuideLst xmlns:p15="http://schemas.microsoft.com/office/powerpoint/2012/main">
        <p15:guide id="1" pos="461">
          <p15:clr>
            <a:srgbClr val="FBAE40"/>
          </p15:clr>
        </p15:guide>
        <p15:guide id="2" orient="horz" pos="436">
          <p15:clr>
            <a:srgbClr val="FBAE40"/>
          </p15:clr>
        </p15:guide>
        <p15:guide id="3" pos="7219">
          <p15:clr>
            <a:srgbClr val="FBAE40"/>
          </p15:clr>
        </p15:guide>
        <p15:guide id="4" orient="horz" pos="38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FA80-ADA7-48D4-ACE8-470C0A66D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B83C671A-4487-4F19-98CA-42A3CF9A4E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F0204B9-9737-417A-9D76-460D9A555A19}"/>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034D9C2D-FBAB-4543-87C2-9AFDF74488B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7A5E303-2325-470E-9E00-0D3796032D5F}"/>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783658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FB88-DB87-452A-8402-CA11984DA01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1A04494-8899-4A7F-B676-0F37B09BAB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3F8C66B-5006-4C0E-ACB5-E7F0977555E3}"/>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CB6225B2-64C1-4833-9642-7F46764ECB1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7D916C-D148-49AC-97B8-05E69EDE6799}"/>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874702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2578-976B-4B0B-9370-DB1F56DB2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A5C0BDB-C76E-4DD0-9818-AC1795BAB5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56B75F-703E-4A5C-A99F-4673CD71B246}"/>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02463DBB-774D-48CA-92E9-01665DF865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18F106A-0ED2-46AF-B4D0-127196474B75}"/>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3190432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8EB1-A9FB-44AE-ABCE-E258735CA4A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4846D2F-9256-40B2-8ED1-1DB888C9CE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482FE8C-4D3F-46CF-BDCF-BDDE3CA620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D301A08-B114-4590-A7A4-2297FC687999}"/>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6" name="Footer Placeholder 5">
            <a:extLst>
              <a:ext uri="{FF2B5EF4-FFF2-40B4-BE49-F238E27FC236}">
                <a16:creationId xmlns:a16="http://schemas.microsoft.com/office/drawing/2014/main" id="{4990419A-E2EF-41E7-AFC5-A2C2DB935DD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3B4DBC9-33FB-449F-9A4B-3F76E28895B4}"/>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2482980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2E95-DC11-403F-92B9-AA49E481230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7306075-5572-4328-B90A-5B4D0C13D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51993B-B803-4EDB-BEA3-FCF1EA49A4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9A52115-75DB-4008-91A3-849D85E8D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19491C-C8B6-45F5-A781-F1E70B1FEF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076BD94-3A2B-410B-89F2-4223E4594E3D}"/>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8" name="Footer Placeholder 7">
            <a:extLst>
              <a:ext uri="{FF2B5EF4-FFF2-40B4-BE49-F238E27FC236}">
                <a16:creationId xmlns:a16="http://schemas.microsoft.com/office/drawing/2014/main" id="{F2D523B1-C46F-4C3B-9D74-F858D327B8E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EB607CB2-07E4-4AB8-8B44-AAC8EDAE6F80}"/>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3508082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4A3D-8E1C-4C63-8DC8-7EE3229B82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1008FBD-BFF7-4B5A-87EB-E4D45EB93B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80C3193-BBE4-4F73-9EC2-565A56451533}"/>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A4DEEDF2-6AE7-41A2-BE0E-77AC4C5477C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EACB623-4822-4687-9637-891E9C3FF5E3}"/>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2608973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4FA1-74E7-48DC-9C2C-2E567EC8D48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0D77C4F-4C2A-42F1-9527-6706D4DEAC7E}"/>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4" name="Footer Placeholder 3">
            <a:extLst>
              <a:ext uri="{FF2B5EF4-FFF2-40B4-BE49-F238E27FC236}">
                <a16:creationId xmlns:a16="http://schemas.microsoft.com/office/drawing/2014/main" id="{4065AB19-4421-4D6D-B299-F7542BD741B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FD6C62B-2654-4055-A4DE-3AC4162CAECC}"/>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4320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DECB6-82E0-458A-9E76-E8577EBF314B}"/>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3" name="Footer Placeholder 2">
            <a:extLst>
              <a:ext uri="{FF2B5EF4-FFF2-40B4-BE49-F238E27FC236}">
                <a16:creationId xmlns:a16="http://schemas.microsoft.com/office/drawing/2014/main" id="{A2F82572-462B-4E6E-8745-7E389FA1483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5B0C4DE-2230-41AB-94CB-850061FFA26E}"/>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2082740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B9AA-50FD-4868-B496-F7C19E8AB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EAF9E76-CB5C-4FC2-A4DA-42C3A197BC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BB6AF1E-1817-4607-BFD6-49CE6F745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62BD4E-449C-45C1-AE2C-84FA249B1FF5}"/>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6" name="Footer Placeholder 5">
            <a:extLst>
              <a:ext uri="{FF2B5EF4-FFF2-40B4-BE49-F238E27FC236}">
                <a16:creationId xmlns:a16="http://schemas.microsoft.com/office/drawing/2014/main" id="{8DBED55A-01DE-4AAB-9587-3C57C1F560A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66FDFA9-1B18-4CB1-81C4-0CCE6C9B9828}"/>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300485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1D410-4CFE-411B-BE5D-C36AD363E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01B1A02-51A6-4BD2-9363-0FE5D1D9C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0B5DBB7-DFBA-446F-A2C1-8242FC464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0A1625-B8FB-4587-8F98-50042CD92390}"/>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6" name="Footer Placeholder 5">
            <a:extLst>
              <a:ext uri="{FF2B5EF4-FFF2-40B4-BE49-F238E27FC236}">
                <a16:creationId xmlns:a16="http://schemas.microsoft.com/office/drawing/2014/main" id="{8C0A7A3D-62EB-4D46-8156-E5195B5A387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8958F77-38E5-4324-B40E-1A692065A6EE}"/>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665152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A3A0-8343-4D65-B0A7-D9526A5F873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7B5A193-C2DA-4245-930F-9913BBE418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F91E86A-66EE-493B-BCE1-F0E0198D6716}"/>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7C41D442-5A9A-43BC-B0DB-B83B1ED381A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E4E5382-0718-4D71-98EB-782FBA4E7217}"/>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2826654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6C3DA-F552-481D-B6D5-A20D7B56A0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C3349B6-E32B-41C6-9A9C-9A7C26CAF7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386C811-0535-4516-9F0E-BAC9A02B2448}"/>
              </a:ext>
            </a:extLst>
          </p:cNvPr>
          <p:cNvSpPr>
            <a:spLocks noGrp="1"/>
          </p:cNvSpPr>
          <p:nvPr>
            <p:ph type="dt" sz="half" idx="10"/>
          </p:nvPr>
        </p:nvSpPr>
        <p:spPr/>
        <p:txBody>
          <a:body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C75DE8AC-1494-4536-B484-D3D855F9419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E7EBFB1-2CC0-4228-A295-68CF9CC14BBC}"/>
              </a:ext>
            </a:extLst>
          </p:cNvPr>
          <p:cNvSpPr>
            <a:spLocks noGrp="1"/>
          </p:cNvSpPr>
          <p:nvPr>
            <p:ph type="sldNum" sz="quarter" idx="12"/>
          </p:nvPr>
        </p:nvSpPr>
        <p:spPr/>
        <p:txBody>
          <a:bodyPr/>
          <a:lstStyle/>
          <a:p>
            <a:fld id="{76867FD2-F987-41B8-BD81-C677A074C9F1}" type="slidenum">
              <a:rPr lang="en-IE" smtClean="0"/>
              <a:t>‹#›</a:t>
            </a:fld>
            <a:endParaRPr lang="en-IE"/>
          </a:p>
        </p:txBody>
      </p:sp>
    </p:spTree>
    <p:extLst>
      <p:ext uri="{BB962C8B-B14F-4D97-AF65-F5344CB8AC3E}">
        <p14:creationId xmlns:p14="http://schemas.microsoft.com/office/powerpoint/2010/main" val="3267583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aS Linear Logo Only Slide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5587" y="1682496"/>
            <a:ext cx="8078905" cy="3231562"/>
          </a:xfrm>
          <a:prstGeom prst="rect">
            <a:avLst/>
          </a:prstGeom>
        </p:spPr>
      </p:pic>
    </p:spTree>
    <p:extLst>
      <p:ext uri="{BB962C8B-B14F-4D97-AF65-F5344CB8AC3E}">
        <p14:creationId xmlns:p14="http://schemas.microsoft.com/office/powerpoint/2010/main" val="1907462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aS Title Slide [White 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 y="2407920"/>
            <a:ext cx="4251960" cy="1700784"/>
          </a:xfrm>
          <a:prstGeom prst="rect">
            <a:avLst/>
          </a:prstGeom>
        </p:spPr>
      </p:pic>
      <p:sp>
        <p:nvSpPr>
          <p:cNvPr id="5" name="Text Placeholder 14"/>
          <p:cNvSpPr>
            <a:spLocks noGrp="1"/>
          </p:cNvSpPr>
          <p:nvPr>
            <p:ph type="body" sz="quarter" idx="12" hasCustomPrompt="1"/>
          </p:nvPr>
        </p:nvSpPr>
        <p:spPr>
          <a:xfrm>
            <a:off x="5986123" y="1880132"/>
            <a:ext cx="5254901" cy="1557338"/>
          </a:xfrm>
          <a:prstGeom prst="rect">
            <a:avLst/>
          </a:prstGeom>
        </p:spPr>
        <p:txBody>
          <a:bodyPr anchor="b" anchorCtr="0"/>
          <a:lstStyle>
            <a:lvl1pPr marL="0" indent="0">
              <a:buFontTx/>
              <a:buNone/>
              <a:defRPr sz="4000" b="0" i="0" baseline="0">
                <a:solidFill>
                  <a:srgbClr val="706F6F"/>
                </a:solidFill>
                <a:latin typeface="Bariol Bold" panose="02000506040000020003" pitchFamily="50" charset="0"/>
                <a:ea typeface="Bariol Bold" panose="02000506040000020003" pitchFamily="50" charset="0"/>
                <a:cs typeface="Calibri"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TITLE [ALL CAPS]</a:t>
            </a:r>
          </a:p>
        </p:txBody>
      </p:sp>
      <p:sp>
        <p:nvSpPr>
          <p:cNvPr id="6" name="Text Placeholder 14"/>
          <p:cNvSpPr>
            <a:spLocks noGrp="1"/>
          </p:cNvSpPr>
          <p:nvPr>
            <p:ph type="body" sz="quarter" idx="13" hasCustomPrompt="1"/>
          </p:nvPr>
        </p:nvSpPr>
        <p:spPr>
          <a:xfrm>
            <a:off x="5986123" y="3454939"/>
            <a:ext cx="5254901" cy="1167870"/>
          </a:xfrm>
          <a:prstGeom prst="rect">
            <a:avLst/>
          </a:prstGeom>
        </p:spPr>
        <p:txBody>
          <a:bodyPr anchor="t" anchorCtr="0"/>
          <a:lstStyle>
            <a:lvl1pPr marL="0" indent="0">
              <a:buFontTx/>
              <a:buNone/>
              <a:defRPr sz="2200" baseline="0">
                <a:solidFill>
                  <a:srgbClr val="706F6F"/>
                </a:solidFill>
                <a:latin typeface="Bariol Regular" panose="02000506040000020003"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subtitle</a:t>
            </a:r>
          </a:p>
        </p:txBody>
      </p:sp>
      <p:cxnSp>
        <p:nvCxnSpPr>
          <p:cNvPr id="8" name="Straight Connector 7"/>
          <p:cNvCxnSpPr/>
          <p:nvPr userDrawn="1"/>
        </p:nvCxnSpPr>
        <p:spPr>
          <a:xfrm>
            <a:off x="5437632" y="2542032"/>
            <a:ext cx="0" cy="1274064"/>
          </a:xfrm>
          <a:prstGeom prst="line">
            <a:avLst/>
          </a:prstGeom>
          <a:ln>
            <a:solidFill>
              <a:srgbClr val="706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854333"/>
      </p:ext>
    </p:extLst>
  </p:cSld>
  <p:clrMapOvr>
    <a:masterClrMapping/>
  </p:clrMapOvr>
  <p:extLst mod="1">
    <p:ext uri="{DCECCB84-F9BA-43D5-87BE-67443E8EF086}">
      <p15:sldGuideLst xmlns:p15="http://schemas.microsoft.com/office/powerpoint/2012/main">
        <p15:guide id="1" pos="3772">
          <p15:clr>
            <a:srgbClr val="FBAE40"/>
          </p15:clr>
        </p15:guide>
        <p15:guide id="2" orient="horz" pos="20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aS Blank Slide [White 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2421444463"/>
      </p:ext>
    </p:extLst>
  </p:cSld>
  <p:clrMapOvr>
    <a:masterClrMapping/>
  </p:clrMapOvr>
  <p:extLst mod="1">
    <p:ext uri="{DCECCB84-F9BA-43D5-87BE-67443E8EF086}">
      <p15:sldGuideLst xmlns:p15="http://schemas.microsoft.com/office/powerpoint/2012/main">
        <p15:guide id="1" pos="461">
          <p15:clr>
            <a:srgbClr val="FBAE40"/>
          </p15:clr>
        </p15:guide>
        <p15:guide id="2" orient="horz" pos="436">
          <p15:clr>
            <a:srgbClr val="FBAE40"/>
          </p15:clr>
        </p15:guide>
        <p15:guide id="3" pos="7219">
          <p15:clr>
            <a:srgbClr val="FBAE40"/>
          </p15:clr>
        </p15:guide>
        <p15:guide id="4" orient="horz" pos="383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aS Completely 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2119645478"/>
      </p:ext>
    </p:extLst>
  </p:cSld>
  <p:clrMapOvr>
    <a:masterClrMapping/>
  </p:clrMapOvr>
  <p:extLst mod="1">
    <p:ext uri="{DCECCB84-F9BA-43D5-87BE-67443E8EF086}">
      <p15:sldGuideLst xmlns:p15="http://schemas.microsoft.com/office/powerpoint/2012/main">
        <p15:guide id="1" pos="7219">
          <p15:clr>
            <a:srgbClr val="FBAE40"/>
          </p15:clr>
        </p15:guide>
        <p15:guide id="2" pos="461">
          <p15:clr>
            <a:srgbClr val="FBAE40"/>
          </p15:clr>
        </p15:guide>
        <p15:guide id="3" orient="horz" pos="459">
          <p15:clr>
            <a:srgbClr val="FBAE40"/>
          </p15:clr>
        </p15:guide>
        <p15:guide id="4"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4707-A69A-4C5F-8C09-7F0476042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83225728-A048-485F-ADBC-469CA32218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47050-C976-4FAE-BE51-328D949A114A}"/>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C327EC33-4D5D-42B7-918B-ECC6BDAFB22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D5F58C7-F67A-4CA0-9CA2-03431AB6B9CA}"/>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328829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46E4-0594-4AED-BDE2-46C8E374F96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0FE3FCE-8497-4A0D-AD5A-3F50D11F9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2E2AF19-C143-4BB3-B559-90ADC8EAE5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1171D98C-C244-412B-BCD8-9F78B9F24DC7}"/>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6" name="Footer Placeholder 5">
            <a:extLst>
              <a:ext uri="{FF2B5EF4-FFF2-40B4-BE49-F238E27FC236}">
                <a16:creationId xmlns:a16="http://schemas.microsoft.com/office/drawing/2014/main" id="{022A5510-2F80-47FC-9439-90E491B42DA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10174B6-5ABB-4962-BF55-5EA09B8179DA}"/>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417391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8903-79C7-48DB-B03F-D29F97266A9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54042F7-83D3-4ECE-9DC2-F5B860CA5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47DF33-7AAA-4C2A-85AC-C77703780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5A35FA2-CA85-4743-9A75-98E334F69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88E20-D34D-4687-A151-49F3D9965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41EABAE-CAB3-42EF-8CCD-EB7D385E445D}"/>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8" name="Footer Placeholder 7">
            <a:extLst>
              <a:ext uri="{FF2B5EF4-FFF2-40B4-BE49-F238E27FC236}">
                <a16:creationId xmlns:a16="http://schemas.microsoft.com/office/drawing/2014/main" id="{BAE85122-A693-40FA-AD55-2E825C843C68}"/>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EF95124-B6A4-42E3-8D7A-407EF7DEA030}"/>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117075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68A2-64B3-41D5-94D1-9388FED74B8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432DFB8-507E-4454-A60A-CB3EDC6388DF}"/>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4" name="Footer Placeholder 3">
            <a:extLst>
              <a:ext uri="{FF2B5EF4-FFF2-40B4-BE49-F238E27FC236}">
                <a16:creationId xmlns:a16="http://schemas.microsoft.com/office/drawing/2014/main" id="{4040A03D-8CF4-4DCE-B458-928C5D14296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49BC375-1870-407E-A145-08359155BE2E}"/>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344642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B31F7-21A2-4D1E-A507-9B0865D62E68}"/>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3" name="Footer Placeholder 2">
            <a:extLst>
              <a:ext uri="{FF2B5EF4-FFF2-40B4-BE49-F238E27FC236}">
                <a16:creationId xmlns:a16="http://schemas.microsoft.com/office/drawing/2014/main" id="{378E077A-67E6-4391-89DD-8B490598103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D7FAA91-8681-427D-BD0C-7C51AF8EB11F}"/>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294058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88F-503F-4C34-8A8C-18DDDBFF2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22E9D2E-F3DB-48E9-BFF7-3AA9FD898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A3BDF3FD-7A25-4A31-837A-965D7D24B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00A6-EE5F-4FFD-B4AB-06426565C58A}"/>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6" name="Footer Placeholder 5">
            <a:extLst>
              <a:ext uri="{FF2B5EF4-FFF2-40B4-BE49-F238E27FC236}">
                <a16:creationId xmlns:a16="http://schemas.microsoft.com/office/drawing/2014/main" id="{45018C1E-1FA6-4F8E-B039-D5BE32EF11A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F51CE92-55B8-4C1D-96BE-96B123B85A3E}"/>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62888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5077-285B-43B3-B777-27D436653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28D0FCD-2157-4FC9-8DD9-C42763200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A9A8185-9030-4720-8005-273D5617E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6B12D-3F6B-4033-A3BA-EBF965581A7E}"/>
              </a:ext>
            </a:extLst>
          </p:cNvPr>
          <p:cNvSpPr>
            <a:spLocks noGrp="1"/>
          </p:cNvSpPr>
          <p:nvPr>
            <p:ph type="dt" sz="half" idx="10"/>
          </p:nvPr>
        </p:nvSpPr>
        <p:spPr/>
        <p:txBody>
          <a:bodyPr/>
          <a:lstStyle/>
          <a:p>
            <a:fld id="{F2DD5818-0FB9-4B93-9167-6EF147897BA6}" type="datetimeFigureOut">
              <a:rPr lang="en-IE" smtClean="0"/>
              <a:t>13/05/2019</a:t>
            </a:fld>
            <a:endParaRPr lang="en-IE"/>
          </a:p>
        </p:txBody>
      </p:sp>
      <p:sp>
        <p:nvSpPr>
          <p:cNvPr id="6" name="Footer Placeholder 5">
            <a:extLst>
              <a:ext uri="{FF2B5EF4-FFF2-40B4-BE49-F238E27FC236}">
                <a16:creationId xmlns:a16="http://schemas.microsoft.com/office/drawing/2014/main" id="{F19EFC71-0D68-4AB7-9F01-AD290C58FA2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377AA03-5703-43F4-B95A-7526BC5B386F}"/>
              </a:ext>
            </a:extLst>
          </p:cNvPr>
          <p:cNvSpPr>
            <a:spLocks noGrp="1"/>
          </p:cNvSpPr>
          <p:nvPr>
            <p:ph type="sldNum" sz="quarter" idx="12"/>
          </p:nvPr>
        </p:nvSpPr>
        <p:spPr/>
        <p:txBody>
          <a:bodyPr/>
          <a:lstStyle/>
          <a:p>
            <a:fld id="{DD43B5E7-3549-4BB3-B00A-87AFF479EC07}" type="slidenum">
              <a:rPr lang="en-IE" smtClean="0"/>
              <a:t>‹#›</a:t>
            </a:fld>
            <a:endParaRPr lang="en-IE"/>
          </a:p>
        </p:txBody>
      </p:sp>
    </p:spTree>
    <p:extLst>
      <p:ext uri="{BB962C8B-B14F-4D97-AF65-F5344CB8AC3E}">
        <p14:creationId xmlns:p14="http://schemas.microsoft.com/office/powerpoint/2010/main" val="138520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76797C-D10B-4E2D-B94A-707ABEF85B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7955939-F1B5-49F4-A331-EF2F2F88E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8DDC00D-6FC5-474E-B2D4-5264E944D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D5818-0FB9-4B93-9167-6EF147897BA6}" type="datetimeFigureOut">
              <a:rPr lang="en-IE" smtClean="0"/>
              <a:t>13/05/2019</a:t>
            </a:fld>
            <a:endParaRPr lang="en-IE"/>
          </a:p>
        </p:txBody>
      </p:sp>
      <p:sp>
        <p:nvSpPr>
          <p:cNvPr id="5" name="Footer Placeholder 4">
            <a:extLst>
              <a:ext uri="{FF2B5EF4-FFF2-40B4-BE49-F238E27FC236}">
                <a16:creationId xmlns:a16="http://schemas.microsoft.com/office/drawing/2014/main" id="{4853DA97-6D38-423A-A840-54DD948916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F9D23AE-3F0C-4240-B786-C2FB73139C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3B5E7-3549-4BB3-B00A-87AFF479EC07}" type="slidenum">
              <a:rPr lang="en-IE" smtClean="0"/>
              <a:t>‹#›</a:t>
            </a:fld>
            <a:endParaRPr lang="en-IE"/>
          </a:p>
        </p:txBody>
      </p:sp>
    </p:spTree>
    <p:extLst>
      <p:ext uri="{BB962C8B-B14F-4D97-AF65-F5344CB8AC3E}">
        <p14:creationId xmlns:p14="http://schemas.microsoft.com/office/powerpoint/2010/main" val="3438339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F18EE-BCFC-4F0D-BA36-74D1FFE03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B5C00E-0FE9-4A20-8FF6-AC15A59B5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BA7977B-4870-41D4-9BEE-FD04F7BEF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56CA7-4D27-4345-90C3-4D5F9510679C}" type="datetimeFigureOut">
              <a:rPr lang="en-IE" smtClean="0"/>
              <a:t>13/05/2019</a:t>
            </a:fld>
            <a:endParaRPr lang="en-IE"/>
          </a:p>
        </p:txBody>
      </p:sp>
      <p:sp>
        <p:nvSpPr>
          <p:cNvPr id="5" name="Footer Placeholder 4">
            <a:extLst>
              <a:ext uri="{FF2B5EF4-FFF2-40B4-BE49-F238E27FC236}">
                <a16:creationId xmlns:a16="http://schemas.microsoft.com/office/drawing/2014/main" id="{5CD05E3A-D567-4816-9C2A-EB5C99DE1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5175A85-D5A6-4204-A4EB-CA1574D10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67FD2-F987-41B8-BD81-C677A074C9F1}" type="slidenum">
              <a:rPr lang="en-IE" smtClean="0"/>
              <a:t>‹#›</a:t>
            </a:fld>
            <a:endParaRPr lang="en-IE"/>
          </a:p>
        </p:txBody>
      </p:sp>
    </p:spTree>
    <p:extLst>
      <p:ext uri="{BB962C8B-B14F-4D97-AF65-F5344CB8AC3E}">
        <p14:creationId xmlns:p14="http://schemas.microsoft.com/office/powerpoint/2010/main" val="8770414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hyperlink" Target="https://fdaaa.trialstracker.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2487C-486E-4C58-95E6-E7FA91222F0F}"/>
              </a:ext>
            </a:extLst>
          </p:cNvPr>
          <p:cNvPicPr>
            <a:picLocks noChangeAspect="1"/>
          </p:cNvPicPr>
          <p:nvPr/>
        </p:nvPicPr>
        <p:blipFill>
          <a:blip r:embed="rId2"/>
          <a:stretch>
            <a:fillRect/>
          </a:stretch>
        </p:blipFill>
        <p:spPr>
          <a:xfrm>
            <a:off x="783060" y="954185"/>
            <a:ext cx="3384290" cy="4437564"/>
          </a:xfrm>
          <a:prstGeom prst="rect">
            <a:avLst/>
          </a:prstGeom>
        </p:spPr>
      </p:pic>
      <p:pic>
        <p:nvPicPr>
          <p:cNvPr id="5" name="Picture 4">
            <a:extLst>
              <a:ext uri="{FF2B5EF4-FFF2-40B4-BE49-F238E27FC236}">
                <a16:creationId xmlns:a16="http://schemas.microsoft.com/office/drawing/2014/main" id="{CC72F806-7344-4363-A4CC-DF57AC73B914}"/>
              </a:ext>
            </a:extLst>
          </p:cNvPr>
          <p:cNvPicPr>
            <a:picLocks noChangeAspect="1"/>
          </p:cNvPicPr>
          <p:nvPr/>
        </p:nvPicPr>
        <p:blipFill>
          <a:blip r:embed="rId3"/>
          <a:stretch>
            <a:fillRect/>
          </a:stretch>
        </p:blipFill>
        <p:spPr>
          <a:xfrm>
            <a:off x="5025875" y="1575677"/>
            <a:ext cx="6383065" cy="3194581"/>
          </a:xfrm>
          <a:prstGeom prst="rect">
            <a:avLst/>
          </a:prstGeom>
        </p:spPr>
      </p:pic>
    </p:spTree>
    <p:extLst>
      <p:ext uri="{BB962C8B-B14F-4D97-AF65-F5344CB8AC3E}">
        <p14:creationId xmlns:p14="http://schemas.microsoft.com/office/powerpoint/2010/main" val="14668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CCD06-E549-48A0-815A-511B5DEEA99F}"/>
              </a:ext>
            </a:extLst>
          </p:cNvPr>
          <p:cNvPicPr>
            <a:picLocks noChangeAspect="1"/>
          </p:cNvPicPr>
          <p:nvPr/>
        </p:nvPicPr>
        <p:blipFill>
          <a:blip r:embed="rId2"/>
          <a:stretch>
            <a:fillRect/>
          </a:stretch>
        </p:blipFill>
        <p:spPr>
          <a:xfrm>
            <a:off x="219609" y="4805324"/>
            <a:ext cx="5876391" cy="1780286"/>
          </a:xfrm>
          <a:prstGeom prst="rect">
            <a:avLst/>
          </a:prstGeom>
        </p:spPr>
      </p:pic>
      <p:pic>
        <p:nvPicPr>
          <p:cNvPr id="2" name="Picture 1">
            <a:extLst>
              <a:ext uri="{FF2B5EF4-FFF2-40B4-BE49-F238E27FC236}">
                <a16:creationId xmlns:a16="http://schemas.microsoft.com/office/drawing/2014/main" id="{366C8CFC-578C-462C-A87E-1F4355556925}"/>
              </a:ext>
            </a:extLst>
          </p:cNvPr>
          <p:cNvPicPr>
            <a:picLocks noChangeAspect="1"/>
          </p:cNvPicPr>
          <p:nvPr/>
        </p:nvPicPr>
        <p:blipFill rotWithShape="1">
          <a:blip r:embed="rId3"/>
          <a:srcRect l="2212" t="9469" r="1159"/>
          <a:stretch/>
        </p:blipFill>
        <p:spPr>
          <a:xfrm>
            <a:off x="219609" y="306018"/>
            <a:ext cx="5906137" cy="4303304"/>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6C9EFA51-C5C8-4A48-920B-93EE41000093}"/>
              </a:ext>
            </a:extLst>
          </p:cNvPr>
          <p:cNvPicPr>
            <a:picLocks noChangeAspect="1"/>
          </p:cNvPicPr>
          <p:nvPr/>
        </p:nvPicPr>
        <p:blipFill rotWithShape="1">
          <a:blip r:embed="rId4"/>
          <a:srcRect l="2456" t="9796" r="3585" b="4462"/>
          <a:stretch/>
        </p:blipFill>
        <p:spPr>
          <a:xfrm>
            <a:off x="4646645" y="975949"/>
            <a:ext cx="6913041" cy="4906101"/>
          </a:xfrm>
          <a:prstGeom prst="rect">
            <a:avLst/>
          </a:prstGeom>
          <a:ln>
            <a:solidFill>
              <a:schemeClr val="tx1">
                <a:lumMod val="50000"/>
                <a:lumOff val="50000"/>
              </a:schemeClr>
            </a:solidFill>
          </a:ln>
        </p:spPr>
      </p:pic>
    </p:spTree>
    <p:extLst>
      <p:ext uri="{BB962C8B-B14F-4D97-AF65-F5344CB8AC3E}">
        <p14:creationId xmlns:p14="http://schemas.microsoft.com/office/powerpoint/2010/main" val="155329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F0B43-CBE2-490D-961F-CF94A040D878}"/>
              </a:ext>
            </a:extLst>
          </p:cNvPr>
          <p:cNvPicPr>
            <a:picLocks noChangeAspect="1"/>
          </p:cNvPicPr>
          <p:nvPr/>
        </p:nvPicPr>
        <p:blipFill>
          <a:blip r:embed="rId2"/>
          <a:stretch>
            <a:fillRect/>
          </a:stretch>
        </p:blipFill>
        <p:spPr>
          <a:xfrm>
            <a:off x="494335" y="658431"/>
            <a:ext cx="2126945" cy="998627"/>
          </a:xfrm>
          <a:prstGeom prst="rect">
            <a:avLst/>
          </a:prstGeom>
        </p:spPr>
      </p:pic>
      <p:pic>
        <p:nvPicPr>
          <p:cNvPr id="3" name="Picture 2">
            <a:extLst>
              <a:ext uri="{FF2B5EF4-FFF2-40B4-BE49-F238E27FC236}">
                <a16:creationId xmlns:a16="http://schemas.microsoft.com/office/drawing/2014/main" id="{4A2B030B-97AA-4ED5-A585-A1075C4D5202}"/>
              </a:ext>
            </a:extLst>
          </p:cNvPr>
          <p:cNvPicPr>
            <a:picLocks noChangeAspect="1"/>
          </p:cNvPicPr>
          <p:nvPr/>
        </p:nvPicPr>
        <p:blipFill rotWithShape="1">
          <a:blip r:embed="rId3"/>
          <a:srcRect l="813" t="18311" r="2016"/>
          <a:stretch/>
        </p:blipFill>
        <p:spPr>
          <a:xfrm>
            <a:off x="3060192" y="957586"/>
            <a:ext cx="8863843" cy="5602387"/>
          </a:xfrm>
          <a:prstGeom prst="rect">
            <a:avLst/>
          </a:prstGeom>
          <a:ln>
            <a:solidFill>
              <a:schemeClr val="tx1">
                <a:lumMod val="50000"/>
                <a:lumOff val="50000"/>
              </a:schemeClr>
            </a:solidFill>
          </a:ln>
        </p:spPr>
      </p:pic>
    </p:spTree>
    <p:extLst>
      <p:ext uri="{BB962C8B-B14F-4D97-AF65-F5344CB8AC3E}">
        <p14:creationId xmlns:p14="http://schemas.microsoft.com/office/powerpoint/2010/main" val="327430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583A5-DB23-4C23-9671-B4A566D2FC47}"/>
              </a:ext>
            </a:extLst>
          </p:cNvPr>
          <p:cNvPicPr>
            <a:picLocks noChangeAspect="1"/>
          </p:cNvPicPr>
          <p:nvPr/>
        </p:nvPicPr>
        <p:blipFill rotWithShape="1">
          <a:blip r:embed="rId2"/>
          <a:srcRect r="1129"/>
          <a:stretch/>
        </p:blipFill>
        <p:spPr>
          <a:xfrm>
            <a:off x="733266" y="315621"/>
            <a:ext cx="6781641" cy="1903324"/>
          </a:xfrm>
          <a:prstGeom prst="rect">
            <a:avLst/>
          </a:prstGeom>
        </p:spPr>
      </p:pic>
      <p:pic>
        <p:nvPicPr>
          <p:cNvPr id="6" name="Picture 5">
            <a:extLst>
              <a:ext uri="{FF2B5EF4-FFF2-40B4-BE49-F238E27FC236}">
                <a16:creationId xmlns:a16="http://schemas.microsoft.com/office/drawing/2014/main" id="{3F772A95-203A-49E9-A6A5-4DF36DA560C1}"/>
              </a:ext>
            </a:extLst>
          </p:cNvPr>
          <p:cNvPicPr>
            <a:picLocks noChangeAspect="1"/>
          </p:cNvPicPr>
          <p:nvPr/>
        </p:nvPicPr>
        <p:blipFill rotWithShape="1">
          <a:blip r:embed="rId3"/>
          <a:srcRect r="26211" b="55542"/>
          <a:stretch/>
        </p:blipFill>
        <p:spPr>
          <a:xfrm>
            <a:off x="1185951" y="2444006"/>
            <a:ext cx="4669941" cy="3305894"/>
          </a:xfrm>
          <a:prstGeom prst="rect">
            <a:avLst/>
          </a:prstGeom>
        </p:spPr>
      </p:pic>
      <p:sp>
        <p:nvSpPr>
          <p:cNvPr id="7" name="Rectangle 6">
            <a:extLst>
              <a:ext uri="{FF2B5EF4-FFF2-40B4-BE49-F238E27FC236}">
                <a16:creationId xmlns:a16="http://schemas.microsoft.com/office/drawing/2014/main" id="{A747A84A-602D-47E3-AE5B-6AC24DA16441}"/>
              </a:ext>
            </a:extLst>
          </p:cNvPr>
          <p:cNvSpPr/>
          <p:nvPr/>
        </p:nvSpPr>
        <p:spPr>
          <a:xfrm>
            <a:off x="8855242" y="3370598"/>
            <a:ext cx="1297090" cy="254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31ED235-5365-494D-8E6C-5937A75599C0}"/>
              </a:ext>
            </a:extLst>
          </p:cNvPr>
          <p:cNvPicPr>
            <a:picLocks noChangeAspect="1"/>
          </p:cNvPicPr>
          <p:nvPr/>
        </p:nvPicPr>
        <p:blipFill>
          <a:blip r:embed="rId4"/>
          <a:stretch>
            <a:fillRect/>
          </a:stretch>
        </p:blipFill>
        <p:spPr>
          <a:xfrm>
            <a:off x="7230718" y="165822"/>
            <a:ext cx="3404740" cy="6526356"/>
          </a:xfrm>
          <a:prstGeom prst="rect">
            <a:avLst/>
          </a:prstGeom>
        </p:spPr>
      </p:pic>
    </p:spTree>
    <p:extLst>
      <p:ext uri="{BB962C8B-B14F-4D97-AF65-F5344CB8AC3E}">
        <p14:creationId xmlns:p14="http://schemas.microsoft.com/office/powerpoint/2010/main" val="36221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CABB8-BCEC-43C8-9AF2-58DD8D9AAAEE}"/>
              </a:ext>
            </a:extLst>
          </p:cNvPr>
          <p:cNvPicPr>
            <a:picLocks noChangeAspect="1"/>
          </p:cNvPicPr>
          <p:nvPr/>
        </p:nvPicPr>
        <p:blipFill>
          <a:blip r:embed="rId3"/>
          <a:stretch>
            <a:fillRect/>
          </a:stretch>
        </p:blipFill>
        <p:spPr>
          <a:xfrm>
            <a:off x="1366267" y="1941831"/>
            <a:ext cx="5675415" cy="2974338"/>
          </a:xfrm>
          <a:prstGeom prst="rect">
            <a:avLst/>
          </a:prstGeom>
        </p:spPr>
      </p:pic>
      <p:pic>
        <p:nvPicPr>
          <p:cNvPr id="3" name="Picture 2">
            <a:extLst>
              <a:ext uri="{FF2B5EF4-FFF2-40B4-BE49-F238E27FC236}">
                <a16:creationId xmlns:a16="http://schemas.microsoft.com/office/drawing/2014/main" id="{FB32F5DD-B054-4C9C-99F7-CC3E014DA263}"/>
              </a:ext>
            </a:extLst>
          </p:cNvPr>
          <p:cNvPicPr>
            <a:picLocks noChangeAspect="1"/>
          </p:cNvPicPr>
          <p:nvPr/>
        </p:nvPicPr>
        <p:blipFill rotWithShape="1">
          <a:blip r:embed="rId4"/>
          <a:srcRect b="14325"/>
          <a:stretch/>
        </p:blipFill>
        <p:spPr>
          <a:xfrm>
            <a:off x="1443030" y="550771"/>
            <a:ext cx="5517358" cy="1211783"/>
          </a:xfrm>
          <a:prstGeom prst="rect">
            <a:avLst/>
          </a:prstGeom>
        </p:spPr>
      </p:pic>
      <p:pic>
        <p:nvPicPr>
          <p:cNvPr id="4" name="Picture 3">
            <a:extLst>
              <a:ext uri="{FF2B5EF4-FFF2-40B4-BE49-F238E27FC236}">
                <a16:creationId xmlns:a16="http://schemas.microsoft.com/office/drawing/2014/main" id="{9724C4DE-1CA9-4C1A-8905-93A35831D457}"/>
              </a:ext>
            </a:extLst>
          </p:cNvPr>
          <p:cNvPicPr>
            <a:picLocks noChangeAspect="1"/>
          </p:cNvPicPr>
          <p:nvPr/>
        </p:nvPicPr>
        <p:blipFill>
          <a:blip r:embed="rId5"/>
          <a:stretch>
            <a:fillRect/>
          </a:stretch>
        </p:blipFill>
        <p:spPr>
          <a:xfrm>
            <a:off x="6469858" y="3939992"/>
            <a:ext cx="5143500" cy="2695575"/>
          </a:xfrm>
          <a:prstGeom prst="rect">
            <a:avLst/>
          </a:prstGeom>
        </p:spPr>
      </p:pic>
    </p:spTree>
    <p:extLst>
      <p:ext uri="{BB962C8B-B14F-4D97-AF65-F5344CB8AC3E}">
        <p14:creationId xmlns:p14="http://schemas.microsoft.com/office/powerpoint/2010/main" val="212044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E4A90-9FCB-43A4-9538-166D4BC2016A}"/>
              </a:ext>
            </a:extLst>
          </p:cNvPr>
          <p:cNvPicPr>
            <a:picLocks noChangeAspect="1"/>
          </p:cNvPicPr>
          <p:nvPr/>
        </p:nvPicPr>
        <p:blipFill>
          <a:blip r:embed="rId3"/>
          <a:stretch>
            <a:fillRect/>
          </a:stretch>
        </p:blipFill>
        <p:spPr>
          <a:xfrm>
            <a:off x="0" y="519940"/>
            <a:ext cx="12192000" cy="5818120"/>
          </a:xfrm>
          <a:prstGeom prst="rect">
            <a:avLst/>
          </a:prstGeom>
        </p:spPr>
      </p:pic>
    </p:spTree>
    <p:extLst>
      <p:ext uri="{BB962C8B-B14F-4D97-AF65-F5344CB8AC3E}">
        <p14:creationId xmlns:p14="http://schemas.microsoft.com/office/powerpoint/2010/main" val="2530209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35341" y="1419221"/>
            <a:ext cx="6656659" cy="2015444"/>
          </a:xfrm>
        </p:spPr>
        <p:txBody>
          <a:bodyPr>
            <a:normAutofit fontScale="85000" lnSpcReduction="10000"/>
          </a:bodyPr>
          <a:lstStyle/>
          <a:p>
            <a:r>
              <a:rPr lang="en-US" dirty="0">
                <a:latin typeface="Calibri" panose="020F0502020204030204" pitchFamily="34" charset="0"/>
                <a:cs typeface="Calibri" panose="020F0502020204030204" pitchFamily="34" charset="0"/>
              </a:rPr>
              <a:t>ALLTRIALS CAMPAIGN:</a:t>
            </a:r>
          </a:p>
          <a:p>
            <a:r>
              <a:rPr lang="en-US" dirty="0">
                <a:latin typeface="Calibri" panose="020F0502020204030204" pitchFamily="34" charset="0"/>
                <a:cs typeface="Calibri" panose="020F0502020204030204" pitchFamily="34" charset="0"/>
              </a:rPr>
              <a:t>MORE PEOPLE ARE MONITORING CLINICAL TRIAL RESULTS REPORTING THAN YOU MGHT THINK </a:t>
            </a:r>
          </a:p>
        </p:txBody>
      </p:sp>
      <p:sp>
        <p:nvSpPr>
          <p:cNvPr id="3" name="Text Placeholder 2"/>
          <p:cNvSpPr>
            <a:spLocks noGrp="1"/>
          </p:cNvSpPr>
          <p:nvPr>
            <p:ph type="body" sz="quarter" idx="13"/>
          </p:nvPr>
        </p:nvSpPr>
        <p:spPr>
          <a:xfrm>
            <a:off x="5535341" y="4019577"/>
            <a:ext cx="6545580" cy="1843893"/>
          </a:xfrm>
        </p:spPr>
        <p:txBody>
          <a:bodyPr>
            <a:noAutofit/>
          </a:bodyPr>
          <a:lstStyle/>
          <a:p>
            <a:r>
              <a:rPr lang="en-US" sz="2800" dirty="0">
                <a:latin typeface="Calibri Light" panose="020F0302020204030204" pitchFamily="34" charset="0"/>
                <a:cs typeface="Calibri Light" panose="020F0302020204030204" pitchFamily="34" charset="0"/>
              </a:rPr>
              <a:t>Síle Lane</a:t>
            </a:r>
          </a:p>
          <a:p>
            <a:r>
              <a:rPr lang="en-US" sz="2800" dirty="0">
                <a:latin typeface="Calibri Light" panose="020F0302020204030204" pitchFamily="34" charset="0"/>
                <a:cs typeface="Calibri Light" panose="020F0302020204030204" pitchFamily="34" charset="0"/>
              </a:rPr>
              <a:t>Head of international campaigns and policy Sense about Science</a:t>
            </a:r>
          </a:p>
          <a:p>
            <a:r>
              <a:rPr lang="en-US" sz="2800" dirty="0">
                <a:latin typeface="Calibri Light" panose="020F0302020204030204" pitchFamily="34" charset="0"/>
                <a:cs typeface="Calibri Light" panose="020F0302020204030204" pitchFamily="34" charset="0"/>
              </a:rPr>
              <a:t>@</a:t>
            </a:r>
            <a:r>
              <a:rPr lang="en-US" sz="2800" dirty="0" err="1">
                <a:latin typeface="Calibri Light" panose="020F0302020204030204" pitchFamily="34" charset="0"/>
                <a:cs typeface="Calibri Light" panose="020F0302020204030204" pitchFamily="34" charset="0"/>
              </a:rPr>
              <a:t>senseaboutsci</a:t>
            </a:r>
            <a:r>
              <a:rPr lang="en-US" sz="2800" dirty="0">
                <a:latin typeface="Calibri Light" panose="020F0302020204030204" pitchFamily="34" charset="0"/>
                <a:cs typeface="Calibri Light" panose="020F0302020204030204" pitchFamily="34" charset="0"/>
              </a:rPr>
              <a:t>  #AllTrials </a:t>
            </a:r>
          </a:p>
        </p:txBody>
      </p:sp>
    </p:spTree>
    <p:extLst>
      <p:ext uri="{BB962C8B-B14F-4D97-AF65-F5344CB8AC3E}">
        <p14:creationId xmlns:p14="http://schemas.microsoft.com/office/powerpoint/2010/main" val="342503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35341" y="1419221"/>
            <a:ext cx="6656659" cy="2015444"/>
          </a:xfrm>
        </p:spPr>
        <p:txBody>
          <a:bodyPr>
            <a:normAutofit fontScale="85000" lnSpcReduction="10000"/>
          </a:bodyPr>
          <a:lstStyle/>
          <a:p>
            <a:r>
              <a:rPr lang="en-US" dirty="0">
                <a:latin typeface="Calibri" panose="020F0502020204030204" pitchFamily="34" charset="0"/>
                <a:cs typeface="Calibri" panose="020F0502020204030204" pitchFamily="34" charset="0"/>
              </a:rPr>
              <a:t>ALLTRIALS CAMPAIGN:</a:t>
            </a:r>
          </a:p>
          <a:p>
            <a:r>
              <a:rPr lang="en-US" dirty="0">
                <a:latin typeface="Calibri" panose="020F0502020204030204" pitchFamily="34" charset="0"/>
                <a:cs typeface="Calibri" panose="020F0502020204030204" pitchFamily="34" charset="0"/>
              </a:rPr>
              <a:t>MORE PEOPLE ARE MONITORING CLINICAL TRIAL RESULTS REPORTING THAN YOU MGHT THINK </a:t>
            </a:r>
          </a:p>
        </p:txBody>
      </p:sp>
      <p:sp>
        <p:nvSpPr>
          <p:cNvPr id="3" name="Text Placeholder 2"/>
          <p:cNvSpPr>
            <a:spLocks noGrp="1"/>
          </p:cNvSpPr>
          <p:nvPr>
            <p:ph type="body" sz="quarter" idx="13"/>
          </p:nvPr>
        </p:nvSpPr>
        <p:spPr>
          <a:xfrm>
            <a:off x="5535341" y="4019577"/>
            <a:ext cx="6545580" cy="1843893"/>
          </a:xfrm>
        </p:spPr>
        <p:txBody>
          <a:bodyPr>
            <a:noAutofit/>
          </a:bodyPr>
          <a:lstStyle/>
          <a:p>
            <a:r>
              <a:rPr lang="en-US" sz="2800" dirty="0">
                <a:latin typeface="Calibri Light" panose="020F0302020204030204" pitchFamily="34" charset="0"/>
                <a:cs typeface="Calibri Light" panose="020F0302020204030204" pitchFamily="34" charset="0"/>
              </a:rPr>
              <a:t>Síle Lane</a:t>
            </a:r>
          </a:p>
          <a:p>
            <a:r>
              <a:rPr lang="en-US" sz="2800" dirty="0">
                <a:latin typeface="Calibri Light" panose="020F0302020204030204" pitchFamily="34" charset="0"/>
                <a:cs typeface="Calibri Light" panose="020F0302020204030204" pitchFamily="34" charset="0"/>
              </a:rPr>
              <a:t>Head of international campaigns and policy Sense about Science</a:t>
            </a:r>
          </a:p>
          <a:p>
            <a:r>
              <a:rPr lang="en-US" sz="2800" dirty="0">
                <a:latin typeface="Calibri Light" panose="020F0302020204030204" pitchFamily="34" charset="0"/>
                <a:cs typeface="Calibri Light" panose="020F0302020204030204" pitchFamily="34" charset="0"/>
              </a:rPr>
              <a:t>@</a:t>
            </a:r>
            <a:r>
              <a:rPr lang="en-US" sz="2800" dirty="0" err="1">
                <a:latin typeface="Calibri Light" panose="020F0302020204030204" pitchFamily="34" charset="0"/>
                <a:cs typeface="Calibri Light" panose="020F0302020204030204" pitchFamily="34" charset="0"/>
              </a:rPr>
              <a:t>senseaboutsci</a:t>
            </a:r>
            <a:r>
              <a:rPr lang="en-US" sz="2800" dirty="0">
                <a:latin typeface="Calibri Light" panose="020F0302020204030204" pitchFamily="34" charset="0"/>
                <a:cs typeface="Calibri Light" panose="020F0302020204030204" pitchFamily="34" charset="0"/>
              </a:rPr>
              <a:t>  #AllTrials </a:t>
            </a:r>
          </a:p>
        </p:txBody>
      </p:sp>
    </p:spTree>
    <p:extLst>
      <p:ext uri="{BB962C8B-B14F-4D97-AF65-F5344CB8AC3E}">
        <p14:creationId xmlns:p14="http://schemas.microsoft.com/office/powerpoint/2010/main" val="416069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omeexteriorinterior.com/interior-pictures/2009/12/Modern-Public-Library-Design01.jpg">
            <a:extLst>
              <a:ext uri="{FF2B5EF4-FFF2-40B4-BE49-F238E27FC236}">
                <a16:creationId xmlns:a16="http://schemas.microsoft.com/office/drawing/2014/main" id="{18A20E6E-FBB7-4AC1-AF2C-4102663CF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19" t="8229" r="6578" b="2438"/>
          <a:stretch/>
        </p:blipFill>
        <p:spPr bwMode="auto">
          <a:xfrm>
            <a:off x="6108192" y="18288"/>
            <a:ext cx="5832249" cy="801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homeexteriorinterior.com/interior-pictures/2009/12/Modern-Public-Library-Design01.jpg">
            <a:extLst>
              <a:ext uri="{FF2B5EF4-FFF2-40B4-BE49-F238E27FC236}">
                <a16:creationId xmlns:a16="http://schemas.microsoft.com/office/drawing/2014/main" id="{C1FF5C8B-E5A7-4375-BC0A-7AD3BD677BAA}"/>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5215" t="8253" r="50682" b="2438"/>
          <a:stretch/>
        </p:blipFill>
        <p:spPr bwMode="auto">
          <a:xfrm>
            <a:off x="219456" y="18288"/>
            <a:ext cx="5833872" cy="801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alertsigns.co.uk/media/catalog/product/cache/1/image/210x285/9df78eab33525d08d6e5fb8d27136e95/products/PRA.06.jpg">
            <a:extLst>
              <a:ext uri="{FF2B5EF4-FFF2-40B4-BE49-F238E27FC236}">
                <a16:creationId xmlns:a16="http://schemas.microsoft.com/office/drawing/2014/main" id="{EA8F0E54-C251-4E1C-A675-FDEF0897A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999" t="14589" r="17201" b="16443"/>
          <a:stretch>
            <a:fillRect/>
          </a:stretch>
        </p:blipFill>
        <p:spPr bwMode="auto">
          <a:xfrm>
            <a:off x="2622080" y="2584337"/>
            <a:ext cx="1296144" cy="18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77FCAE9-0173-49F9-B1D0-2E82AA844593}"/>
              </a:ext>
            </a:extLst>
          </p:cNvPr>
          <p:cNvCxnSpPr>
            <a:cxnSpLocks/>
          </p:cNvCxnSpPr>
          <p:nvPr/>
        </p:nvCxnSpPr>
        <p:spPr>
          <a:xfrm>
            <a:off x="6089904" y="-73152"/>
            <a:ext cx="0" cy="843076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561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477"/>
          <a:stretch/>
        </p:blipFill>
        <p:spPr>
          <a:xfrm>
            <a:off x="0" y="26803"/>
            <a:ext cx="9916537" cy="6026525"/>
          </a:xfrm>
          <a:prstGeom prst="rect">
            <a:avLst/>
          </a:prstGeom>
        </p:spPr>
      </p:pic>
      <p:sp>
        <p:nvSpPr>
          <p:cNvPr id="3" name="Rectangle 2">
            <a:extLst>
              <a:ext uri="{FF2B5EF4-FFF2-40B4-BE49-F238E27FC236}">
                <a16:creationId xmlns:a16="http://schemas.microsoft.com/office/drawing/2014/main" id="{CCCC8791-08C1-46A8-8213-51263DF4B023}"/>
              </a:ext>
            </a:extLst>
          </p:cNvPr>
          <p:cNvSpPr/>
          <p:nvPr/>
        </p:nvSpPr>
        <p:spPr>
          <a:xfrm>
            <a:off x="104748" y="6053328"/>
            <a:ext cx="98117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 Trials Registered | All Results Reported</a:t>
            </a:r>
            <a:endParaRPr kumimoji="0" lang="en-IE"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38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FC77F-A7F2-49A4-8E48-EC1E86A513B4}"/>
              </a:ext>
            </a:extLst>
          </p:cNvPr>
          <p:cNvPicPr>
            <a:picLocks noChangeAspect="1"/>
          </p:cNvPicPr>
          <p:nvPr/>
        </p:nvPicPr>
        <p:blipFill>
          <a:blip r:embed="rId2"/>
          <a:stretch>
            <a:fillRect/>
          </a:stretch>
        </p:blipFill>
        <p:spPr>
          <a:xfrm>
            <a:off x="24068" y="492945"/>
            <a:ext cx="12167932" cy="5876637"/>
          </a:xfrm>
          <a:prstGeom prst="rect">
            <a:avLst/>
          </a:prstGeom>
        </p:spPr>
      </p:pic>
      <p:sp>
        <p:nvSpPr>
          <p:cNvPr id="3" name="TextBox 2">
            <a:extLst>
              <a:ext uri="{FF2B5EF4-FFF2-40B4-BE49-F238E27FC236}">
                <a16:creationId xmlns:a16="http://schemas.microsoft.com/office/drawing/2014/main" id="{22EB6C32-1DD9-4451-A5F3-4778A1312D02}"/>
              </a:ext>
            </a:extLst>
          </p:cNvPr>
          <p:cNvSpPr txBox="1"/>
          <p:nvPr/>
        </p:nvSpPr>
        <p:spPr>
          <a:xfrm>
            <a:off x="958516" y="6328612"/>
            <a:ext cx="10274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https://trialstracker.ebmdatalab.net/#/</a:t>
            </a:r>
          </a:p>
        </p:txBody>
      </p:sp>
      <p:sp>
        <p:nvSpPr>
          <p:cNvPr id="4" name="TextBox 3">
            <a:extLst>
              <a:ext uri="{FF2B5EF4-FFF2-40B4-BE49-F238E27FC236}">
                <a16:creationId xmlns:a16="http://schemas.microsoft.com/office/drawing/2014/main" id="{88684016-572D-4B6C-973A-FFE923CD6ECE}"/>
              </a:ext>
            </a:extLst>
          </p:cNvPr>
          <p:cNvSpPr txBox="1"/>
          <p:nvPr/>
        </p:nvSpPr>
        <p:spPr>
          <a:xfrm>
            <a:off x="262985" y="22830"/>
            <a:ext cx="22275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rPr>
              <a:t>TrialsTracker</a:t>
            </a:r>
          </a:p>
        </p:txBody>
      </p:sp>
    </p:spTree>
    <p:extLst>
      <p:ext uri="{BB962C8B-B14F-4D97-AF65-F5344CB8AC3E}">
        <p14:creationId xmlns:p14="http://schemas.microsoft.com/office/powerpoint/2010/main" val="117852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684BB-480A-41E4-91AC-47857CA5A0A4}"/>
              </a:ext>
            </a:extLst>
          </p:cNvPr>
          <p:cNvPicPr>
            <a:picLocks noChangeAspect="1"/>
          </p:cNvPicPr>
          <p:nvPr/>
        </p:nvPicPr>
        <p:blipFill rotWithShape="1">
          <a:blip r:embed="rId3"/>
          <a:srcRect t="9778" r="1794"/>
          <a:stretch/>
        </p:blipFill>
        <p:spPr>
          <a:xfrm>
            <a:off x="1827026" y="137160"/>
            <a:ext cx="8537948" cy="6187440"/>
          </a:xfrm>
          <a:prstGeom prst="rect">
            <a:avLst/>
          </a:prstGeom>
        </p:spPr>
      </p:pic>
      <p:sp>
        <p:nvSpPr>
          <p:cNvPr id="3" name="TextBox 2">
            <a:extLst>
              <a:ext uri="{FF2B5EF4-FFF2-40B4-BE49-F238E27FC236}">
                <a16:creationId xmlns:a16="http://schemas.microsoft.com/office/drawing/2014/main" id="{A202C0A8-8158-48B3-AFD4-3C25B487B349}"/>
              </a:ext>
            </a:extLst>
          </p:cNvPr>
          <p:cNvSpPr txBox="1"/>
          <p:nvPr/>
        </p:nvSpPr>
        <p:spPr>
          <a:xfrm>
            <a:off x="974555" y="6280485"/>
            <a:ext cx="10780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https://fdaaa.trialstracker.net/</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5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E5FC8-9960-4A86-835C-581D21B641D7}"/>
              </a:ext>
            </a:extLst>
          </p:cNvPr>
          <p:cNvSpPr txBox="1"/>
          <p:nvPr/>
        </p:nvSpPr>
        <p:spPr>
          <a:xfrm>
            <a:off x="974555" y="6280485"/>
            <a:ext cx="10780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https://eutrialstracker.ebmdatalab.net/</a:t>
            </a:r>
          </a:p>
        </p:txBody>
      </p:sp>
      <p:pic>
        <p:nvPicPr>
          <p:cNvPr id="4" name="Picture 3">
            <a:extLst>
              <a:ext uri="{FF2B5EF4-FFF2-40B4-BE49-F238E27FC236}">
                <a16:creationId xmlns:a16="http://schemas.microsoft.com/office/drawing/2014/main" id="{A021638A-A9DF-4D3C-B8C1-56E44E41C5A8}"/>
              </a:ext>
            </a:extLst>
          </p:cNvPr>
          <p:cNvPicPr>
            <a:picLocks noChangeAspect="1"/>
          </p:cNvPicPr>
          <p:nvPr/>
        </p:nvPicPr>
        <p:blipFill rotWithShape="1">
          <a:blip r:embed="rId3"/>
          <a:srcRect t="8889" r="2319" b="5778"/>
          <a:stretch/>
        </p:blipFill>
        <p:spPr>
          <a:xfrm>
            <a:off x="1849886" y="208183"/>
            <a:ext cx="8492228" cy="5852160"/>
          </a:xfrm>
          <a:prstGeom prst="rect">
            <a:avLst/>
          </a:prstGeom>
        </p:spPr>
      </p:pic>
    </p:spTree>
    <p:extLst>
      <p:ext uri="{BB962C8B-B14F-4D97-AF65-F5344CB8AC3E}">
        <p14:creationId xmlns:p14="http://schemas.microsoft.com/office/powerpoint/2010/main" val="142894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7EAB4-95C8-4626-904C-488490AAFDEC}"/>
              </a:ext>
            </a:extLst>
          </p:cNvPr>
          <p:cNvPicPr>
            <a:picLocks noChangeAspect="1"/>
          </p:cNvPicPr>
          <p:nvPr/>
        </p:nvPicPr>
        <p:blipFill>
          <a:blip r:embed="rId3"/>
          <a:stretch>
            <a:fillRect/>
          </a:stretch>
        </p:blipFill>
        <p:spPr>
          <a:xfrm>
            <a:off x="-73152" y="0"/>
            <a:ext cx="12270202" cy="6857999"/>
          </a:xfrm>
          <a:prstGeom prst="rect">
            <a:avLst/>
          </a:prstGeom>
        </p:spPr>
      </p:pic>
      <p:sp>
        <p:nvSpPr>
          <p:cNvPr id="4" name="TextBox 3">
            <a:extLst>
              <a:ext uri="{FF2B5EF4-FFF2-40B4-BE49-F238E27FC236}">
                <a16:creationId xmlns:a16="http://schemas.microsoft.com/office/drawing/2014/main" id="{1360A555-AD26-4F7C-B8BD-30B69776C34B}"/>
              </a:ext>
            </a:extLst>
          </p:cNvPr>
          <p:cNvSpPr txBox="1"/>
          <p:nvPr/>
        </p:nvSpPr>
        <p:spPr>
          <a:xfrm>
            <a:off x="6108192" y="2028615"/>
            <a:ext cx="6147730" cy="2800767"/>
          </a:xfrm>
          <a:prstGeom prst="rect">
            <a:avLst/>
          </a:prstGeom>
          <a:solidFill>
            <a:schemeClr val="bg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400" b="0" i="0" u="none" strike="noStrike" kern="1200" cap="none" spc="0" normalizeH="0" baseline="0" noProof="0" dirty="0">
                <a:ln>
                  <a:noFill/>
                </a:ln>
                <a:solidFill>
                  <a:prstClr val="white"/>
                </a:solidFill>
                <a:effectLst/>
                <a:uLnTx/>
                <a:uFillTx/>
                <a:latin typeface="Calibri" panose="020F0502020204030204"/>
                <a:ea typeface="+mn-ea"/>
                <a:cs typeface="+mn-cs"/>
              </a:rPr>
              <a:t>Investment groups worth more than €3.5 trillion support clinical trial transparency</a:t>
            </a:r>
          </a:p>
        </p:txBody>
      </p:sp>
    </p:spTree>
    <p:extLst>
      <p:ext uri="{BB962C8B-B14F-4D97-AF65-F5344CB8AC3E}">
        <p14:creationId xmlns:p14="http://schemas.microsoft.com/office/powerpoint/2010/main" val="1946672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31EE3-E12E-4D78-AFE1-6174755802DA}"/>
              </a:ext>
            </a:extLst>
          </p:cNvPr>
          <p:cNvPicPr>
            <a:picLocks noChangeAspect="1"/>
          </p:cNvPicPr>
          <p:nvPr/>
        </p:nvPicPr>
        <p:blipFill rotWithShape="1">
          <a:blip r:embed="rId2"/>
          <a:srcRect l="1887" t="10134" r="11927" b="51288"/>
          <a:stretch/>
        </p:blipFill>
        <p:spPr>
          <a:xfrm>
            <a:off x="6480502" y="4506996"/>
            <a:ext cx="4584193" cy="1609660"/>
          </a:xfrm>
          <a:prstGeom prst="rect">
            <a:avLst/>
          </a:prstGeom>
        </p:spPr>
      </p:pic>
      <p:pic>
        <p:nvPicPr>
          <p:cNvPr id="4" name="Picture 3">
            <a:extLst>
              <a:ext uri="{FF2B5EF4-FFF2-40B4-BE49-F238E27FC236}">
                <a16:creationId xmlns:a16="http://schemas.microsoft.com/office/drawing/2014/main" id="{ADF4CC1C-BE26-4B84-AE4A-9D0A6D00B50E}"/>
              </a:ext>
            </a:extLst>
          </p:cNvPr>
          <p:cNvPicPr>
            <a:picLocks noChangeAspect="1"/>
          </p:cNvPicPr>
          <p:nvPr/>
        </p:nvPicPr>
        <p:blipFill>
          <a:blip r:embed="rId3"/>
          <a:stretch>
            <a:fillRect/>
          </a:stretch>
        </p:blipFill>
        <p:spPr>
          <a:xfrm>
            <a:off x="1414272" y="1161419"/>
            <a:ext cx="2853022" cy="3910884"/>
          </a:xfrm>
          <a:prstGeom prst="rect">
            <a:avLst/>
          </a:prstGeom>
        </p:spPr>
      </p:pic>
      <p:pic>
        <p:nvPicPr>
          <p:cNvPr id="6" name="Picture 5">
            <a:extLst>
              <a:ext uri="{FF2B5EF4-FFF2-40B4-BE49-F238E27FC236}">
                <a16:creationId xmlns:a16="http://schemas.microsoft.com/office/drawing/2014/main" id="{44EEB7C4-A1F3-4396-BE56-C378AF34F8E4}"/>
              </a:ext>
            </a:extLst>
          </p:cNvPr>
          <p:cNvPicPr>
            <a:picLocks noChangeAspect="1"/>
          </p:cNvPicPr>
          <p:nvPr/>
        </p:nvPicPr>
        <p:blipFill>
          <a:blip r:embed="rId4"/>
          <a:stretch>
            <a:fillRect/>
          </a:stretch>
        </p:blipFill>
        <p:spPr>
          <a:xfrm>
            <a:off x="6419559" y="564871"/>
            <a:ext cx="2305050" cy="3479439"/>
          </a:xfrm>
          <a:prstGeom prst="rect">
            <a:avLst/>
          </a:prstGeom>
        </p:spPr>
      </p:pic>
      <p:pic>
        <p:nvPicPr>
          <p:cNvPr id="5" name="Picture 9">
            <a:extLst>
              <a:ext uri="{FF2B5EF4-FFF2-40B4-BE49-F238E27FC236}">
                <a16:creationId xmlns:a16="http://schemas.microsoft.com/office/drawing/2014/main" id="{C05CC140-D6EA-4A35-B18B-57AD05976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357" t="16023" r="28452" b="3134"/>
          <a:stretch>
            <a:fillRect/>
          </a:stretch>
        </p:blipFill>
        <p:spPr bwMode="auto">
          <a:xfrm>
            <a:off x="8302735" y="1352173"/>
            <a:ext cx="2305050" cy="3046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490</Words>
  <Application>Microsoft Office PowerPoint</Application>
  <PresentationFormat>Widescreen</PresentationFormat>
  <Paragraphs>53</Paragraphs>
  <Slides>16</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Bariol Bold</vt:lpstr>
      <vt:lpstr>Bariol Regular</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Sile Lane</dc:creator>
  <cp:lastModifiedBy>Sile Lane</cp:lastModifiedBy>
  <cp:revision>26</cp:revision>
  <dcterms:created xsi:type="dcterms:W3CDTF">2019-05-13T09:11:36Z</dcterms:created>
  <dcterms:modified xsi:type="dcterms:W3CDTF">2019-05-13T13:57:54Z</dcterms:modified>
</cp:coreProperties>
</file>