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5" r:id="rId2"/>
    <p:sldId id="588" r:id="rId3"/>
    <p:sldId id="589" r:id="rId4"/>
    <p:sldId id="590" r:id="rId5"/>
    <p:sldId id="591" r:id="rId6"/>
    <p:sldId id="592" r:id="rId7"/>
    <p:sldId id="593" r:id="rId8"/>
    <p:sldId id="5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ss16265" initials="js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81A5"/>
    <a:srgbClr val="FF873C"/>
    <a:srgbClr val="E68423"/>
    <a:srgbClr val="F4F4F4"/>
    <a:srgbClr val="6AB6C3"/>
    <a:srgbClr val="23747F"/>
    <a:srgbClr val="FFFF00"/>
    <a:srgbClr val="00B050"/>
    <a:srgbClr val="164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2102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8702E-F535-4809-88BA-77456FE0E2AA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DE1FD-D7CE-4722-992F-FB3A85518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0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69"/>
          <a:stretch>
            <a:fillRect/>
          </a:stretch>
        </p:blipFill>
        <p:spPr bwMode="hidden">
          <a:xfrm>
            <a:off x="3812119" y="0"/>
            <a:ext cx="837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naqua_PPT_Corp.jpg"/>
          <p:cNvPicPr>
            <a:picLocks noChangeAspect="1"/>
          </p:cNvPicPr>
          <p:nvPr userDrawn="1"/>
        </p:nvPicPr>
        <p:blipFill>
          <a:blip r:embed="rId3" cstate="screen">
            <a:alphaModFix amt="4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1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520" y="3904876"/>
            <a:ext cx="8412480" cy="297570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0773" y="5803336"/>
            <a:ext cx="6372427" cy="878473"/>
          </a:xfrm>
        </p:spPr>
        <p:txBody>
          <a:bodyPr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0780" y="3963322"/>
            <a:ext cx="7935785" cy="135203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>
              <a:defRPr/>
            </a:pPr>
            <a:fld id="{5506D647-DAFE-412B-AFE2-CD1404AC17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 descr="Anaqua_PPT_Corp-Title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69" y="0"/>
            <a:ext cx="3816069" cy="6868925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95389" y="1325030"/>
            <a:ext cx="3613152" cy="1256599"/>
            <a:chOff x="71542" y="1178289"/>
            <a:chExt cx="2709864" cy="942449"/>
          </a:xfrm>
        </p:grpSpPr>
        <p:sp>
          <p:nvSpPr>
            <p:cNvPr id="4" name="Rectangle 3"/>
            <p:cNvSpPr/>
            <p:nvPr userDrawn="1"/>
          </p:nvSpPr>
          <p:spPr>
            <a:xfrm>
              <a:off x="71542" y="1178289"/>
              <a:ext cx="2709864" cy="942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24331" y="1270549"/>
              <a:ext cx="2204286" cy="7579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309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69"/>
          <a:stretch>
            <a:fillRect/>
          </a:stretch>
        </p:blipFill>
        <p:spPr bwMode="hidden">
          <a:xfrm>
            <a:off x="3812119" y="0"/>
            <a:ext cx="837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8419" y="0"/>
            <a:ext cx="8643583" cy="6858000"/>
          </a:xfrm>
          <a:prstGeom prst="rect">
            <a:avLst/>
          </a:prstGeom>
        </p:spPr>
      </p:pic>
      <p:pic>
        <p:nvPicPr>
          <p:cNvPr id="10" name="Picture 9" descr="Anaqua_PPT_Corp.jpg"/>
          <p:cNvPicPr>
            <a:picLocks noChangeAspect="1"/>
          </p:cNvPicPr>
          <p:nvPr userDrawn="1"/>
        </p:nvPicPr>
        <p:blipFill>
          <a:blip r:embed="rId4" cstate="screen">
            <a:alphaModFix amt="4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1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520" y="3904876"/>
            <a:ext cx="8412480" cy="2975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0780" y="3963322"/>
            <a:ext cx="7935785" cy="135203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>
              <a:defRPr/>
            </a:pPr>
            <a:fld id="{5506D647-DAFE-412B-AFE2-CD1404AC17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 descr="Anaqua_PPT_Corp-Title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69" y="0"/>
            <a:ext cx="3816069" cy="6868925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95389" y="1325030"/>
            <a:ext cx="3613152" cy="1256599"/>
            <a:chOff x="71542" y="1178289"/>
            <a:chExt cx="2709864" cy="942449"/>
          </a:xfrm>
        </p:grpSpPr>
        <p:sp>
          <p:nvSpPr>
            <p:cNvPr id="4" name="Rectangle 3"/>
            <p:cNvSpPr/>
            <p:nvPr userDrawn="1"/>
          </p:nvSpPr>
          <p:spPr>
            <a:xfrm>
              <a:off x="71542" y="1178289"/>
              <a:ext cx="2709864" cy="942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24331" y="1270549"/>
              <a:ext cx="2204286" cy="757930"/>
            </a:xfrm>
            <a:prstGeom prst="rect">
              <a:avLst/>
            </a:prstGeom>
          </p:spPr>
        </p:pic>
      </p:grpSp>
      <p:pic>
        <p:nvPicPr>
          <p:cNvPr id="12" name="Picture 11" descr="Corp Icons-PPT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781" y="3429001"/>
            <a:ext cx="5308439" cy="89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0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51" y="222459"/>
            <a:ext cx="11532975" cy="101595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800"/>
              </a:spcBef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F65FE-0917-4443-BBDD-51E3290C99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4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48" y="265487"/>
            <a:ext cx="11432288" cy="10434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748" y="1306285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748" y="194604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2005" y="1306285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2005" y="194604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33">
                <a:solidFill>
                  <a:srgbClr val="7F7F7F"/>
                </a:solidFill>
              </a:defRPr>
            </a:lvl2pPr>
            <a:lvl3pPr>
              <a:defRPr sz="1867">
                <a:solidFill>
                  <a:srgbClr val="7F7F7F"/>
                </a:solidFill>
              </a:defRPr>
            </a:lvl3pPr>
            <a:lvl4pPr>
              <a:defRPr sz="1600">
                <a:solidFill>
                  <a:srgbClr val="7F7F7F"/>
                </a:solidFill>
              </a:defRPr>
            </a:lvl4pPr>
            <a:lvl5pPr>
              <a:defRPr sz="1600">
                <a:solidFill>
                  <a:srgbClr val="7F7F7F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73142-7C3A-4913-8CB4-17ED281D0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3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05E67-0542-4A66-A454-73789D0BB0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0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35FD-BCA9-4C5F-AE3A-C96BCD21F5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9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Autofit/>
          </a:bodyPr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BD764-C9B8-477A-84AA-44C885059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3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0369" y="2"/>
            <a:ext cx="8411633" cy="688128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6" name="Picture 11" descr="Anaqua_PPT_Closing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810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8433" y="1372979"/>
            <a:ext cx="7157769" cy="135203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101" y="5974955"/>
            <a:ext cx="6372427" cy="514636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sz="2133">
                <a:solidFill>
                  <a:srgbClr val="9BBB59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5389" y="1325030"/>
            <a:ext cx="3613152" cy="1256599"/>
            <a:chOff x="71542" y="1178289"/>
            <a:chExt cx="2709864" cy="94244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71542" y="1178289"/>
              <a:ext cx="2709864" cy="942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331" y="1270549"/>
              <a:ext cx="2204286" cy="7579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241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69"/>
          <a:stretch>
            <a:fillRect/>
          </a:stretch>
        </p:blipFill>
        <p:spPr bwMode="hidden">
          <a:xfrm>
            <a:off x="3812119" y="0"/>
            <a:ext cx="837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025" y="0"/>
            <a:ext cx="8679977" cy="6858000"/>
          </a:xfrm>
          <a:prstGeom prst="rect">
            <a:avLst/>
          </a:prstGeom>
        </p:spPr>
      </p:pic>
      <p:pic>
        <p:nvPicPr>
          <p:cNvPr id="10" name="Picture 9" descr="Anaqua_PPT_Corp.jpg"/>
          <p:cNvPicPr>
            <a:picLocks noChangeAspect="1"/>
          </p:cNvPicPr>
          <p:nvPr userDrawn="1"/>
        </p:nvPicPr>
        <p:blipFill>
          <a:blip r:embed="rId4" cstate="screen">
            <a:alphaModFix amt="4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1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520" y="3904876"/>
            <a:ext cx="8412480" cy="2975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0780" y="3963322"/>
            <a:ext cx="7935785" cy="135203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>
              <a:defRPr/>
            </a:pPr>
            <a:fld id="{5506D647-DAFE-412B-AFE2-CD1404AC17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 descr="Anaqua_PPT_Corp-Title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69" y="0"/>
            <a:ext cx="3816069" cy="6868925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95389" y="1325030"/>
            <a:ext cx="3613152" cy="1256599"/>
            <a:chOff x="71542" y="1178289"/>
            <a:chExt cx="2709864" cy="942449"/>
          </a:xfrm>
        </p:grpSpPr>
        <p:sp>
          <p:nvSpPr>
            <p:cNvPr id="4" name="Rectangle 3"/>
            <p:cNvSpPr/>
            <p:nvPr userDrawn="1"/>
          </p:nvSpPr>
          <p:spPr>
            <a:xfrm>
              <a:off x="71542" y="1178289"/>
              <a:ext cx="2709864" cy="942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24331" y="1270549"/>
              <a:ext cx="2204286" cy="757930"/>
            </a:xfrm>
            <a:prstGeom prst="rect">
              <a:avLst/>
            </a:prstGeom>
          </p:spPr>
        </p:pic>
      </p:grpSp>
      <p:pic>
        <p:nvPicPr>
          <p:cNvPr id="12" name="Picture 11" descr="Corp Icons-PPT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781" y="3429001"/>
            <a:ext cx="5308439" cy="89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8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69"/>
          <a:stretch>
            <a:fillRect/>
          </a:stretch>
        </p:blipFill>
        <p:spPr bwMode="hidden">
          <a:xfrm>
            <a:off x="3812119" y="0"/>
            <a:ext cx="837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rched Interior-shutterstock_93175780-bw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7381" y="0"/>
            <a:ext cx="9324623" cy="6858000"/>
          </a:xfrm>
          <a:prstGeom prst="rect">
            <a:avLst/>
          </a:prstGeom>
        </p:spPr>
      </p:pic>
      <p:pic>
        <p:nvPicPr>
          <p:cNvPr id="10" name="Picture 9" descr="Anaqua_PPT_Corp.jpg"/>
          <p:cNvPicPr>
            <a:picLocks noChangeAspect="1"/>
          </p:cNvPicPr>
          <p:nvPr userDrawn="1"/>
        </p:nvPicPr>
        <p:blipFill>
          <a:blip r:embed="rId4" cstate="screen">
            <a:alphaModFix amt="4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1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520" y="3904876"/>
            <a:ext cx="8412480" cy="2975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0780" y="3963322"/>
            <a:ext cx="7935785" cy="135203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>
              <a:defRPr/>
            </a:pPr>
            <a:fld id="{5506D647-DAFE-412B-AFE2-CD1404AC17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 descr="Anaqua_PPT_Corp-Title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69" y="0"/>
            <a:ext cx="3816069" cy="6868925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95389" y="1325030"/>
            <a:ext cx="3613152" cy="1256599"/>
            <a:chOff x="71542" y="1178289"/>
            <a:chExt cx="2709864" cy="942449"/>
          </a:xfrm>
        </p:grpSpPr>
        <p:sp>
          <p:nvSpPr>
            <p:cNvPr id="4" name="Rectangle 3"/>
            <p:cNvSpPr/>
            <p:nvPr userDrawn="1"/>
          </p:nvSpPr>
          <p:spPr>
            <a:xfrm>
              <a:off x="71542" y="1178289"/>
              <a:ext cx="2709864" cy="942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24331" y="1270549"/>
              <a:ext cx="2204286" cy="757930"/>
            </a:xfrm>
            <a:prstGeom prst="rect">
              <a:avLst/>
            </a:prstGeom>
          </p:spPr>
        </p:pic>
      </p:grpSp>
      <p:pic>
        <p:nvPicPr>
          <p:cNvPr id="15" name="Picture 14" descr="Corp Icons-PPT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781" y="3429001"/>
            <a:ext cx="5308439" cy="89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3635" y="222251"/>
            <a:ext cx="1153371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3635" y="1278468"/>
            <a:ext cx="11523133" cy="479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220133"/>
          </a:xfrm>
          <a:prstGeom prst="rect">
            <a:avLst/>
          </a:prstGeom>
          <a:solidFill>
            <a:srgbClr val="7EBA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4301" y="6419853"/>
            <a:ext cx="61806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67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DEA22BE-F709-4AEA-9B86-D2C618D074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6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607454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/>
          <a:ea typeface="+mj-ea"/>
          <a:cs typeface="Arial"/>
        </a:defRPr>
      </a:lvl1pPr>
      <a:lvl2pPr algn="l" defTabSz="607454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defTabSz="607454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defTabSz="607454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defTabSz="607454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609570" algn="l" defTabSz="607454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1219140" algn="l" defTabSz="607454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828709" algn="l" defTabSz="607454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2438278" algn="l" defTabSz="607454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00551" indent="-300551" algn="l" defTabSz="607454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Clr>
          <a:srgbClr val="97C93E"/>
        </a:buClr>
        <a:buSzPct val="90000"/>
        <a:buFont typeface="Arial" pitchFamily="34" charset="0"/>
        <a:buChar char="•"/>
        <a:defRPr sz="2800" kern="1200">
          <a:solidFill>
            <a:srgbClr val="595959"/>
          </a:solidFill>
          <a:latin typeface="Arial"/>
          <a:ea typeface="+mn-ea"/>
          <a:cs typeface="Arial"/>
        </a:defRPr>
      </a:lvl1pPr>
      <a:lvl2pPr marL="912239" indent="-302668" algn="l" defTabSz="607454" rtl="0" eaLnBrk="1" fontAlgn="base" hangingPunct="1">
        <a:lnSpc>
          <a:spcPct val="85000"/>
        </a:lnSpc>
        <a:spcBef>
          <a:spcPts val="800"/>
        </a:spcBef>
        <a:spcAft>
          <a:spcPct val="0"/>
        </a:spcAft>
        <a:buSzPct val="90000"/>
        <a:buFont typeface="Arial" pitchFamily="34" charset="0"/>
        <a:buChar char="•"/>
        <a:defRPr sz="2533" kern="1200">
          <a:solidFill>
            <a:srgbClr val="7F7F7F"/>
          </a:solidFill>
          <a:latin typeface="Arial"/>
          <a:ea typeface="+mn-ea"/>
          <a:cs typeface="Arial"/>
        </a:defRPr>
      </a:lvl2pPr>
      <a:lvl3pPr marL="1521809" indent="-302668" algn="l" defTabSz="607454" rtl="0" eaLnBrk="1" fontAlgn="base" hangingPunct="1">
        <a:lnSpc>
          <a:spcPct val="85000"/>
        </a:lnSpc>
        <a:spcBef>
          <a:spcPts val="800"/>
        </a:spcBef>
        <a:spcAft>
          <a:spcPct val="0"/>
        </a:spcAft>
        <a:buSzPct val="90000"/>
        <a:buFont typeface="Arial" pitchFamily="34" charset="0"/>
        <a:buChar char="•"/>
        <a:defRPr sz="2267" kern="1200">
          <a:solidFill>
            <a:srgbClr val="7F7F7F"/>
          </a:solidFill>
          <a:latin typeface="Arial"/>
          <a:ea typeface="+mn-ea"/>
          <a:cs typeface="Arial"/>
        </a:defRPr>
      </a:lvl3pPr>
      <a:lvl4pPr marL="2131377" indent="-302668" algn="l" defTabSz="607454" rtl="0" eaLnBrk="1" fontAlgn="base" hangingPunct="1">
        <a:lnSpc>
          <a:spcPct val="85000"/>
        </a:lnSpc>
        <a:spcBef>
          <a:spcPts val="800"/>
        </a:spcBef>
        <a:spcAft>
          <a:spcPct val="0"/>
        </a:spcAft>
        <a:buSzPct val="95000"/>
        <a:buFont typeface="Lucida Grande"/>
        <a:buChar char="–"/>
        <a:defRPr sz="1867" kern="1200">
          <a:solidFill>
            <a:srgbClr val="7F7F7F"/>
          </a:solidFill>
          <a:latin typeface="Arial"/>
          <a:ea typeface="+mn-ea"/>
          <a:cs typeface="Arial"/>
        </a:defRPr>
      </a:lvl4pPr>
      <a:lvl5pPr marL="2740946" indent="-302668" algn="l" defTabSz="607454" rtl="0" eaLnBrk="1" fontAlgn="base" hangingPunct="1">
        <a:lnSpc>
          <a:spcPct val="85000"/>
        </a:lnSpc>
        <a:spcBef>
          <a:spcPts val="800"/>
        </a:spcBef>
        <a:spcAft>
          <a:spcPct val="0"/>
        </a:spcAft>
        <a:buSzPct val="95000"/>
        <a:buFont typeface="Lucida Grande"/>
        <a:buChar char="–"/>
        <a:defRPr sz="1600" kern="1200">
          <a:solidFill>
            <a:srgbClr val="7F7F7F"/>
          </a:solidFill>
          <a:latin typeface="Arial"/>
          <a:ea typeface="+mn-ea"/>
          <a:cs typeface="Arial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1"/>
          <p:cNvSpPr>
            <a:spLocks noGrp="1"/>
          </p:cNvSpPr>
          <p:nvPr>
            <p:ph type="subTitle" idx="1"/>
          </p:nvPr>
        </p:nvSpPr>
        <p:spPr>
          <a:xfrm>
            <a:off x="4086632" y="5548343"/>
            <a:ext cx="6373283" cy="87841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May 15, 2019</a:t>
            </a:r>
          </a:p>
        </p:txBody>
      </p:sp>
      <p:sp>
        <p:nvSpPr>
          <p:cNvPr id="11267" name="Title 2"/>
          <p:cNvSpPr>
            <a:spLocks noGrp="1"/>
          </p:cNvSpPr>
          <p:nvPr>
            <p:ph type="ctrTitle"/>
          </p:nvPr>
        </p:nvSpPr>
        <p:spPr>
          <a:xfrm>
            <a:off x="3989917" y="3720109"/>
            <a:ext cx="7937500" cy="1352551"/>
          </a:xfrm>
        </p:spPr>
        <p:txBody>
          <a:bodyPr/>
          <a:lstStyle/>
          <a:p>
            <a:br>
              <a:rPr lang="en-US" altLang="en-US" sz="3733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altLang="en-US" sz="3733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Clinical Data Sharing Landscape: Opportunity &amp; Challenge</a:t>
            </a:r>
            <a:endParaRPr lang="en-US" altLang="en-US" sz="3733" b="1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8" y="1676679"/>
            <a:ext cx="3068485" cy="807496"/>
          </a:xfrm>
          <a:prstGeom prst="rect">
            <a:avLst/>
          </a:prstGeom>
        </p:spPr>
      </p:pic>
      <p:sp>
        <p:nvSpPr>
          <p:cNvPr id="5" name="Subtitle 1"/>
          <p:cNvSpPr txBox="1">
            <a:spLocks/>
          </p:cNvSpPr>
          <p:nvPr/>
        </p:nvSpPr>
        <p:spPr bwMode="auto">
          <a:xfrm>
            <a:off x="4086632" y="5873790"/>
            <a:ext cx="6334442" cy="11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607454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rgbClr val="97C93E"/>
              </a:buClr>
              <a:buSzPct val="90000"/>
              <a:buFont typeface="Arial" pitchFamily="34" charset="0"/>
              <a:buNone/>
              <a:defRPr sz="2133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609555" indent="0" algn="ctr" defTabSz="607454" rtl="0" eaLnBrk="1" fontAlgn="base" hangingPunct="1">
              <a:lnSpc>
                <a:spcPct val="85000"/>
              </a:lnSpc>
              <a:spcBef>
                <a:spcPts val="800"/>
              </a:spcBef>
              <a:spcAft>
                <a:spcPct val="0"/>
              </a:spcAft>
              <a:buSzPct val="90000"/>
              <a:buFont typeface="Arial" pitchFamily="34" charset="0"/>
              <a:buNone/>
              <a:defRPr sz="2533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19110" indent="0" algn="ctr" defTabSz="607454" rtl="0" eaLnBrk="1" fontAlgn="base" hangingPunct="1">
              <a:lnSpc>
                <a:spcPct val="85000"/>
              </a:lnSpc>
              <a:spcBef>
                <a:spcPts val="800"/>
              </a:spcBef>
              <a:spcAft>
                <a:spcPct val="0"/>
              </a:spcAft>
              <a:buSzPct val="90000"/>
              <a:buFont typeface="Arial" pitchFamily="34" charset="0"/>
              <a:buNone/>
              <a:defRPr sz="2267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828664" indent="0" algn="ctr" defTabSz="607454" rtl="0" eaLnBrk="1" fontAlgn="base" hangingPunct="1">
              <a:lnSpc>
                <a:spcPct val="85000"/>
              </a:lnSpc>
              <a:spcBef>
                <a:spcPts val="800"/>
              </a:spcBef>
              <a:spcAft>
                <a:spcPct val="0"/>
              </a:spcAft>
              <a:buSzPct val="95000"/>
              <a:buFont typeface="Lucida Grande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438218" indent="0" algn="ctr" defTabSz="607454" rtl="0" eaLnBrk="1" fontAlgn="base" hangingPunct="1">
              <a:lnSpc>
                <a:spcPct val="85000"/>
              </a:lnSpc>
              <a:spcBef>
                <a:spcPts val="800"/>
              </a:spcBef>
              <a:spcAft>
                <a:spcPct val="0"/>
              </a:spcAft>
              <a:buSzPct val="95000"/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3047772" indent="0" algn="ctr" defTabSz="60955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327" indent="0" algn="ctr" defTabSz="60955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880" indent="0" algn="ctr" defTabSz="60955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435" indent="0" algn="ctr" defTabSz="60955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Scott Martin</a:t>
            </a:r>
            <a:r>
              <a:rPr lang="en-US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Chair of CSDR Steering Committee</a:t>
            </a:r>
            <a:endParaRPr lang="en-US" sz="1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		</a:t>
            </a:r>
            <a:endParaRPr lang="en-US" altLang="en-US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0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3751" y="1382546"/>
            <a:ext cx="11523133" cy="47963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Promote access by researchers to data that can be used to enhance scientific understanding and address medical needs</a:t>
            </a:r>
          </a:p>
          <a:p>
            <a:pPr lvl="1"/>
            <a:r>
              <a:rPr lang="en-US" dirty="0"/>
              <a:t>Responsible access: protect patient privacy</a:t>
            </a:r>
          </a:p>
          <a:p>
            <a:pPr lvl="1"/>
            <a:r>
              <a:rPr lang="en-US" dirty="0"/>
              <a:t>Ensure researchers are properly equipped and supported</a:t>
            </a:r>
          </a:p>
          <a:p>
            <a:pPr marL="609571" lvl="1" indent="0">
              <a:buNone/>
            </a:pPr>
            <a:endParaRPr lang="en-US" dirty="0"/>
          </a:p>
          <a:p>
            <a:r>
              <a:rPr lang="en-US" dirty="0"/>
              <a:t>PhRMA/EFPIA Principles for Responsible Clinical Trial Data Sharing</a:t>
            </a:r>
          </a:p>
          <a:p>
            <a:endParaRPr lang="en-US" dirty="0"/>
          </a:p>
          <a:p>
            <a:r>
              <a:rPr lang="en-US" dirty="0"/>
              <a:t>EMA Policy 70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ICMJE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Opportunity</a:t>
            </a:r>
          </a:p>
        </p:txBody>
      </p:sp>
    </p:spTree>
    <p:extLst>
      <p:ext uri="{BB962C8B-B14F-4D97-AF65-F5344CB8AC3E}">
        <p14:creationId xmlns:p14="http://schemas.microsoft.com/office/powerpoint/2010/main" val="228369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3751" y="1434585"/>
            <a:ext cx="11523133" cy="4796367"/>
          </a:xfrm>
        </p:spPr>
        <p:txBody>
          <a:bodyPr/>
          <a:lstStyle/>
          <a:p>
            <a:r>
              <a:rPr lang="en-GB" sz="3200" dirty="0"/>
              <a:t>CSDR is largest consortium of clinical study sponsors/funders</a:t>
            </a:r>
          </a:p>
          <a:p>
            <a:r>
              <a:rPr lang="en-GB" sz="3200" dirty="0"/>
              <a:t>Free access for researchers</a:t>
            </a:r>
          </a:p>
          <a:p>
            <a:r>
              <a:rPr lang="en-GB" sz="3200" dirty="0"/>
              <a:t>3700 studies listed on site, each described in detail</a:t>
            </a:r>
          </a:p>
          <a:p>
            <a:r>
              <a:rPr lang="en-GB" sz="3200" dirty="0"/>
              <a:t>&gt;490 research proposals</a:t>
            </a:r>
          </a:p>
          <a:p>
            <a:r>
              <a:rPr lang="en-US" sz="3200" dirty="0"/>
              <a:t>Combine data from multiple sponsors/funders in secure SAS environment with access to numerous analytical tools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33" dirty="0">
                <a:solidFill>
                  <a:srgbClr val="0070C0"/>
                </a:solidFill>
              </a:rPr>
              <a:t>Why ClinicalStudyDataRequest.com</a:t>
            </a:r>
          </a:p>
        </p:txBody>
      </p:sp>
    </p:spTree>
    <p:extLst>
      <p:ext uri="{BB962C8B-B14F-4D97-AF65-F5344CB8AC3E}">
        <p14:creationId xmlns:p14="http://schemas.microsoft.com/office/powerpoint/2010/main" val="168977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EE07EA-ABC6-4D08-95E2-0EDB1B9D9769}"/>
              </a:ext>
            </a:extLst>
          </p:cNvPr>
          <p:cNvSpPr txBox="1"/>
          <p:nvPr/>
        </p:nvSpPr>
        <p:spPr>
          <a:xfrm>
            <a:off x="2308045" y="2740119"/>
            <a:ext cx="7890235" cy="995209"/>
          </a:xfrm>
          <a:prstGeom prst="rect">
            <a:avLst/>
          </a:prstGeom>
          <a:solidFill>
            <a:srgbClr val="F4F4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67" dirty="0">
                <a:solidFill>
                  <a:srgbClr val="0070C0"/>
                </a:solidFill>
              </a:rPr>
              <a:t>21 Data Providers</a:t>
            </a:r>
          </a:p>
        </p:txBody>
      </p:sp>
      <p:pic>
        <p:nvPicPr>
          <p:cNvPr id="4" name="Picture 3" descr="image018">
            <a:extLst>
              <a:ext uri="{FF2B5EF4-FFF2-40B4-BE49-F238E27FC236}">
                <a16:creationId xmlns:a16="http://schemas.microsoft.com/office/drawing/2014/main" id="{7011C461-A9D2-40B4-B417-C0A019BCF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279" y="2073496"/>
            <a:ext cx="1951229" cy="39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019">
            <a:extLst>
              <a:ext uri="{FF2B5EF4-FFF2-40B4-BE49-F238E27FC236}">
                <a16:creationId xmlns:a16="http://schemas.microsoft.com/office/drawing/2014/main" id="{61FA989A-AE17-4458-AD9E-4A07D845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715" y="734120"/>
            <a:ext cx="1105376" cy="48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020">
            <a:extLst>
              <a:ext uri="{FF2B5EF4-FFF2-40B4-BE49-F238E27FC236}">
                <a16:creationId xmlns:a16="http://schemas.microsoft.com/office/drawing/2014/main" id="{B6536225-2BE8-4A73-8400-62B7A833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30" y="681753"/>
            <a:ext cx="1493879" cy="59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B3CF0-E49B-4087-B51B-143AC9F69D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41" y="4498737"/>
            <a:ext cx="2242044" cy="8799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1979A-7790-41D1-9818-83C2DEB1167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30" y="5392133"/>
            <a:ext cx="2396607" cy="891688"/>
          </a:xfrm>
          <a:prstGeom prst="rect">
            <a:avLst/>
          </a:prstGeom>
        </p:spPr>
      </p:pic>
      <p:pic>
        <p:nvPicPr>
          <p:cNvPr id="9" name="Picture 2" descr="Wellcome Trust">
            <a:extLst>
              <a:ext uri="{FF2B5EF4-FFF2-40B4-BE49-F238E27FC236}">
                <a16:creationId xmlns:a16="http://schemas.microsoft.com/office/drawing/2014/main" id="{E5CAD2D2-ED1B-4C6D-B03C-930E8AD0C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954" y="5681942"/>
            <a:ext cx="747839" cy="74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FA11A1-7F77-4D1A-9A62-516F2AEC48C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081" y="2784591"/>
            <a:ext cx="1460091" cy="754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B77790-AB0F-4D8A-A433-34C1B93B0D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0" y="5051443"/>
            <a:ext cx="681380" cy="6813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B17D40-F9E5-4F66-970A-3989D260409C}"/>
              </a:ext>
            </a:extLst>
          </p:cNvPr>
          <p:cNvSpPr/>
          <p:nvPr/>
        </p:nvSpPr>
        <p:spPr>
          <a:xfrm>
            <a:off x="5343525" y="5392134"/>
            <a:ext cx="1819275" cy="130497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15725B-AFF2-4A2D-BE7C-E403BCD05A8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170" y="5592757"/>
            <a:ext cx="2174964" cy="45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6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Raw dataset</a:t>
            </a:r>
            <a:r>
              <a:rPr lang="en-US" dirty="0"/>
              <a:t> - data collected for each patient in clinical study</a:t>
            </a:r>
          </a:p>
          <a:p>
            <a:pPr lvl="0"/>
            <a:r>
              <a:rPr lang="en-US" b="1" dirty="0"/>
              <a:t>Analysis-ready dataset - </a:t>
            </a:r>
            <a:r>
              <a:rPr lang="en-US" dirty="0"/>
              <a:t>dataset used for the analysis</a:t>
            </a:r>
          </a:p>
          <a:p>
            <a:pPr lvl="0"/>
            <a:r>
              <a:rPr lang="en-US" b="1" dirty="0"/>
              <a:t>Annotated case report form</a:t>
            </a:r>
            <a:r>
              <a:rPr lang="en-US" dirty="0"/>
              <a:t> - blank case report form describing the data collected for study</a:t>
            </a:r>
          </a:p>
          <a:p>
            <a:pPr lvl="0"/>
            <a:r>
              <a:rPr lang="en-US" b="1" dirty="0"/>
              <a:t>Dataset specifications</a:t>
            </a:r>
            <a:r>
              <a:rPr lang="en-US" dirty="0"/>
              <a:t> - meta-data describing the datasets, e.g., variable labels, variable descriptions, code lists, formats</a:t>
            </a:r>
          </a:p>
          <a:p>
            <a:pPr lvl="0"/>
            <a:r>
              <a:rPr lang="en-US" b="1" dirty="0"/>
              <a:t>Anonymized Clinical Study Report</a:t>
            </a:r>
            <a:r>
              <a:rPr lang="en-US" dirty="0"/>
              <a:t> - main body of report</a:t>
            </a:r>
          </a:p>
          <a:p>
            <a:r>
              <a:rPr lang="en-US" b="1" dirty="0"/>
              <a:t>Protocols with any amendments</a:t>
            </a:r>
            <a:r>
              <a:rPr lang="en-US" dirty="0"/>
              <a:t> - describes objectives, design, methodology, statistical considerations, organization of the study</a:t>
            </a:r>
          </a:p>
          <a:p>
            <a:r>
              <a:rPr lang="en-US" b="1" dirty="0"/>
              <a:t>Statistical Analysis Plan</a:t>
            </a:r>
            <a:r>
              <a:rPr lang="en-US" dirty="0"/>
              <a:t> - describes methods of analysis, procedures for data handling and data displays (figures and tables) used for the study</a:t>
            </a:r>
          </a:p>
          <a:p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What CSDR Provides</a:t>
            </a:r>
          </a:p>
        </p:txBody>
      </p:sp>
    </p:spTree>
    <p:extLst>
      <p:ext uri="{BB962C8B-B14F-4D97-AF65-F5344CB8AC3E}">
        <p14:creationId xmlns:p14="http://schemas.microsoft.com/office/powerpoint/2010/main" val="203230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Process for Access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09600" y="1022698"/>
            <a:ext cx="5386917" cy="639761"/>
          </a:xfrm>
        </p:spPr>
        <p:txBody>
          <a:bodyPr/>
          <a:lstStyle/>
          <a:p>
            <a:r>
              <a:rPr lang="en-US" dirty="0"/>
              <a:t>Step 1 – IRP </a:t>
            </a:r>
            <a:r>
              <a:rPr lang="en-US" dirty="0" err="1"/>
              <a:t>Secretariate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09600" y="1662459"/>
            <a:ext cx="5386917" cy="3951288"/>
          </a:xfrm>
        </p:spPr>
        <p:txBody>
          <a:bodyPr/>
          <a:lstStyle/>
          <a:p>
            <a:r>
              <a:rPr lang="en-US" dirty="0"/>
              <a:t>Qualified statistician is member of research team</a:t>
            </a:r>
          </a:p>
          <a:p>
            <a:r>
              <a:rPr lang="en-US" dirty="0"/>
              <a:t>Necessary information is submitted</a:t>
            </a:r>
          </a:p>
          <a:p>
            <a:r>
              <a:rPr lang="en-US" dirty="0"/>
              <a:t>Researcher plans to publish analysis results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193369" y="1022698"/>
            <a:ext cx="5389033" cy="639761"/>
          </a:xfrm>
        </p:spPr>
        <p:txBody>
          <a:bodyPr/>
          <a:lstStyle/>
          <a:p>
            <a:r>
              <a:rPr lang="en-US" dirty="0"/>
              <a:t>Step 2 - Sponsor Check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3369" y="1662459"/>
            <a:ext cx="5389033" cy="3951288"/>
          </a:xfrm>
        </p:spPr>
        <p:txBody>
          <a:bodyPr/>
          <a:lstStyle/>
          <a:p>
            <a:r>
              <a:rPr lang="en-US" dirty="0"/>
              <a:t>Data available to perform analysis</a:t>
            </a:r>
          </a:p>
          <a:p>
            <a:r>
              <a:rPr lang="en-US" dirty="0"/>
              <a:t>Planned analysis can be conducted in analytical environment </a:t>
            </a:r>
          </a:p>
          <a:p>
            <a:r>
              <a:rPr lang="en-US" dirty="0"/>
              <a:t>Additional information that may be relevant to complete the review </a:t>
            </a:r>
          </a:p>
          <a:p>
            <a:r>
              <a:rPr lang="en-US" dirty="0"/>
              <a:t>Check for potential 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281519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Process for Access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" y="1117601"/>
            <a:ext cx="12103652" cy="4685564"/>
          </a:xfrm>
        </p:spPr>
        <p:txBody>
          <a:bodyPr/>
          <a:lstStyle/>
          <a:p>
            <a:r>
              <a:rPr lang="en-US" sz="2667" b="1" dirty="0"/>
              <a:t>Step 3 – Independent Review Panel</a:t>
            </a:r>
          </a:p>
          <a:p>
            <a:pPr lvl="1"/>
            <a:r>
              <a:rPr lang="en-US" sz="2400" dirty="0"/>
              <a:t>Scientific rationale and relevance of proposed research to medical science</a:t>
            </a:r>
          </a:p>
          <a:p>
            <a:pPr lvl="1"/>
            <a:r>
              <a:rPr lang="en-US" sz="2400" dirty="0"/>
              <a:t>Ability of proposed research plan to meet scientific objectives </a:t>
            </a:r>
          </a:p>
          <a:p>
            <a:pPr lvl="1"/>
            <a:r>
              <a:rPr lang="en-US" sz="2400" dirty="0"/>
              <a:t>Publication plan </a:t>
            </a:r>
          </a:p>
          <a:p>
            <a:pPr lvl="1"/>
            <a:r>
              <a:rPr lang="en-US" sz="2400" dirty="0"/>
              <a:t>Conflicts of interest that may affect conduct or interpretation of the research</a:t>
            </a:r>
          </a:p>
          <a:p>
            <a:pPr lvl="1"/>
            <a:r>
              <a:rPr lang="en-US" sz="2400" dirty="0"/>
              <a:t>Qualifications of research team</a:t>
            </a:r>
          </a:p>
        </p:txBody>
      </p:sp>
    </p:spTree>
    <p:extLst>
      <p:ext uri="{BB962C8B-B14F-4D97-AF65-F5344CB8AC3E}">
        <p14:creationId xmlns:p14="http://schemas.microsoft.com/office/powerpoint/2010/main" val="247219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3751" y="1382546"/>
            <a:ext cx="11523133" cy="4796367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Demonstrating Results: 42 publications so far, with 28 more in process</a:t>
            </a:r>
          </a:p>
          <a:p>
            <a:endParaRPr lang="en-US" dirty="0"/>
          </a:p>
          <a:p>
            <a:r>
              <a:rPr lang="en-US" dirty="0"/>
              <a:t>Communicating to research community about resources available</a:t>
            </a:r>
          </a:p>
          <a:p>
            <a:endParaRPr lang="en-US" dirty="0"/>
          </a:p>
          <a:p>
            <a:r>
              <a:rPr lang="en-US" dirty="0"/>
              <a:t>Supporting researchers &amp; streamlining access</a:t>
            </a:r>
          </a:p>
          <a:p>
            <a:endParaRPr lang="en-US" dirty="0"/>
          </a:p>
          <a:p>
            <a:r>
              <a:rPr lang="en-US" dirty="0"/>
              <a:t>Integrating datasets</a:t>
            </a:r>
          </a:p>
          <a:p>
            <a:endParaRPr lang="en-US" dirty="0"/>
          </a:p>
          <a:p>
            <a:r>
              <a:rPr lang="en-US" dirty="0"/>
              <a:t>Variety of platforms &amp; processes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33380485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naqua Theme Colors">
      <a:dk1>
        <a:sysClr val="windowText" lastClr="000000"/>
      </a:dk1>
      <a:lt1>
        <a:sysClr val="window" lastClr="FFFFFF"/>
      </a:lt1>
      <a:dk2>
        <a:srgbClr val="002554"/>
      </a:dk2>
      <a:lt2>
        <a:srgbClr val="D0D3D4"/>
      </a:lt2>
      <a:accent1>
        <a:srgbClr val="426DBD"/>
      </a:accent1>
      <a:accent2>
        <a:srgbClr val="FF873C"/>
      </a:accent2>
      <a:accent3>
        <a:srgbClr val="97C93E"/>
      </a:accent3>
      <a:accent4>
        <a:srgbClr val="878CB4"/>
      </a:accent4>
      <a:accent5>
        <a:srgbClr val="009FC6"/>
      </a:accent5>
      <a:accent6>
        <a:srgbClr val="1F8C8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0D3D4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chemeClr val="tx1">
                <a:lumMod val="65000"/>
                <a:lumOff val="35000"/>
              </a:schemeClr>
            </a:solidFill>
            <a:cs typeface="Century Gothic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6 - Wide Format Tempate - Corporate [Read-Only]" id="{434D0064-C247-4FCF-9CAA-077BC8DD205B}" vid="{460BF53F-0205-4B32-9B81-D57DBDBCF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10557</TotalTime>
  <Words>362</Words>
  <Application>Microsoft Macintosh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Lucida Grande</vt:lpstr>
      <vt:lpstr>Segoe UI Light</vt:lpstr>
      <vt:lpstr>1_Office Theme</vt:lpstr>
      <vt:lpstr> Clinical Data Sharing Landscape: Opportunity &amp; Challenge</vt:lpstr>
      <vt:lpstr>Opportunity</vt:lpstr>
      <vt:lpstr>Why ClinicalStudyDataRequest.com</vt:lpstr>
      <vt:lpstr>PowerPoint Presentation</vt:lpstr>
      <vt:lpstr>What CSDR Provides</vt:lpstr>
      <vt:lpstr>Process for Access</vt:lpstr>
      <vt:lpstr>Process for Access</vt:lpstr>
      <vt:lpstr>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</dc:creator>
  <cp:lastModifiedBy>Sarah Hadley</cp:lastModifiedBy>
  <cp:revision>219</cp:revision>
  <dcterms:created xsi:type="dcterms:W3CDTF">2013-12-27T17:32:57Z</dcterms:created>
  <dcterms:modified xsi:type="dcterms:W3CDTF">2019-05-06T04:09:55Z</dcterms:modified>
</cp:coreProperties>
</file>