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94" r:id="rId2"/>
    <p:sldId id="297" r:id="rId3"/>
    <p:sldId id="298" r:id="rId4"/>
    <p:sldId id="322" r:id="rId5"/>
    <p:sldId id="258" r:id="rId6"/>
    <p:sldId id="277" r:id="rId7"/>
    <p:sldId id="329" r:id="rId8"/>
    <p:sldId id="287" r:id="rId9"/>
    <p:sldId id="330" r:id="rId10"/>
    <p:sldId id="304" r:id="rId11"/>
    <p:sldId id="293" r:id="rId12"/>
    <p:sldId id="286" r:id="rId13"/>
    <p:sldId id="265" r:id="rId14"/>
    <p:sldId id="280" r:id="rId15"/>
    <p:sldId id="268" r:id="rId16"/>
    <p:sldId id="299" r:id="rId17"/>
    <p:sldId id="289" r:id="rId18"/>
    <p:sldId id="324" r:id="rId19"/>
    <p:sldId id="307" r:id="rId20"/>
    <p:sldId id="308" r:id="rId21"/>
    <p:sldId id="321" r:id="rId22"/>
    <p:sldId id="281" r:id="rId23"/>
    <p:sldId id="327" r:id="rId24"/>
    <p:sldId id="328" r:id="rId25"/>
    <p:sldId id="318" r:id="rId26"/>
    <p:sldId id="319" r:id="rId27"/>
    <p:sldId id="291" r:id="rId28"/>
    <p:sldId id="282" r:id="rId29"/>
    <p:sldId id="27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651"/>
    <a:srgbClr val="D53A46"/>
    <a:srgbClr val="5E5E5E"/>
    <a:srgbClr val="FFFC00"/>
    <a:srgbClr val="296EBB"/>
    <a:srgbClr val="73FB79"/>
    <a:srgbClr val="009051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22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C27E2-58E5-BA4A-B8BE-AA6AD3A14F20}" type="datetimeFigureOut">
              <a:rPr lang="en-US" smtClean="0"/>
              <a:t>2/20/20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EE242-1BCE-F044-B147-6398B7CA7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3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E66D-0564-3546-BE54-572A83165CB5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A7D3-C132-4542-AB99-DA84BEB761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E66D-0564-3546-BE54-572A83165CB5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A7D3-C132-4542-AB99-DA84BEB761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E66D-0564-3546-BE54-572A83165CB5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A7D3-C132-4542-AB99-DA84BEB761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E66D-0564-3546-BE54-572A83165CB5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A7D3-C132-4542-AB99-DA84BEB761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E66D-0564-3546-BE54-572A83165CB5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A7D3-C132-4542-AB99-DA84BEB761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E66D-0564-3546-BE54-572A83165CB5}" type="datetimeFigureOut">
              <a:rPr lang="en-US" smtClean="0"/>
              <a:t>2/20/20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A7D3-C132-4542-AB99-DA84BEB761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E66D-0564-3546-BE54-572A83165CB5}" type="datetimeFigureOut">
              <a:rPr lang="en-US" smtClean="0"/>
              <a:t>2/20/20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A7D3-C132-4542-AB99-DA84BEB761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E66D-0564-3546-BE54-572A83165CB5}" type="datetimeFigureOut">
              <a:rPr lang="en-US" smtClean="0"/>
              <a:t>2/20/20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A7D3-C132-4542-AB99-DA84BEB761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E66D-0564-3546-BE54-572A83165CB5}" type="datetimeFigureOut">
              <a:rPr lang="en-US" smtClean="0"/>
              <a:t>2/20/20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A7D3-C132-4542-AB99-DA84BEB761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E66D-0564-3546-BE54-572A83165CB5}" type="datetimeFigureOut">
              <a:rPr lang="en-US" smtClean="0"/>
              <a:t>2/20/20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A7D3-C132-4542-AB99-DA84BEB761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E66D-0564-3546-BE54-572A83165CB5}" type="datetimeFigureOut">
              <a:rPr lang="en-US" smtClean="0"/>
              <a:t>2/20/20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A7D3-C132-4542-AB99-DA84BEB761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0-background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542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5E66D-0564-3546-BE54-572A83165CB5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BA7D3-C132-4542-AB99-DA84BEB76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6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dropbox.com/s/qdxuw25dchsz40n/Kevin%20Messacar%20H0%20video%20191205.mov?dl=0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n.neurology.org/content/early/2018/11/09/WNL.000000000000667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Sarah@cbmrt.or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Sandy@cbmrt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plos.org/plosone/article?id=10.1371/journal.pone.0054583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85915"/>
            <a:ext cx="9144000" cy="1011237"/>
          </a:xfrm>
        </p:spPr>
        <p:txBody>
          <a:bodyPr anchor="ctr">
            <a:normAutofit fontScale="90000"/>
          </a:bodyPr>
          <a:lstStyle/>
          <a:p>
            <a:r>
              <a:rPr lang="en-US" sz="5400" b="1" dirty="0">
                <a:latin typeface="Helvetica" charset="0"/>
                <a:ea typeface="Helvetica" charset="0"/>
                <a:cs typeface="Helvetica" charset="0"/>
              </a:rPr>
              <a:t>The Null Hypothesis Initiative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816" y="2388130"/>
            <a:ext cx="8278368" cy="3889248"/>
          </a:xfrm>
        </p:spPr>
        <p:txBody>
          <a:bodyPr>
            <a:normAutofit fontScale="47500" lnSpcReduction="20000"/>
          </a:bodyPr>
          <a:lstStyle/>
          <a:p>
            <a:r>
              <a:rPr lang="en-US" sz="7000" b="1" dirty="0"/>
              <a:t>A/Prof Sandra Petty</a:t>
            </a:r>
            <a:br>
              <a:rPr lang="en-US" sz="7000" b="1" dirty="0"/>
            </a:br>
            <a:r>
              <a:rPr lang="en-US" sz="7000" dirty="0"/>
              <a:t> </a:t>
            </a:r>
          </a:p>
          <a:p>
            <a:r>
              <a:rPr lang="en-US" sz="5900" dirty="0"/>
              <a:t>CEO </a:t>
            </a:r>
            <a:r>
              <a:rPr lang="en-US" sz="5900" i="1" dirty="0"/>
              <a:t>- Center for Biomedical Research Transparency </a:t>
            </a:r>
          </a:p>
          <a:p>
            <a:br>
              <a:rPr lang="en-US" sz="5900" b="1" i="1" dirty="0"/>
            </a:br>
            <a:br>
              <a:rPr lang="en-US" sz="5500" b="1" dirty="0"/>
            </a:br>
            <a:r>
              <a:rPr lang="en-US" sz="5500" b="1" dirty="0">
                <a:latin typeface="Helvetica" charset="0"/>
                <a:ea typeface="Helvetica" charset="0"/>
                <a:cs typeface="Helvetica" charset="0"/>
              </a:rPr>
              <a:t>CBMR</a:t>
            </a:r>
            <a:r>
              <a:rPr lang="en-US" sz="55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</a:p>
          <a:p>
            <a:r>
              <a:rPr lang="en-US" sz="3600" dirty="0"/>
              <a:t>175 </a:t>
            </a:r>
            <a:r>
              <a:rPr lang="en-US" sz="3600" dirty="0" err="1"/>
              <a:t>Varick</a:t>
            </a:r>
            <a:r>
              <a:rPr lang="en-US" sz="3600" dirty="0"/>
              <a:t> St, </a:t>
            </a:r>
            <a:br>
              <a:rPr lang="en-US" sz="3600" dirty="0"/>
            </a:br>
            <a:r>
              <a:rPr lang="en-US" sz="3600" dirty="0"/>
              <a:t>New York, NY 10014</a:t>
            </a:r>
          </a:p>
          <a:p>
            <a:r>
              <a:rPr lang="en-US" sz="3600" dirty="0"/>
              <a:t>Skype: +1 973 259 6536</a:t>
            </a:r>
          </a:p>
          <a:p>
            <a:r>
              <a:rPr lang="en-US" sz="3600" dirty="0" err="1"/>
              <a:t>Sandy@cbmrt.org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5431378"/>
            <a:ext cx="1285712" cy="7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798" t="29735" r="10682" b="30438"/>
          <a:stretch/>
        </p:blipFill>
        <p:spPr>
          <a:xfrm>
            <a:off x="7177413" y="5431378"/>
            <a:ext cx="1133372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82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Systematic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773" y="2134545"/>
            <a:ext cx="829138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Where might this tend to lead?</a:t>
            </a:r>
          </a:p>
          <a:p>
            <a:pPr lvl="1"/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Publication bias</a:t>
            </a:r>
          </a:p>
          <a:p>
            <a:pPr lvl="1"/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Dark data</a:t>
            </a:r>
          </a:p>
          <a:p>
            <a:pPr lvl="1"/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Cherry Picking</a:t>
            </a:r>
          </a:p>
          <a:p>
            <a:pPr lvl="1"/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Spin</a:t>
            </a:r>
          </a:p>
          <a:p>
            <a:pPr lvl="1"/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Reproducibility crisis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Losing the value of the scientific questioning process</a:t>
            </a:r>
          </a:p>
          <a:p>
            <a:pPr lvl="1"/>
            <a:r>
              <a:rPr lang="en-US" sz="2800" b="1" dirty="0"/>
              <a:t>Where we should ask “What can we learn from this data?”</a:t>
            </a:r>
          </a:p>
          <a:p>
            <a:pPr lvl="1"/>
            <a:r>
              <a:rPr lang="en-US" sz="2800" dirty="0"/>
              <a:t>There is scientific value in better reporting standards.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40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281" y="2511156"/>
            <a:ext cx="8847437" cy="267765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2400" dirty="0"/>
              <a:t>Biomedicine’s unpublished data </a:t>
            </a:r>
          </a:p>
          <a:p>
            <a:pPr marL="671513" lvl="1" indent="-214313">
              <a:buFontTx/>
              <a:buChar char="-"/>
            </a:pPr>
            <a:r>
              <a:rPr lang="en-US" sz="2400" dirty="0"/>
              <a:t>in lab books around the world</a:t>
            </a:r>
          </a:p>
          <a:p>
            <a:pPr marL="671513" lvl="1" indent="-214313">
              <a:buFontTx/>
              <a:buChar char="-"/>
            </a:pPr>
            <a:r>
              <a:rPr lang="en-US" sz="2400" dirty="0"/>
              <a:t>Many experimental results remain </a:t>
            </a:r>
            <a:r>
              <a:rPr lang="en-AU" sz="2400" dirty="0"/>
              <a:t>unpublished</a:t>
            </a:r>
          </a:p>
          <a:p>
            <a:pPr marL="671513" lvl="1" indent="-214313">
              <a:buFontTx/>
              <a:buChar char="-"/>
            </a:pPr>
            <a:r>
              <a:rPr lang="en-AU" sz="2400" dirty="0"/>
              <a:t>T</a:t>
            </a:r>
            <a:r>
              <a:rPr lang="en-US" sz="2400" dirty="0"/>
              <a:t>his includes negative/inconclusive/replication findings</a:t>
            </a:r>
            <a:endParaRPr lang="en-AU" sz="2400" dirty="0"/>
          </a:p>
          <a:p>
            <a:pPr marL="214313" indent="-214313">
              <a:buFontTx/>
              <a:buChar char="-"/>
            </a:pPr>
            <a:r>
              <a:rPr lang="en-US" sz="2400" dirty="0"/>
              <a:t>Significant value! </a:t>
            </a:r>
          </a:p>
          <a:p>
            <a:pPr marL="671513" lvl="1" indent="-214313">
              <a:buFontTx/>
              <a:buChar char="-"/>
            </a:pPr>
            <a:r>
              <a:rPr lang="en-US" sz="2400" dirty="0"/>
              <a:t>Inform future research design, funding decisions, and save study participants from avoidable risks. </a:t>
            </a:r>
            <a:endParaRPr lang="en-A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" y="1594024"/>
            <a:ext cx="9143998" cy="7694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</a:rPr>
              <a:t>Dark Data</a:t>
            </a:r>
          </a:p>
        </p:txBody>
      </p:sp>
    </p:spTree>
    <p:extLst>
      <p:ext uri="{BB962C8B-B14F-4D97-AF65-F5344CB8AC3E}">
        <p14:creationId xmlns:p14="http://schemas.microsoft.com/office/powerpoint/2010/main" val="2029826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78" y="454262"/>
            <a:ext cx="8747478" cy="1325563"/>
          </a:xfrm>
        </p:spPr>
        <p:txBody>
          <a:bodyPr/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The Null Hypothesis Initiative (H</a:t>
            </a:r>
            <a:r>
              <a:rPr lang="en-US" baseline="-25000" dirty="0"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96" y="2216086"/>
            <a:ext cx="8217408" cy="409936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Subscription business model or independent journal challenging</a:t>
            </a:r>
          </a:p>
          <a:p>
            <a:pPr lvl="1"/>
            <a:r>
              <a:rPr lang="en-US" dirty="0"/>
              <a:t>Create dedicated space in existing journals </a:t>
            </a:r>
          </a:p>
          <a:p>
            <a:pPr lvl="1"/>
            <a:r>
              <a:rPr lang="en-US" dirty="0"/>
              <a:t>Promote a change in publication culture</a:t>
            </a:r>
          </a:p>
          <a:p>
            <a:pPr lvl="1"/>
            <a:r>
              <a:rPr lang="en-US" dirty="0"/>
              <a:t>Co-write editorials, liaise with stakeholders</a:t>
            </a:r>
          </a:p>
          <a:p>
            <a:pPr lvl="1"/>
            <a:r>
              <a:rPr lang="en-US" dirty="0"/>
              <a:t>CBMRT non-profit as a fundraising source</a:t>
            </a:r>
          </a:p>
          <a:p>
            <a:pPr lvl="1"/>
            <a:endParaRPr lang="en-US" dirty="0"/>
          </a:p>
          <a:p>
            <a:r>
              <a:rPr lang="en-US" dirty="0"/>
              <a:t>Working with major societies and their flagship journals</a:t>
            </a:r>
          </a:p>
          <a:p>
            <a:pPr lvl="1"/>
            <a:r>
              <a:rPr lang="en-US" dirty="0"/>
              <a:t>Utilizing existing networks and infrastructure</a:t>
            </a:r>
          </a:p>
          <a:p>
            <a:pPr lvl="1"/>
            <a:r>
              <a:rPr lang="en-US" dirty="0"/>
              <a:t>Promoting the special edition among researchers and society members</a:t>
            </a:r>
          </a:p>
          <a:p>
            <a:pPr lvl="1"/>
            <a:r>
              <a:rPr lang="en-US" dirty="0"/>
              <a:t>Enhancing research reporting culture</a:t>
            </a:r>
          </a:p>
        </p:txBody>
      </p:sp>
    </p:spTree>
    <p:extLst>
      <p:ext uri="{BB962C8B-B14F-4D97-AF65-F5344CB8AC3E}">
        <p14:creationId xmlns:p14="http://schemas.microsoft.com/office/powerpoint/2010/main" val="320194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78" y="454262"/>
            <a:ext cx="8747478" cy="1325563"/>
          </a:xfrm>
        </p:spPr>
        <p:txBody>
          <a:bodyPr/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The Null Hypothesis Initiative (H</a:t>
            </a:r>
            <a:r>
              <a:rPr lang="en-US" baseline="-25000" dirty="0"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96" y="2216086"/>
            <a:ext cx="8217408" cy="4099369"/>
          </a:xfrm>
        </p:spPr>
        <p:txBody>
          <a:bodyPr>
            <a:normAutofit/>
          </a:bodyPr>
          <a:lstStyle/>
          <a:p>
            <a:r>
              <a:rPr lang="en-US" dirty="0"/>
              <a:t>For null result papers, but also other </a:t>
            </a:r>
            <a:r>
              <a:rPr lang="en-US" i="1" dirty="0"/>
              <a:t>well-designed</a:t>
            </a:r>
            <a:r>
              <a:rPr lang="en-US" dirty="0"/>
              <a:t> yet commonly perceived as harder to publish studies</a:t>
            </a:r>
          </a:p>
          <a:p>
            <a:r>
              <a:rPr lang="en-US" dirty="0"/>
              <a:t>Well-performed studies </a:t>
            </a:r>
          </a:p>
          <a:p>
            <a:pPr lvl="1"/>
            <a:r>
              <a:rPr lang="en-US" sz="2800" dirty="0"/>
              <a:t>Negative “null” results </a:t>
            </a:r>
          </a:p>
          <a:p>
            <a:pPr lvl="1"/>
            <a:r>
              <a:rPr lang="en-US" sz="2800" dirty="0"/>
              <a:t>Inconclusive results</a:t>
            </a:r>
          </a:p>
          <a:p>
            <a:pPr lvl="1"/>
            <a:r>
              <a:rPr lang="en-US" sz="2800" dirty="0"/>
              <a:t>Replication studies</a:t>
            </a:r>
          </a:p>
          <a:p>
            <a:pPr lvl="1"/>
            <a:r>
              <a:rPr lang="en-US" sz="2800" b="1" dirty="0"/>
              <a:t>So researchers can just say it how it is</a:t>
            </a:r>
          </a:p>
        </p:txBody>
      </p:sp>
    </p:spTree>
    <p:extLst>
      <p:ext uri="{BB962C8B-B14F-4D97-AF65-F5344CB8AC3E}">
        <p14:creationId xmlns:p14="http://schemas.microsoft.com/office/powerpoint/2010/main" val="120633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528" y="512063"/>
            <a:ext cx="8100822" cy="1146049"/>
          </a:xfrm>
        </p:spPr>
        <p:txBody>
          <a:bodyPr/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Neurology® Null Hypothesis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5" b="40225"/>
          <a:stretch/>
        </p:blipFill>
        <p:spPr>
          <a:xfrm>
            <a:off x="6341408" y="3798824"/>
            <a:ext cx="2608951" cy="2971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28" y="2258429"/>
            <a:ext cx="5861626" cy="3557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318" y="1453758"/>
            <a:ext cx="2062041" cy="234506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289585" y="5177481"/>
            <a:ext cx="2660774" cy="1618734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85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54262"/>
            <a:ext cx="9144001" cy="1325563"/>
          </a:xfrm>
        </p:spPr>
        <p:txBody>
          <a:bodyPr/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Creating Neurology </a:t>
            </a:r>
            <a:r>
              <a:rPr lang="en-US">
                <a:latin typeface="Helvetica" charset="0"/>
                <a:ea typeface="Helvetica" charset="0"/>
                <a:cs typeface="Helvetica" charset="0"/>
              </a:rPr>
              <a:t>Null Hypothesis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2124758"/>
            <a:ext cx="8339328" cy="43857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White paper submitted to Neurology in 2017</a:t>
            </a:r>
          </a:p>
          <a:p>
            <a:r>
              <a:rPr lang="en-US" dirty="0"/>
              <a:t>Collaboration: Neurology®, Wolters Kluwer and CBMRT</a:t>
            </a:r>
          </a:p>
          <a:p>
            <a:r>
              <a:rPr lang="en-US" dirty="0"/>
              <a:t>Initiative launched American Academy of Neurology meeting, 2018</a:t>
            </a:r>
          </a:p>
          <a:p>
            <a:pPr lvl="1"/>
            <a:r>
              <a:rPr lang="en-US" dirty="0"/>
              <a:t>Editorial Board briefed</a:t>
            </a:r>
          </a:p>
          <a:p>
            <a:pPr lvl="1"/>
            <a:r>
              <a:rPr lang="en-US" dirty="0"/>
              <a:t>Information at publications booth</a:t>
            </a:r>
          </a:p>
          <a:p>
            <a:r>
              <a:rPr lang="en-US" dirty="0"/>
              <a:t>Special Editorial published in Neurology® 2018</a:t>
            </a:r>
          </a:p>
          <a:p>
            <a:r>
              <a:rPr lang="en-US" dirty="0"/>
              <a:t>Call for papers online, in print and in Neurology Today®</a:t>
            </a:r>
          </a:p>
          <a:p>
            <a:r>
              <a:rPr lang="en-US" dirty="0"/>
              <a:t>Neurology® Null Hypothesis papers appear online ahead of print on Neurology® website as accepted</a:t>
            </a:r>
          </a:p>
        </p:txBody>
      </p:sp>
    </p:spTree>
    <p:extLst>
      <p:ext uri="{BB962C8B-B14F-4D97-AF65-F5344CB8AC3E}">
        <p14:creationId xmlns:p14="http://schemas.microsoft.com/office/powerpoint/2010/main" val="125696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855" t="22600" r="22228" b="6652"/>
          <a:stretch/>
        </p:blipFill>
        <p:spPr>
          <a:xfrm>
            <a:off x="7277622" y="15298"/>
            <a:ext cx="1866378" cy="2743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781" y="723833"/>
            <a:ext cx="8379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Here it is!</a:t>
            </a:r>
          </a:p>
        </p:txBody>
      </p:sp>
      <p:sp>
        <p:nvSpPr>
          <p:cNvPr id="5" name="Rectangle 4"/>
          <p:cNvSpPr/>
          <p:nvPr/>
        </p:nvSpPr>
        <p:spPr>
          <a:xfrm>
            <a:off x="363255" y="2179528"/>
            <a:ext cx="837991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White paper submitted to Neurology in 2017</a:t>
            </a:r>
          </a:p>
          <a:p>
            <a:r>
              <a:rPr lang="en-US" sz="2400" dirty="0"/>
              <a:t>Collaboration: Neurology®, Wolters Kluwer and CBMRT</a:t>
            </a:r>
          </a:p>
          <a:p>
            <a:r>
              <a:rPr lang="en-US" sz="2400" dirty="0"/>
              <a:t>Initiative launched American Academy of Neurology meeting 2018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Editorial Board briefed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Information at publications booth</a:t>
            </a:r>
          </a:p>
          <a:p>
            <a:r>
              <a:rPr lang="en-US" sz="2400" dirty="0"/>
              <a:t>Special Editorial published in Neurology® 2018</a:t>
            </a:r>
          </a:p>
          <a:p>
            <a:r>
              <a:rPr lang="en-US" sz="2400" dirty="0"/>
              <a:t>Call for papers online, in print and in Neurology Today®</a:t>
            </a:r>
          </a:p>
          <a:p>
            <a:r>
              <a:rPr lang="en-US" sz="2400" dirty="0"/>
              <a:t>Neurology® Null Hypothesis papers appear online ahead of print on Neurology® website as accepted</a:t>
            </a:r>
          </a:p>
          <a:p>
            <a:r>
              <a:rPr lang="en-US" sz="2400" dirty="0"/>
              <a:t>MoU to continue Null Hypothesis section for next 2 years negotiated in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59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182" y="512372"/>
            <a:ext cx="7886700" cy="1325563"/>
          </a:xfrm>
        </p:spPr>
        <p:txBody>
          <a:bodyPr/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Neurology Null Hypothesis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3" y="2234088"/>
            <a:ext cx="6592752" cy="2263772"/>
          </a:xfrm>
        </p:spPr>
        <p:txBody>
          <a:bodyPr>
            <a:noAutofit/>
          </a:bodyPr>
          <a:lstStyle/>
          <a:p>
            <a:r>
              <a:rPr lang="en-GB" b="1" dirty="0" err="1"/>
              <a:t>Messacar</a:t>
            </a:r>
            <a:r>
              <a:rPr lang="en-GB" b="1" dirty="0"/>
              <a:t> et al. Safety, tolerability, and efficacy of fluoxetine as an antiviral for acute flaccid myelitis. </a:t>
            </a:r>
            <a:br>
              <a:rPr lang="en-GB" b="1" dirty="0"/>
            </a:br>
            <a:r>
              <a:rPr lang="en-GB" dirty="0"/>
              <a:t>Neurology, November 2018 </a:t>
            </a:r>
          </a:p>
          <a:p>
            <a:r>
              <a:rPr lang="en-GB" dirty="0"/>
              <a:t>This study demonstrated tolerability but not efficacy in a retrospective study in response to an outbreak of EV-D68 acute flaccid myelitis, as an off-label treatment in the context of efficacy failure of known treatments.</a:t>
            </a:r>
            <a:br>
              <a:rPr lang="en-GB" dirty="0"/>
            </a:b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212" y="2116899"/>
            <a:ext cx="1701881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21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Author Feedback</a:t>
            </a:r>
          </a:p>
        </p:txBody>
      </p:sp>
      <p:sp>
        <p:nvSpPr>
          <p:cNvPr id="5" name="Rectangle 4"/>
          <p:cNvSpPr/>
          <p:nvPr/>
        </p:nvSpPr>
        <p:spPr>
          <a:xfrm>
            <a:off x="4099034" y="2059102"/>
            <a:ext cx="45194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Kevin </a:t>
            </a:r>
            <a:r>
              <a:rPr lang="en-US" b="1" dirty="0" err="1"/>
              <a:t>Messacar</a:t>
            </a:r>
            <a:r>
              <a:rPr lang="en-US" b="1" dirty="0"/>
              <a:t>, MD </a:t>
            </a:r>
            <a:br>
              <a:rPr lang="en-US" b="1" dirty="0"/>
            </a:br>
            <a:r>
              <a:rPr lang="en-US" b="1" dirty="0"/>
              <a:t>Assistant Professor </a:t>
            </a:r>
            <a:br>
              <a:rPr lang="en-US" b="1" dirty="0"/>
            </a:br>
            <a:r>
              <a:rPr lang="en-US" b="1" dirty="0"/>
              <a:t>Department of Pediatrics, </a:t>
            </a:r>
          </a:p>
          <a:p>
            <a:r>
              <a:rPr lang="en-US" b="1" dirty="0"/>
              <a:t>University of Colorado Children’s Hospital Colorado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www.dropbox.com</a:t>
            </a:r>
            <a:r>
              <a:rPr lang="en-US" dirty="0">
                <a:hlinkClick r:id="rId2"/>
              </a:rPr>
              <a:t>/s/qdxuw25dchsz40n/Kevin%20Messacar%20H0%20video%20191205.mov?dl=0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915C54-B6D8-7949-B0DF-B3D8D712E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86" y="2238485"/>
            <a:ext cx="2131410" cy="370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06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Mainstream media coverage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388307" y="2074422"/>
            <a:ext cx="83047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  <a:r>
              <a:rPr lang="en-GB" sz="2400" dirty="0"/>
              <a:t>“Last week, another potential treatment was found to be ineffective: A </a:t>
            </a:r>
            <a:r>
              <a:rPr lang="en-GB" sz="2400" dirty="0">
                <a:hlinkClick r:id="rId2"/>
              </a:rPr>
              <a:t>study</a:t>
            </a:r>
            <a:r>
              <a:rPr lang="en-GB" sz="2400" dirty="0"/>
              <a:t> in the journal Neurology found that the antidepressant fluoxetine, which had inhibited enterovirus D68 in lab tests, did not improve muscle strength in children with AFM.” </a:t>
            </a:r>
            <a:r>
              <a:rPr lang="en-GB" sz="2400" i="1" dirty="0"/>
              <a:t> </a:t>
            </a:r>
          </a:p>
          <a:p>
            <a:pPr marL="285750" indent="-285750">
              <a:buFontTx/>
              <a:buChar char="-"/>
            </a:pPr>
            <a:r>
              <a:rPr lang="en-GB" sz="2400" i="1" dirty="0"/>
              <a:t>Lena H. Sun, Washington Post,  November 13, 2018</a:t>
            </a:r>
          </a:p>
          <a:p>
            <a:pPr marL="285750" indent="-285750">
              <a:buFontTx/>
              <a:buChar char="-"/>
            </a:pPr>
            <a:endParaRPr lang="en-GB" sz="2400" i="1" dirty="0"/>
          </a:p>
          <a:p>
            <a:r>
              <a:rPr lang="en-GB" sz="2400" i="1" dirty="0"/>
              <a:t>Time Magazine </a:t>
            </a:r>
            <a:r>
              <a:rPr lang="en-GB" sz="2400" dirty="0"/>
              <a:t>featured the article on November 9, 2018</a:t>
            </a:r>
          </a:p>
          <a:p>
            <a:pPr marL="285750" indent="-285750">
              <a:buFontTx/>
              <a:buChar char="-"/>
            </a:pPr>
            <a:r>
              <a:rPr lang="en-GB" sz="2400" dirty="0"/>
              <a:t>Summarized the findings and nature of the study for a general public audience</a:t>
            </a:r>
          </a:p>
          <a:p>
            <a:pPr marL="285750" indent="-285750">
              <a:buFontTx/>
              <a:buChar char="-"/>
            </a:pPr>
            <a:r>
              <a:rPr lang="en-GB" sz="2400" dirty="0"/>
              <a:t>Also highlighted that CDC officials had commented to Time in October that finding a cause and a treatment were a priority</a:t>
            </a:r>
          </a:p>
        </p:txBody>
      </p:sp>
    </p:spTree>
    <p:extLst>
      <p:ext uri="{BB962C8B-B14F-4D97-AF65-F5344CB8AC3E}">
        <p14:creationId xmlns:p14="http://schemas.microsoft.com/office/powerpoint/2010/main" val="377385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Affiliations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447" y="2151089"/>
            <a:ext cx="8034903" cy="4351338"/>
          </a:xfrm>
        </p:spPr>
        <p:txBody>
          <a:bodyPr/>
          <a:lstStyle/>
          <a:p>
            <a:r>
              <a:rPr lang="en-US" dirty="0"/>
              <a:t>CEO </a:t>
            </a:r>
            <a:r>
              <a:rPr lang="mr-IN" dirty="0"/>
              <a:t>–</a:t>
            </a:r>
            <a:r>
              <a:rPr lang="en-US" dirty="0"/>
              <a:t> Center for Biomedical Research Transparency, NY, USA</a:t>
            </a:r>
          </a:p>
          <a:p>
            <a:r>
              <a:rPr lang="en-US" dirty="0"/>
              <a:t>Neurologist </a:t>
            </a:r>
            <a:r>
              <a:rPr lang="mr-IN" dirty="0"/>
              <a:t>–</a:t>
            </a:r>
            <a:r>
              <a:rPr lang="en-US" dirty="0"/>
              <a:t> Alfred Hospital and St Vincent’s Hospital, Melbourne Australia.</a:t>
            </a:r>
          </a:p>
          <a:p>
            <a:r>
              <a:rPr lang="en-US" dirty="0"/>
              <a:t>Adjunct Senior Lecturer </a:t>
            </a:r>
            <a:r>
              <a:rPr lang="mr-IN" dirty="0"/>
              <a:t>–</a:t>
            </a:r>
            <a:r>
              <a:rPr lang="en-US" dirty="0"/>
              <a:t> Monash University</a:t>
            </a:r>
          </a:p>
          <a:p>
            <a:r>
              <a:rPr lang="en-US" dirty="0"/>
              <a:t>Director </a:t>
            </a:r>
            <a:r>
              <a:rPr lang="mr-IN" dirty="0"/>
              <a:t>–</a:t>
            </a:r>
            <a:r>
              <a:rPr lang="en-US" dirty="0"/>
              <a:t> Brain Foundation of Victoria.</a:t>
            </a:r>
          </a:p>
          <a:p>
            <a:r>
              <a:rPr lang="en-US" dirty="0"/>
              <a:t>No current financial conflicts of interest.</a:t>
            </a:r>
          </a:p>
        </p:txBody>
      </p:sp>
    </p:spTree>
    <p:extLst>
      <p:ext uri="{BB962C8B-B14F-4D97-AF65-F5344CB8AC3E}">
        <p14:creationId xmlns:p14="http://schemas.microsoft.com/office/powerpoint/2010/main" val="194039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INTREPAD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56" y="2138776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0" i="0" u="none" strike="noStrike" baseline="0" dirty="0">
                <a:solidFill>
                  <a:srgbClr val="333333"/>
                </a:solidFill>
                <a:latin typeface="Helvetica" charset="0"/>
                <a:ea typeface="Helvetica" charset="0"/>
                <a:cs typeface="Helvetica" charset="0"/>
              </a:rPr>
              <a:t>April 30, 2019; 92 (18) </a:t>
            </a:r>
            <a:r>
              <a:rPr lang="en-GB" sz="1800" b="1" i="0" u="none" strike="noStrike" baseline="0" dirty="0">
                <a:solidFill>
                  <a:srgbClr val="006E49"/>
                </a:solidFill>
                <a:latin typeface="Helvetica" charset="0"/>
                <a:ea typeface="Helvetica" charset="0"/>
                <a:cs typeface="Helvetica" charset="0"/>
              </a:rPr>
              <a:t>NULL HYPOTHESIS </a:t>
            </a:r>
            <a:r>
              <a:rPr lang="en-GB" sz="1800" b="1" i="0" u="none" strike="noStrike" baseline="0" dirty="0">
                <a:solidFill>
                  <a:srgbClr val="AD933E"/>
                </a:solidFill>
                <a:latin typeface="Helvetica" charset="0"/>
                <a:ea typeface="Helvetica" charset="0"/>
                <a:cs typeface="Helvetica" charset="0"/>
              </a:rPr>
              <a:t>OPEN ACCESS</a:t>
            </a:r>
            <a:endParaRPr lang="en-GB" sz="1800" b="0" i="0" u="none" strike="noStrike" baseline="0" dirty="0">
              <a:solidFill>
                <a:srgbClr val="AD933E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r>
              <a:rPr lang="en-GB" sz="1800" b="1" i="0" u="none" strike="noStrike" kern="1800" baseline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INTREPAD</a:t>
            </a:r>
          </a:p>
          <a:p>
            <a:pPr marL="0" indent="0">
              <a:buNone/>
            </a:pPr>
            <a:r>
              <a:rPr lang="en-GB" sz="1800" b="1" i="0" u="none" strike="noStrike" baseline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A randomized trial of naproxen to slow progress of </a:t>
            </a:r>
          </a:p>
          <a:p>
            <a:pPr marL="0" indent="0">
              <a:buNone/>
            </a:pPr>
            <a:r>
              <a:rPr lang="en-GB" sz="1800" b="1" i="0" u="none" strike="noStrike" baseline="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presymptomatic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Alzheimer disease</a:t>
            </a:r>
          </a:p>
          <a:p>
            <a:pPr marL="0" indent="0">
              <a:buNone/>
            </a:pPr>
            <a:r>
              <a:rPr lang="en-GB" sz="1800" b="0" i="0" u="none" strike="noStrike" baseline="0" dirty="0">
                <a:solidFill>
                  <a:srgbClr val="333333"/>
                </a:solidFill>
                <a:latin typeface="Helvetica" charset="0"/>
                <a:ea typeface="Helvetica" charset="0"/>
                <a:cs typeface="Helvetica" charset="0"/>
              </a:rPr>
              <a:t>Pierre-François Meyer </a:t>
            </a:r>
            <a:r>
              <a:rPr lang="en-GB" sz="1800" b="0" i="0" u="none" strike="noStrike" baseline="0" dirty="0" err="1">
                <a:solidFill>
                  <a:srgbClr val="333333"/>
                </a:solidFill>
                <a:latin typeface="Helvetica" charset="0"/>
                <a:ea typeface="Helvetica" charset="0"/>
                <a:cs typeface="Helvetica" charset="0"/>
              </a:rPr>
              <a:t>er</a:t>
            </a:r>
            <a:r>
              <a:rPr lang="en-GB" sz="1800" b="0" i="0" u="none" strike="noStrike" baseline="0" dirty="0">
                <a:solidFill>
                  <a:srgbClr val="333333"/>
                </a:solidFill>
                <a:latin typeface="Helvetica" charset="0"/>
                <a:ea typeface="Helvetica" charset="0"/>
                <a:cs typeface="Helvetica" charset="0"/>
              </a:rPr>
              <a:t> al.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rgbClr val="777777"/>
                </a:solidFill>
                <a:latin typeface="Helvetica" charset="0"/>
                <a:ea typeface="Helvetica" charset="0"/>
                <a:cs typeface="Helvetica" charset="0"/>
              </a:rPr>
              <a:t>First published April 5, 2019, 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defTabSz="6858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This study showed no significant effect in slowing Alzheimer disease</a:t>
            </a:r>
          </a:p>
          <a:p>
            <a:pPr defTabSz="6858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Excess of side effects </a:t>
            </a:r>
            <a:r>
              <a:rPr lang="mr-IN" sz="2400" dirty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including constipation, dyspnea, hypertension, and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petechiae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572" y="187891"/>
            <a:ext cx="163638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2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231275"/>
              </p:ext>
            </p:extLst>
          </p:nvPr>
        </p:nvGraphicFramePr>
        <p:xfrm>
          <a:off x="87685" y="1540701"/>
          <a:ext cx="8956107" cy="5200811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28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1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4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5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2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27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5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First Author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Year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Months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Free</a:t>
                      </a:r>
                      <a:r>
                        <a:rPr lang="en-GB" sz="2000" baseline="0" dirty="0">
                          <a:effectLst/>
                        </a:rPr>
                        <a:t> / </a:t>
                      </a:r>
                      <a:r>
                        <a:rPr lang="en-GB" sz="2000" dirty="0">
                          <a:effectLst/>
                        </a:rPr>
                        <a:t>Open  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(Google)</a:t>
                      </a: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Mendeley</a:t>
                      </a:r>
                      <a:r>
                        <a:rPr lang="en-GB" sz="2000" dirty="0">
                          <a:effectLst/>
                        </a:rPr>
                        <a:t> Saves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Altmetric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Full Text PDF Usage 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7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Messacar</a:t>
                      </a:r>
                      <a:r>
                        <a:rPr lang="en-GB" sz="2000" dirty="0">
                          <a:effectLst/>
                        </a:rPr>
                        <a:t>, K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2018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14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Free 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18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280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2505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7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Bjornevik</a:t>
                      </a:r>
                      <a:r>
                        <a:rPr lang="en-GB" sz="2000" dirty="0">
                          <a:effectLst/>
                        </a:rPr>
                        <a:t>, K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2018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14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Free 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13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1051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4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Lochmüller</a:t>
                      </a:r>
                      <a:r>
                        <a:rPr lang="en-GB" sz="2000" dirty="0">
                          <a:effectLst/>
                        </a:rPr>
                        <a:t>, H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2019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12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Open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10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1499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7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Witsch</a:t>
                      </a:r>
                      <a:r>
                        <a:rPr lang="en-GB" sz="2000" dirty="0">
                          <a:effectLst/>
                        </a:rPr>
                        <a:t>, J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11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Free 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5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706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0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Warendorf</a:t>
                      </a:r>
                      <a:r>
                        <a:rPr lang="en-GB" sz="2000" dirty="0">
                          <a:effectLst/>
                        </a:rPr>
                        <a:t>, J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11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Free 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13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3279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7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Cubo</a:t>
                      </a:r>
                      <a:r>
                        <a:rPr lang="en-GB" sz="2000" dirty="0">
                          <a:effectLst/>
                        </a:rPr>
                        <a:t>, E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10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Free 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7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15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1525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7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Bjornevik</a:t>
                      </a:r>
                      <a:r>
                        <a:rPr lang="en-GB" sz="2000" dirty="0">
                          <a:effectLst/>
                        </a:rPr>
                        <a:t>, K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10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Free 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8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14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1261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69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Cortese</a:t>
                      </a:r>
                      <a:r>
                        <a:rPr lang="en-GB" sz="2000" dirty="0">
                          <a:effectLst/>
                        </a:rPr>
                        <a:t>, M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Free 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71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1586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Galhardoni</a:t>
                      </a:r>
                      <a:r>
                        <a:rPr lang="en-GB" sz="2000" dirty="0">
                          <a:effectLst/>
                        </a:rPr>
                        <a:t>, R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Free 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5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25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1894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7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Gaastra</a:t>
                      </a:r>
                      <a:r>
                        <a:rPr lang="en-GB" sz="2000" dirty="0">
                          <a:effectLst/>
                        </a:rPr>
                        <a:t>, B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2019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Free 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10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844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Meyer, P-F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2019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Open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14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176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3750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41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Neville, I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7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Open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21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2497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67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Overwater, I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2019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7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Free 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12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273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Cumming, T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Free 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21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289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72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Hupperts</a:t>
                      </a:r>
                      <a:r>
                        <a:rPr lang="en-GB" sz="2000" dirty="0">
                          <a:effectLst/>
                        </a:rPr>
                        <a:t>, R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2019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Open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33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1160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29963" marR="29963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5885" y="676406"/>
            <a:ext cx="20024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Metrics</a:t>
            </a:r>
          </a:p>
        </p:txBody>
      </p:sp>
    </p:spTree>
    <p:extLst>
      <p:ext uri="{BB962C8B-B14F-4D97-AF65-F5344CB8AC3E}">
        <p14:creationId xmlns:p14="http://schemas.microsoft.com/office/powerpoint/2010/main" val="821261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Momentum!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781" y="2179529"/>
            <a:ext cx="8379911" cy="4296427"/>
          </a:xfrm>
        </p:spPr>
        <p:txBody>
          <a:bodyPr>
            <a:normAutofit fontScale="85000" lnSpcReduction="10000"/>
          </a:bodyPr>
          <a:lstStyle/>
          <a:p>
            <a:r>
              <a:rPr lang="en-US" sz="4000" dirty="0"/>
              <a:t>Neurology® Null Hypothesis delivered</a:t>
            </a:r>
          </a:p>
          <a:p>
            <a:r>
              <a:rPr lang="en-US" sz="4000" dirty="0"/>
              <a:t>Positive feedback from Neurology, authors and neurologists</a:t>
            </a:r>
          </a:p>
          <a:p>
            <a:r>
              <a:rPr lang="en-US" sz="4000" dirty="0"/>
              <a:t>Papers still being submitted and published</a:t>
            </a:r>
          </a:p>
          <a:p>
            <a:r>
              <a:rPr lang="en-US" sz="4000" dirty="0"/>
              <a:t>Papers published online ahead of print</a:t>
            </a:r>
          </a:p>
          <a:p>
            <a:r>
              <a:rPr lang="en-US" sz="4000" dirty="0"/>
              <a:t>Papers have been useful! </a:t>
            </a:r>
          </a:p>
          <a:p>
            <a:pPr lvl="1"/>
            <a:r>
              <a:rPr lang="en-US" sz="3600" dirty="0"/>
              <a:t>usage, citation and </a:t>
            </a:r>
            <a:r>
              <a:rPr lang="en-US" sz="3600" dirty="0" err="1"/>
              <a:t>altmetrics</a:t>
            </a:r>
            <a:endParaRPr lang="en-US" sz="3600" dirty="0"/>
          </a:p>
          <a:p>
            <a:r>
              <a:rPr lang="en-US" sz="4000" dirty="0"/>
              <a:t>Further 2 year MoU with Neurology in place</a:t>
            </a:r>
          </a:p>
          <a:p>
            <a:pPr lvl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8183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  <a:br>
              <a:rPr lang="en-US" dirty="0"/>
            </a:b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what’s needed?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359" y="2138776"/>
            <a:ext cx="8254652" cy="42620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Further opportunity and support for scientists to publish their well-performed research studies </a:t>
            </a:r>
          </a:p>
          <a:p>
            <a:r>
              <a:rPr lang="en-US" dirty="0"/>
              <a:t>Identify fields in basic and clinical research who would benefit from the Null Hypothesis initiative</a:t>
            </a:r>
          </a:p>
          <a:p>
            <a:pPr lvl="1"/>
            <a:r>
              <a:rPr lang="en-US" dirty="0"/>
              <a:t>Dedicated publishing space </a:t>
            </a:r>
          </a:p>
          <a:p>
            <a:pPr lvl="1"/>
            <a:r>
              <a:rPr lang="en-US" dirty="0"/>
              <a:t>Positive press for well-performed studies  </a:t>
            </a:r>
          </a:p>
          <a:p>
            <a:pPr lvl="1"/>
            <a:r>
              <a:rPr lang="en-US" dirty="0"/>
              <a:t>Working with societies, editors and journals</a:t>
            </a:r>
          </a:p>
          <a:p>
            <a:pPr lvl="2"/>
            <a:r>
              <a:rPr lang="en-US" dirty="0"/>
              <a:t>Research publication culture enhancement </a:t>
            </a:r>
          </a:p>
          <a:p>
            <a:r>
              <a:rPr lang="en-US" dirty="0"/>
              <a:t>Funding</a:t>
            </a:r>
          </a:p>
          <a:p>
            <a:pPr lvl="1"/>
            <a:r>
              <a:rPr lang="en-US" dirty="0"/>
              <a:t>Can you or your organization nominate and support a field to achieve this?</a:t>
            </a:r>
          </a:p>
        </p:txBody>
      </p:sp>
    </p:spTree>
    <p:extLst>
      <p:ext uri="{BB962C8B-B14F-4D97-AF65-F5344CB8AC3E}">
        <p14:creationId xmlns:p14="http://schemas.microsoft.com/office/powerpoint/2010/main" val="1495691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What we have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585" y="2176354"/>
            <a:ext cx="8264829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Business model for publishing negative papers is challenging in a for-profit publication environment</a:t>
            </a:r>
          </a:p>
          <a:p>
            <a:r>
              <a:rPr lang="en-US" dirty="0"/>
              <a:t>Publishing well-performed “negative” results will reduce research funding wastage</a:t>
            </a:r>
          </a:p>
          <a:p>
            <a:r>
              <a:rPr lang="en-US" dirty="0"/>
              <a:t>The papers are useful </a:t>
            </a:r>
            <a:r>
              <a:rPr lang="mr-IN" dirty="0"/>
              <a:t>–</a:t>
            </a:r>
            <a:r>
              <a:rPr lang="en-US" dirty="0"/>
              <a:t> citable, of public interest and capable of informing research design and enhancing systematic review</a:t>
            </a:r>
          </a:p>
          <a:p>
            <a:r>
              <a:rPr lang="en-US" dirty="0"/>
              <a:t>Changing publication culture is rapidly achievable using a promotion and facilitation approach</a:t>
            </a:r>
          </a:p>
          <a:p>
            <a:r>
              <a:rPr lang="en-US" dirty="0"/>
              <a:t>(Do not call it a supplement!)</a:t>
            </a:r>
          </a:p>
          <a:p>
            <a:r>
              <a:rPr lang="en-US" dirty="0"/>
              <a:t>“Negative” results should not carry a negative stigma</a:t>
            </a:r>
          </a:p>
          <a:p>
            <a:r>
              <a:rPr lang="en-US" b="1" dirty="0"/>
              <a:t>Funding is needed to support enhanced publication approaches</a:t>
            </a:r>
          </a:p>
        </p:txBody>
      </p:sp>
    </p:spTree>
    <p:extLst>
      <p:ext uri="{BB962C8B-B14F-4D97-AF65-F5344CB8AC3E}">
        <p14:creationId xmlns:p14="http://schemas.microsoft.com/office/powerpoint/2010/main" val="1286984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/>
          <a:lstStyle/>
          <a:p>
            <a:r>
              <a:rPr lang="en-AU" dirty="0">
                <a:latin typeface="Helvetica" charset="0"/>
                <a:ea typeface="Helvetica" charset="0"/>
                <a:cs typeface="Helvetica" charset="0"/>
              </a:rPr>
              <a:t>Future Directions</a:t>
            </a:r>
            <a:br>
              <a:rPr lang="en-AU" dirty="0">
                <a:latin typeface="Helvetica" charset="0"/>
                <a:ea typeface="Helvetica" charset="0"/>
                <a:cs typeface="Helvetica" charset="0"/>
              </a:rPr>
            </a:br>
            <a:r>
              <a:rPr lang="en-AU" dirty="0">
                <a:latin typeface="Helvetica" charset="0"/>
                <a:ea typeface="Helvetica" charset="0"/>
                <a:cs typeface="Helvetica" charset="0"/>
              </a:rPr>
              <a:t>- What’s needed?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28" y="2142617"/>
            <a:ext cx="8253984" cy="4351338"/>
          </a:xfrm>
        </p:spPr>
        <p:txBody>
          <a:bodyPr>
            <a:normAutofit/>
          </a:bodyPr>
          <a:lstStyle/>
          <a:p>
            <a:pPr lvl="0"/>
            <a:r>
              <a:rPr lang="en-AU" dirty="0"/>
              <a:t>Systematic integrated approach to reporting results</a:t>
            </a:r>
          </a:p>
          <a:p>
            <a:pPr lvl="1"/>
            <a:r>
              <a:rPr lang="en-AU" dirty="0"/>
              <a:t>Across funders, ethics committees, researchers, research publication media </a:t>
            </a:r>
          </a:p>
          <a:p>
            <a:pPr lvl="1"/>
            <a:r>
              <a:rPr lang="en-AU" dirty="0"/>
              <a:t>Infrastructure and metrics to enhance research reporting</a:t>
            </a:r>
          </a:p>
          <a:p>
            <a:pPr lvl="1"/>
            <a:r>
              <a:rPr lang="en-AU" dirty="0"/>
              <a:t>How can we ensure we are closing the loop on research with publication and patient summaries? </a:t>
            </a:r>
          </a:p>
          <a:p>
            <a:pPr lvl="2"/>
            <a:r>
              <a:rPr lang="en-AU" dirty="0"/>
              <a:t>?Funder requirements / IRB &amp; ethics committees / institution and organization level</a:t>
            </a:r>
          </a:p>
          <a:p>
            <a:pPr lvl="1"/>
            <a:r>
              <a:rPr lang="en-AU" dirty="0"/>
              <a:t>Addressing publication bias</a:t>
            </a:r>
          </a:p>
          <a:p>
            <a:pPr lvl="0"/>
            <a:r>
              <a:rPr lang="en-AU" dirty="0"/>
              <a:t>Funding project timelines including time to write up</a:t>
            </a:r>
          </a:p>
          <a:p>
            <a:pPr lvl="1"/>
            <a:r>
              <a:rPr lang="en-AU" dirty="0"/>
              <a:t>Supporting researchers to publish their work</a:t>
            </a:r>
          </a:p>
        </p:txBody>
      </p:sp>
    </p:spTree>
    <p:extLst>
      <p:ext uri="{BB962C8B-B14F-4D97-AF65-F5344CB8AC3E}">
        <p14:creationId xmlns:p14="http://schemas.microsoft.com/office/powerpoint/2010/main" val="1220789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/>
          <a:lstStyle/>
          <a:p>
            <a:r>
              <a:rPr lang="en-AU" dirty="0">
                <a:latin typeface="Helvetica" charset="0"/>
                <a:ea typeface="Helvetica" charset="0"/>
                <a:cs typeface="Helvetica" charset="0"/>
              </a:rPr>
              <a:t>What’s needed?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28" y="2142617"/>
            <a:ext cx="8253984" cy="4351338"/>
          </a:xfrm>
        </p:spPr>
        <p:txBody>
          <a:bodyPr>
            <a:normAutofit fontScale="92500"/>
          </a:bodyPr>
          <a:lstStyle/>
          <a:p>
            <a:pPr lvl="0"/>
            <a:r>
              <a:rPr lang="en-AU" dirty="0"/>
              <a:t>Review of cost and availability of quality publishing spaces, and representation of all study results</a:t>
            </a:r>
          </a:p>
          <a:p>
            <a:r>
              <a:rPr lang="en-AU" dirty="0"/>
              <a:t>Available and appropriate spaces to publish studies - including negative, inconclusive and replication work</a:t>
            </a:r>
          </a:p>
          <a:p>
            <a:pPr lvl="0"/>
            <a:r>
              <a:rPr lang="en-AU" dirty="0"/>
              <a:t>Expanding role for preprints and data sharing</a:t>
            </a:r>
          </a:p>
          <a:p>
            <a:pPr lvl="0"/>
            <a:r>
              <a:rPr lang="en-AU" dirty="0"/>
              <a:t>Rethinking peer review processes and quality </a:t>
            </a:r>
            <a:r>
              <a:rPr lang="mr-IN" dirty="0"/>
              <a:t>–</a:t>
            </a:r>
            <a:r>
              <a:rPr lang="en-AU" dirty="0"/>
              <a:t> transparency, COIs, prior approvals/pre/post review</a:t>
            </a:r>
          </a:p>
          <a:p>
            <a:pPr lvl="0"/>
            <a:r>
              <a:rPr lang="en-AU" dirty="0"/>
              <a:t>Some new approaches </a:t>
            </a:r>
            <a:r>
              <a:rPr lang="mr-IN" dirty="0"/>
              <a:t>–</a:t>
            </a:r>
            <a:r>
              <a:rPr lang="en-AU" dirty="0"/>
              <a:t> create badging for transparency / identify and track results including “negative/null”</a:t>
            </a:r>
          </a:p>
          <a:p>
            <a:pPr lvl="0"/>
            <a:r>
              <a:rPr lang="en-AU" dirty="0"/>
              <a:t>Rebranding “Negative” studies as valid and valued results</a:t>
            </a:r>
          </a:p>
        </p:txBody>
      </p:sp>
    </p:spTree>
    <p:extLst>
      <p:ext uri="{BB962C8B-B14F-4D97-AF65-F5344CB8AC3E}">
        <p14:creationId xmlns:p14="http://schemas.microsoft.com/office/powerpoint/2010/main" val="292903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Support CBMRT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68" y="2196328"/>
            <a:ext cx="8144647" cy="4351338"/>
          </a:xfrm>
        </p:spPr>
        <p:txBody>
          <a:bodyPr>
            <a:normAutofit/>
          </a:bodyPr>
          <a:lstStyle/>
          <a:p>
            <a:r>
              <a:rPr lang="en-US" dirty="0"/>
              <a:t>Thank you for supporting the BMTS series</a:t>
            </a:r>
          </a:p>
          <a:p>
            <a:r>
              <a:rPr lang="en-US" dirty="0"/>
              <a:t>Join the Ambassador Network</a:t>
            </a:r>
          </a:p>
          <a:p>
            <a:r>
              <a:rPr lang="en-US" dirty="0"/>
              <a:t>Donate!</a:t>
            </a:r>
          </a:p>
          <a:p>
            <a:r>
              <a:rPr lang="en-US" dirty="0"/>
              <a:t>Can your organization support one of our major projects?</a:t>
            </a:r>
          </a:p>
          <a:p>
            <a:r>
              <a:rPr lang="en-US" dirty="0"/>
              <a:t>Nominate / support a biomedical or clinical research field for a Null Hypothesis publication</a:t>
            </a:r>
          </a:p>
          <a:p>
            <a:r>
              <a:rPr lang="en-US" dirty="0"/>
              <a:t>Email </a:t>
            </a:r>
            <a:r>
              <a:rPr lang="en-US" dirty="0">
                <a:hlinkClick r:id="rId2"/>
              </a:rPr>
              <a:t>Sarah@cbmrt.org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07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Acknowledgements </a:t>
            </a:r>
            <a:r>
              <a:rPr lang="mr-IN" dirty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H</a:t>
            </a:r>
            <a:r>
              <a:rPr lang="en-US" baseline="-25000" dirty="0">
                <a:latin typeface="Helvetica" charset="0"/>
                <a:ea typeface="Helvetica" charset="0"/>
                <a:cs typeface="Helvetica" charset="0"/>
              </a:rPr>
              <a:t>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28" y="2182367"/>
            <a:ext cx="8100822" cy="4218433"/>
          </a:xfrm>
        </p:spPr>
        <p:txBody>
          <a:bodyPr>
            <a:normAutofit/>
          </a:bodyPr>
          <a:lstStyle/>
          <a:p>
            <a:r>
              <a:rPr lang="en-US" dirty="0"/>
              <a:t>Robert Gross </a:t>
            </a:r>
            <a:r>
              <a:rPr lang="mr-IN" dirty="0"/>
              <a:t>–</a:t>
            </a:r>
            <a:r>
              <a:rPr lang="en-US" dirty="0"/>
              <a:t> Editor-in-Chief of Neurology®</a:t>
            </a:r>
          </a:p>
          <a:p>
            <a:r>
              <a:rPr lang="en-US" dirty="0"/>
              <a:t>Kim Jansen </a:t>
            </a:r>
            <a:r>
              <a:rPr lang="mr-IN" dirty="0"/>
              <a:t>–</a:t>
            </a:r>
            <a:r>
              <a:rPr lang="en-AU" dirty="0"/>
              <a:t> Executive Publisher, Medical Journals - </a:t>
            </a:r>
            <a:r>
              <a:rPr lang="en-US" dirty="0"/>
              <a:t> Wolters Kluwer</a:t>
            </a:r>
          </a:p>
          <a:p>
            <a:r>
              <a:rPr lang="en-US" dirty="0"/>
              <a:t>Patty Baskin </a:t>
            </a:r>
          </a:p>
          <a:p>
            <a:r>
              <a:rPr lang="en-US" dirty="0"/>
              <a:t>American Academy of Neurology</a:t>
            </a:r>
          </a:p>
          <a:p>
            <a:r>
              <a:rPr lang="en-US" dirty="0"/>
              <a:t>Neurology Reviewers, Editorial Board, authors and research participants</a:t>
            </a:r>
          </a:p>
          <a:p>
            <a:r>
              <a:rPr lang="en-US" dirty="0"/>
              <a:t>CBMRT board, staff and supporters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55" t="22600" r="22228" b="6652"/>
          <a:stretch/>
        </p:blipFill>
        <p:spPr>
          <a:xfrm>
            <a:off x="7327726" y="199860"/>
            <a:ext cx="1580628" cy="232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93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54262"/>
            <a:ext cx="8119934" cy="1325563"/>
          </a:xfrm>
        </p:spPr>
        <p:txBody>
          <a:bodyPr/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958" y="2400753"/>
            <a:ext cx="5371317" cy="3822625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/>
              <a:t>www.cbmrt.org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Sandy@cbmrt.org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798" t="29735" r="10682" b="30438"/>
          <a:stretch/>
        </p:blipFill>
        <p:spPr>
          <a:xfrm>
            <a:off x="7177413" y="5431378"/>
            <a:ext cx="1133372" cy="79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5431378"/>
            <a:ext cx="1285712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58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CBMR</a:t>
            </a:r>
            <a:r>
              <a:rPr lang="en-US" b="1" dirty="0">
                <a:ln w="19050">
                  <a:solidFill>
                    <a:schemeClr val="bg1"/>
                  </a:solidFill>
                </a:ln>
                <a:solidFill>
                  <a:srgbClr val="D53A46"/>
                </a:solidFill>
                <a:latin typeface="Helvetica" charset="0"/>
                <a:ea typeface="Helvetica" charset="0"/>
                <a:cs typeface="Helvetica" charset="0"/>
              </a:rPr>
              <a:t>T </a:t>
            </a:r>
            <a:r>
              <a:rPr lang="en-US" b="1" dirty="0">
                <a:ln w="19050">
                  <a:noFill/>
                </a:ln>
                <a:latin typeface="Helvetica" charset="0"/>
                <a:ea typeface="Helvetica" charset="0"/>
                <a:cs typeface="Helvetica" charset="0"/>
              </a:rPr>
              <a:t>Major Projects</a:t>
            </a:r>
            <a:endParaRPr lang="en-US" dirty="0">
              <a:ln w="19050"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2203577"/>
            <a:ext cx="8266176" cy="4172839"/>
          </a:xfrm>
        </p:spPr>
        <p:txBody>
          <a:bodyPr/>
          <a:lstStyle/>
          <a:p>
            <a:r>
              <a:rPr lang="en-US" dirty="0"/>
              <a:t>Biomedical Transparency Summit Series</a:t>
            </a:r>
          </a:p>
          <a:p>
            <a:r>
              <a:rPr lang="en-US" b="1" dirty="0"/>
              <a:t>The Null Hypothesis Initiative</a:t>
            </a:r>
          </a:p>
          <a:p>
            <a:r>
              <a:rPr lang="en-US" dirty="0"/>
              <a:t>Ambassador Network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45" y="3735090"/>
            <a:ext cx="3774786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8356" r="2980" b="14667"/>
          <a:stretch/>
        </p:blipFill>
        <p:spPr>
          <a:xfrm>
            <a:off x="4980513" y="3719592"/>
            <a:ext cx="2372464" cy="25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19592"/>
            <a:ext cx="168222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1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Null Hypothesis Update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55" t="22600" r="22228" b="6652"/>
          <a:stretch/>
        </p:blipFill>
        <p:spPr>
          <a:xfrm>
            <a:off x="5781582" y="2079320"/>
            <a:ext cx="2974111" cy="4371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359" y="2267211"/>
            <a:ext cx="52734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Background</a:t>
            </a:r>
          </a:p>
          <a:p>
            <a:r>
              <a:rPr lang="en-US" sz="3200" dirty="0"/>
              <a:t>Null Hypothesis Development</a:t>
            </a:r>
          </a:p>
          <a:p>
            <a:r>
              <a:rPr lang="en-US" sz="3200" dirty="0"/>
              <a:t>Neurology® Null Hypothesis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edition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Paper review</a:t>
            </a:r>
          </a:p>
          <a:p>
            <a:r>
              <a:rPr lang="en-US" sz="3200" dirty="0"/>
              <a:t>Author perspective video</a:t>
            </a:r>
            <a:br>
              <a:rPr lang="en-US" sz="3200" dirty="0"/>
            </a:br>
            <a:r>
              <a:rPr lang="en-US" sz="3200" dirty="0"/>
              <a:t>What we’ve learned</a:t>
            </a:r>
          </a:p>
          <a:p>
            <a:r>
              <a:rPr lang="en-US" sz="3200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29432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Research Transparency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4073" y="2166395"/>
            <a:ext cx="8375072" cy="41467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Biomedical and clinical research reporting needs to be fully represented and transparent</a:t>
            </a:r>
          </a:p>
          <a:p>
            <a:pPr marL="0" indent="0">
              <a:buNone/>
            </a:pPr>
            <a:endParaRPr lang="en-US" b="1" dirty="0"/>
          </a:p>
          <a:p>
            <a:pPr lvl="1"/>
            <a:r>
              <a:rPr lang="en-US" sz="2800" dirty="0"/>
              <a:t>Enhance efficiency</a:t>
            </a:r>
          </a:p>
          <a:p>
            <a:pPr lvl="1"/>
            <a:r>
              <a:rPr lang="en-US" sz="2800" dirty="0"/>
              <a:t>Reduce significant funding wastage</a:t>
            </a:r>
          </a:p>
          <a:p>
            <a:pPr lvl="1"/>
            <a:r>
              <a:rPr lang="en-US" sz="2800" dirty="0"/>
              <a:t>Inform future research design</a:t>
            </a:r>
          </a:p>
          <a:p>
            <a:pPr lvl="1"/>
            <a:r>
              <a:rPr lang="en-US" sz="2800" i="1" dirty="0"/>
              <a:t>To reduce avoidable risks to patients</a:t>
            </a:r>
          </a:p>
        </p:txBody>
      </p:sp>
    </p:spTree>
    <p:extLst>
      <p:ext uri="{BB962C8B-B14F-4D97-AF65-F5344CB8AC3E}">
        <p14:creationId xmlns:p14="http://schemas.microsoft.com/office/powerpoint/2010/main" val="854220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512065"/>
            <a:ext cx="8912352" cy="123913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charset="0"/>
                <a:ea typeface="Helvetica" charset="0"/>
                <a:cs typeface="Helvetica" charset="0"/>
              </a:rPr>
              <a:t>Health Research cannot afford reproducibility and reporting issues.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839" y="2129425"/>
            <a:ext cx="82421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“The scandal of poor medical research”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i="1" dirty="0">
                <a:latin typeface="+mj-lt"/>
              </a:rPr>
              <a:t>DG Altman Editorial from BMJ in 1994</a:t>
            </a:r>
          </a:p>
          <a:p>
            <a:pPr marL="742950" lvl="1" indent="-285750">
              <a:buFont typeface="Arial" charset="0"/>
              <a:buChar char="•"/>
            </a:pPr>
            <a:endParaRPr lang="en-US" sz="2800" i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“</a:t>
            </a:r>
            <a:r>
              <a:rPr lang="pl-PL" sz="2800" b="1" dirty="0" err="1">
                <a:latin typeface="+mj-lt"/>
              </a:rPr>
              <a:t>Additional</a:t>
            </a:r>
            <a:r>
              <a:rPr lang="pl-PL" sz="2800" b="1" dirty="0">
                <a:latin typeface="+mj-lt"/>
              </a:rPr>
              <a:t> </a:t>
            </a:r>
            <a:r>
              <a:rPr lang="pl-PL" sz="2800" b="1" dirty="0" err="1">
                <a:latin typeface="+mj-lt"/>
              </a:rPr>
              <a:t>tools</a:t>
            </a:r>
            <a:r>
              <a:rPr lang="pl-PL" sz="2800" b="1" dirty="0">
                <a:latin typeface="+mj-lt"/>
              </a:rPr>
              <a:t> and </a:t>
            </a:r>
            <a:r>
              <a:rPr lang="pl-PL" sz="2800" b="1" dirty="0" err="1">
                <a:latin typeface="+mj-lt"/>
              </a:rPr>
              <a:t>mechanisms</a:t>
            </a:r>
            <a:r>
              <a:rPr lang="pl-PL" sz="2800" b="1" dirty="0">
                <a:latin typeface="+mj-lt"/>
              </a:rPr>
              <a:t> </a:t>
            </a:r>
            <a:r>
              <a:rPr lang="pl-PL" sz="2800" b="1" dirty="0" err="1">
                <a:latin typeface="+mj-lt"/>
              </a:rPr>
              <a:t>are</a:t>
            </a:r>
            <a:r>
              <a:rPr lang="pl-PL" sz="2800" b="1" dirty="0">
                <a:latin typeface="+mj-lt"/>
              </a:rPr>
              <a:t> </a:t>
            </a:r>
            <a:r>
              <a:rPr lang="pl-PL" sz="2800" b="1" dirty="0" err="1">
                <a:latin typeface="+mj-lt"/>
              </a:rPr>
              <a:t>needed</a:t>
            </a:r>
            <a:r>
              <a:rPr lang="pl-PL" sz="2800" b="1" dirty="0">
                <a:latin typeface="+mj-lt"/>
              </a:rPr>
              <a:t> </a:t>
            </a:r>
            <a:r>
              <a:rPr lang="pl-PL" sz="2800" dirty="0">
                <a:latin typeface="+mj-lt"/>
              </a:rPr>
              <a:t>to </a:t>
            </a:r>
            <a:r>
              <a:rPr lang="pl-PL" sz="2800" dirty="0" err="1">
                <a:latin typeface="+mj-lt"/>
              </a:rPr>
              <a:t>rectify</a:t>
            </a:r>
            <a:r>
              <a:rPr lang="pl-PL" sz="2800" dirty="0">
                <a:latin typeface="+mj-lt"/>
              </a:rPr>
              <a:t> </a:t>
            </a:r>
            <a:r>
              <a:rPr lang="pl-PL" sz="2800" dirty="0" err="1">
                <a:latin typeface="+mj-lt"/>
              </a:rPr>
              <a:t>lack</a:t>
            </a:r>
            <a:r>
              <a:rPr lang="pl-PL" sz="2800" dirty="0">
                <a:latin typeface="+mj-lt"/>
              </a:rPr>
              <a:t> of </a:t>
            </a:r>
            <a:r>
              <a:rPr lang="pl-PL" sz="2800" dirty="0" err="1">
                <a:latin typeface="+mj-lt"/>
              </a:rPr>
              <a:t>timely</a:t>
            </a:r>
            <a:r>
              <a:rPr lang="pl-PL" sz="2800" dirty="0">
                <a:latin typeface="+mj-lt"/>
              </a:rPr>
              <a:t> </a:t>
            </a:r>
            <a:r>
              <a:rPr lang="pl-PL" sz="2800" dirty="0" err="1">
                <a:latin typeface="+mj-lt"/>
              </a:rPr>
              <a:t>reporting</a:t>
            </a:r>
            <a:r>
              <a:rPr lang="pl-PL" sz="2800" dirty="0">
                <a:latin typeface="+mj-lt"/>
              </a:rPr>
              <a:t> and </a:t>
            </a:r>
            <a:r>
              <a:rPr lang="pl-PL" sz="2800" dirty="0" err="1">
                <a:latin typeface="+mj-lt"/>
              </a:rPr>
              <a:t>publication</a:t>
            </a:r>
            <a:r>
              <a:rPr lang="mr-IN" sz="2800" dirty="0">
                <a:latin typeface="+mj-lt"/>
              </a:rPr>
              <a:t>…</a:t>
            </a:r>
            <a:r>
              <a:rPr lang="pl-PL" sz="2800" dirty="0">
                <a:latin typeface="+mj-lt"/>
              </a:rPr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sz="2800" dirty="0" err="1">
                <a:latin typeface="+mj-lt"/>
              </a:rPr>
              <a:t>impair</a:t>
            </a:r>
            <a:r>
              <a:rPr lang="pl-PL" sz="2800" dirty="0">
                <a:latin typeface="+mj-lt"/>
              </a:rPr>
              <a:t> the </a:t>
            </a:r>
            <a:r>
              <a:rPr lang="pl-PL" sz="2800" dirty="0" err="1">
                <a:latin typeface="+mj-lt"/>
              </a:rPr>
              <a:t>research</a:t>
            </a:r>
            <a:r>
              <a:rPr lang="pl-PL" sz="2800" dirty="0">
                <a:latin typeface="+mj-lt"/>
              </a:rPr>
              <a:t> </a:t>
            </a:r>
            <a:r>
              <a:rPr lang="pl-PL" sz="2800" dirty="0" err="1">
                <a:latin typeface="+mj-lt"/>
              </a:rPr>
              <a:t>enterprise</a:t>
            </a:r>
            <a:endParaRPr lang="pl-PL" sz="2800" dirty="0">
              <a:latin typeface="+mj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pl-PL" sz="2800" dirty="0" err="1">
                <a:latin typeface="+mj-lt"/>
              </a:rPr>
              <a:t>threaten</a:t>
            </a:r>
            <a:r>
              <a:rPr lang="pl-PL" sz="2800" dirty="0">
                <a:latin typeface="+mj-lt"/>
              </a:rPr>
              <a:t> to </a:t>
            </a:r>
            <a:r>
              <a:rPr lang="pl-PL" sz="2800" dirty="0" err="1">
                <a:latin typeface="+mj-lt"/>
              </a:rPr>
              <a:t>undermine</a:t>
            </a:r>
            <a:r>
              <a:rPr lang="pl-PL" sz="2800" dirty="0">
                <a:latin typeface="+mj-lt"/>
              </a:rPr>
              <a:t> </a:t>
            </a:r>
            <a:r>
              <a:rPr lang="pl-PL" sz="2800" dirty="0" err="1">
                <a:latin typeface="+mj-lt"/>
              </a:rPr>
              <a:t>evidence</a:t>
            </a:r>
            <a:r>
              <a:rPr lang="pl-PL" sz="2800" dirty="0">
                <a:latin typeface="+mj-lt"/>
              </a:rPr>
              <a:t> </a:t>
            </a:r>
            <a:r>
              <a:rPr lang="pl-PL" sz="2800" dirty="0" err="1">
                <a:latin typeface="+mj-lt"/>
              </a:rPr>
              <a:t>based</a:t>
            </a:r>
            <a:r>
              <a:rPr lang="pl-PL" sz="2800" dirty="0">
                <a:latin typeface="+mj-lt"/>
              </a:rPr>
              <a:t> </a:t>
            </a:r>
            <a:r>
              <a:rPr lang="pl-PL" sz="2800" dirty="0" err="1">
                <a:latin typeface="+mj-lt"/>
              </a:rPr>
              <a:t>clinical</a:t>
            </a:r>
            <a:r>
              <a:rPr lang="pl-PL" sz="2800" dirty="0">
                <a:latin typeface="+mj-lt"/>
              </a:rPr>
              <a:t> </a:t>
            </a:r>
            <a:r>
              <a:rPr lang="pl-PL" sz="2800" dirty="0" err="1">
                <a:latin typeface="+mj-lt"/>
              </a:rPr>
              <a:t>decision</a:t>
            </a:r>
            <a:r>
              <a:rPr lang="pl-PL" sz="2800" dirty="0">
                <a:latin typeface="+mj-lt"/>
              </a:rPr>
              <a:t> </a:t>
            </a:r>
            <a:r>
              <a:rPr lang="pl-PL" sz="2800" dirty="0" err="1">
                <a:latin typeface="+mj-lt"/>
              </a:rPr>
              <a:t>making</a:t>
            </a:r>
            <a:r>
              <a:rPr lang="pl-PL" sz="2800" dirty="0">
                <a:latin typeface="+mj-lt"/>
              </a:rPr>
              <a:t>”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i="1" dirty="0">
                <a:latin typeface="+mj-lt"/>
              </a:rPr>
              <a:t>Chen et al </a:t>
            </a:r>
            <a:r>
              <a:rPr lang="pl-PL" sz="2800" i="1" dirty="0">
                <a:latin typeface="+mj-lt"/>
              </a:rPr>
              <a:t>BMJ</a:t>
            </a:r>
            <a:r>
              <a:rPr lang="pl-PL" sz="2800" dirty="0">
                <a:latin typeface="+mj-lt"/>
              </a:rPr>
              <a:t> 2016;352:i637</a:t>
            </a:r>
          </a:p>
        </p:txBody>
      </p:sp>
    </p:spTree>
    <p:extLst>
      <p:ext uri="{BB962C8B-B14F-4D97-AF65-F5344CB8AC3E}">
        <p14:creationId xmlns:p14="http://schemas.microsoft.com/office/powerpoint/2010/main" val="1879378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572" y="454262"/>
            <a:ext cx="8868427" cy="13255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Health Research cannot afford reproducibility and reporting issues.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26666"/>
            <a:ext cx="7886700" cy="4011504"/>
          </a:xfrm>
        </p:spPr>
        <p:txBody>
          <a:bodyPr/>
          <a:lstStyle/>
          <a:p>
            <a:r>
              <a:rPr lang="pl-PL" b="1" dirty="0"/>
              <a:t>We </a:t>
            </a:r>
            <a:r>
              <a:rPr lang="pl-PL" b="1" dirty="0" err="1"/>
              <a:t>need</a:t>
            </a:r>
            <a:r>
              <a:rPr lang="pl-PL" b="1" dirty="0"/>
              <a:t> to </a:t>
            </a:r>
            <a:r>
              <a:rPr lang="pl-PL" b="1" dirty="0" err="1"/>
              <a:t>reduce</a:t>
            </a:r>
            <a:r>
              <a:rPr lang="pl-PL" b="1" dirty="0"/>
              <a:t> </a:t>
            </a:r>
            <a:r>
              <a:rPr lang="pl-PL" b="1" dirty="0" err="1"/>
              <a:t>research</a:t>
            </a:r>
            <a:r>
              <a:rPr lang="pl-PL" b="1" dirty="0"/>
              <a:t> </a:t>
            </a:r>
            <a:r>
              <a:rPr lang="pl-PL" b="1" dirty="0" err="1"/>
              <a:t>wastage</a:t>
            </a:r>
            <a:endParaRPr lang="pl-PL" b="1" dirty="0"/>
          </a:p>
          <a:p>
            <a:pPr marL="742950" lvl="1" indent="-285750">
              <a:buFont typeface="Arial" charset="0"/>
              <a:buChar char="•"/>
            </a:pPr>
            <a:r>
              <a:rPr lang="pl-PL" sz="2800" dirty="0" err="1"/>
              <a:t>Estimated</a:t>
            </a:r>
            <a:r>
              <a:rPr lang="pl-PL" sz="2800" dirty="0"/>
              <a:t> </a:t>
            </a:r>
            <a:r>
              <a:rPr lang="pl-PL" sz="2800" dirty="0" err="1"/>
              <a:t>at</a:t>
            </a:r>
            <a:r>
              <a:rPr lang="pl-PL" sz="2800" dirty="0"/>
              <a:t> $170 </a:t>
            </a:r>
            <a:r>
              <a:rPr lang="pl-PL" sz="2800" dirty="0" err="1"/>
              <a:t>billion</a:t>
            </a:r>
            <a:r>
              <a:rPr lang="pl-PL" sz="2800" dirty="0"/>
              <a:t> per </a:t>
            </a:r>
            <a:r>
              <a:rPr lang="pl-PL" sz="2800" dirty="0" err="1"/>
              <a:t>annum</a:t>
            </a:r>
            <a:r>
              <a:rPr lang="pl-PL" sz="2800" dirty="0"/>
              <a:t>!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sz="2800" dirty="0"/>
              <a:t>Through:</a:t>
            </a:r>
          </a:p>
          <a:p>
            <a:pPr marL="1200150" lvl="2" indent="-285750">
              <a:buFont typeface="Arial" charset="0"/>
              <a:buChar char="•"/>
            </a:pPr>
            <a:r>
              <a:rPr lang="pl-PL" sz="2400" dirty="0"/>
              <a:t>Non-</a:t>
            </a:r>
            <a:r>
              <a:rPr lang="pl-PL" sz="2400" dirty="0" err="1"/>
              <a:t>publication</a:t>
            </a:r>
            <a:r>
              <a:rPr lang="pl-PL" sz="2400" dirty="0"/>
              <a:t> of </a:t>
            </a:r>
            <a:r>
              <a:rPr lang="pl-PL" sz="2400" dirty="0" err="1"/>
              <a:t>results</a:t>
            </a:r>
            <a:endParaRPr lang="pl-PL" sz="2400" dirty="0"/>
          </a:p>
          <a:p>
            <a:pPr marL="1200150" lvl="2" indent="-285750">
              <a:buFont typeface="Arial" charset="0"/>
              <a:buChar char="•"/>
            </a:pPr>
            <a:r>
              <a:rPr lang="pl-PL" sz="2400" dirty="0" err="1"/>
              <a:t>Insufficient</a:t>
            </a:r>
            <a:r>
              <a:rPr lang="pl-PL" sz="2400" dirty="0"/>
              <a:t> </a:t>
            </a:r>
            <a:r>
              <a:rPr lang="pl-PL" sz="2400" dirty="0" err="1"/>
              <a:t>description</a:t>
            </a:r>
            <a:r>
              <a:rPr lang="pl-PL" sz="2400" dirty="0"/>
              <a:t> of </a:t>
            </a:r>
            <a:r>
              <a:rPr lang="pl-PL" sz="2400" dirty="0" err="1"/>
              <a:t>research</a:t>
            </a:r>
            <a:r>
              <a:rPr lang="pl-PL" sz="2400" dirty="0"/>
              <a:t> </a:t>
            </a:r>
            <a:r>
              <a:rPr lang="mr-IN" sz="2400" dirty="0"/>
              <a:t>–</a:t>
            </a:r>
            <a:r>
              <a:rPr lang="pl-PL" sz="2400" dirty="0"/>
              <a:t> </a:t>
            </a:r>
            <a:r>
              <a:rPr lang="pl-PL" sz="2400" dirty="0" err="1"/>
              <a:t>including</a:t>
            </a:r>
            <a:r>
              <a:rPr lang="pl-PL" sz="2400" dirty="0"/>
              <a:t> </a:t>
            </a:r>
            <a:r>
              <a:rPr lang="pl-PL" sz="2400" dirty="0" err="1"/>
              <a:t>endpoints</a:t>
            </a:r>
            <a:r>
              <a:rPr lang="pl-PL" sz="2400" dirty="0"/>
              <a:t>, </a:t>
            </a:r>
            <a:r>
              <a:rPr lang="pl-PL" sz="2400" dirty="0" err="1"/>
              <a:t>methodology</a:t>
            </a:r>
            <a:r>
              <a:rPr lang="pl-PL" sz="2400" dirty="0"/>
              <a:t>, </a:t>
            </a:r>
            <a:r>
              <a:rPr lang="pl-PL" sz="2400" dirty="0" err="1"/>
              <a:t>statistics</a:t>
            </a:r>
            <a:r>
              <a:rPr lang="pl-PL" sz="2400" dirty="0"/>
              <a:t> and </a:t>
            </a:r>
            <a:r>
              <a:rPr lang="pl-PL" sz="2400" dirty="0" err="1"/>
              <a:t>results</a:t>
            </a:r>
            <a:endParaRPr lang="pl-PL" sz="2400" dirty="0"/>
          </a:p>
          <a:p>
            <a:pPr marL="1200150" lvl="2" indent="-285750">
              <a:buFont typeface="Arial" charset="0"/>
              <a:buChar char="•"/>
            </a:pPr>
            <a:r>
              <a:rPr lang="pl-PL" sz="2400" dirty="0"/>
              <a:t>Lack of </a:t>
            </a:r>
            <a:r>
              <a:rPr lang="pl-PL" sz="2400" dirty="0" err="1"/>
              <a:t>systematic</a:t>
            </a:r>
            <a:r>
              <a:rPr lang="pl-PL" sz="2400" dirty="0"/>
              <a:t> </a:t>
            </a:r>
            <a:r>
              <a:rPr lang="pl-PL" sz="2400" dirty="0" err="1"/>
              <a:t>review</a:t>
            </a:r>
            <a:endParaRPr lang="pl-PL" sz="2400" dirty="0"/>
          </a:p>
          <a:p>
            <a:pPr marL="742950" lvl="1" indent="-285750">
              <a:buFont typeface="Arial" charset="0"/>
              <a:buChar char="•"/>
            </a:pPr>
            <a:r>
              <a:rPr lang="pl-PL" sz="2800" i="1" dirty="0" err="1"/>
              <a:t>Glasziou</a:t>
            </a:r>
            <a:r>
              <a:rPr lang="pl-PL" sz="2800" i="1" dirty="0"/>
              <a:t> and </a:t>
            </a:r>
            <a:r>
              <a:rPr lang="pl-PL" sz="2800" i="1" dirty="0" err="1"/>
              <a:t>Chalmers</a:t>
            </a:r>
            <a:r>
              <a:rPr lang="pl-PL" sz="2800" i="1" dirty="0"/>
              <a:t> </a:t>
            </a:r>
            <a:r>
              <a:rPr lang="mr-IN" sz="2800" i="1" dirty="0"/>
              <a:t>–</a:t>
            </a:r>
            <a:r>
              <a:rPr lang="pl-PL" sz="2800" i="1" dirty="0"/>
              <a:t> BMJ 2016, 2017, 2018</a:t>
            </a:r>
          </a:p>
        </p:txBody>
      </p:sp>
    </p:spTree>
    <p:extLst>
      <p:ext uri="{BB962C8B-B14F-4D97-AF65-F5344CB8AC3E}">
        <p14:creationId xmlns:p14="http://schemas.microsoft.com/office/powerpoint/2010/main" val="1870749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773" y="454262"/>
            <a:ext cx="8523285" cy="13255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l-PL" sz="3600" i="1" dirty="0" err="1">
                <a:solidFill>
                  <a:schemeClr val="bg1"/>
                </a:solidFill>
              </a:rPr>
              <a:t>Systematic</a:t>
            </a:r>
            <a:r>
              <a:rPr lang="pl-PL" sz="3600" i="1" dirty="0">
                <a:solidFill>
                  <a:schemeClr val="bg1"/>
                </a:solidFill>
              </a:rPr>
              <a:t> </a:t>
            </a:r>
            <a:r>
              <a:rPr lang="pl-PL" sz="3600" i="1" dirty="0" err="1">
                <a:solidFill>
                  <a:schemeClr val="bg1"/>
                </a:solidFill>
              </a:rPr>
              <a:t>issues</a:t>
            </a:r>
            <a:r>
              <a:rPr lang="pl-PL" sz="3600" i="1" dirty="0">
                <a:solidFill>
                  <a:schemeClr val="bg1"/>
                </a:solidFill>
              </a:rPr>
              <a:t> with ”</a:t>
            </a:r>
            <a:r>
              <a:rPr lang="pl-PL" sz="3600" i="1" dirty="0" err="1">
                <a:solidFill>
                  <a:schemeClr val="bg1"/>
                </a:solidFill>
              </a:rPr>
              <a:t>negative</a:t>
            </a:r>
            <a:r>
              <a:rPr lang="pl-PL" sz="3600" i="1" dirty="0">
                <a:solidFill>
                  <a:schemeClr val="bg1"/>
                </a:solidFill>
              </a:rPr>
              <a:t>” </a:t>
            </a:r>
            <a:r>
              <a:rPr lang="pl-PL" sz="3600" i="1" dirty="0" err="1">
                <a:solidFill>
                  <a:schemeClr val="bg1"/>
                </a:solidFill>
              </a:rPr>
              <a:t>result</a:t>
            </a:r>
            <a:r>
              <a:rPr lang="pl-PL" sz="3600" i="1" dirty="0">
                <a:solidFill>
                  <a:schemeClr val="bg1"/>
                </a:solidFill>
              </a:rPr>
              <a:t> </a:t>
            </a:r>
            <a:r>
              <a:rPr lang="pl-PL" sz="3600" i="1" dirty="0" err="1">
                <a:solidFill>
                  <a:schemeClr val="bg1"/>
                </a:solidFill>
              </a:rPr>
              <a:t>publication</a:t>
            </a:r>
            <a:endParaRPr lang="pl-PL" sz="36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773" y="2134545"/>
            <a:ext cx="829138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“Clinical trials with positive outcomes have significantly higher rates and shorter times to publication than those with negative results”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- Pilar </a:t>
            </a:r>
            <a:r>
              <a:rPr lang="en-US" dirty="0" err="1"/>
              <a:t>Suñé</a:t>
            </a:r>
            <a:r>
              <a:rPr lang="en-US" dirty="0"/>
              <a:t> </a:t>
            </a:r>
            <a:r>
              <a:rPr lang="en-US" dirty="0" err="1"/>
              <a:t>PLoS</a:t>
            </a:r>
            <a:r>
              <a:rPr lang="en-US" dirty="0"/>
              <a:t> 2013</a:t>
            </a:r>
          </a:p>
          <a:p>
            <a:r>
              <a:rPr lang="en-US" sz="1800" dirty="0">
                <a:hlinkClick r:id="rId2"/>
              </a:rPr>
              <a:t>https://journals.plos.org/plosone/article?id=10.1371/journal.pone.0054583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52640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“Negative” Result </a:t>
            </a:r>
            <a:br>
              <a:rPr lang="en-US" b="1" dirty="0"/>
            </a:br>
            <a:r>
              <a:rPr lang="en-US" b="1" dirty="0"/>
              <a:t>-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411" y="2138776"/>
            <a:ext cx="8254652" cy="4351338"/>
          </a:xfrm>
        </p:spPr>
        <p:txBody>
          <a:bodyPr>
            <a:normAutofit/>
          </a:bodyPr>
          <a:lstStyle/>
          <a:p>
            <a:r>
              <a:rPr lang="en-US" dirty="0"/>
              <a:t>Researcher perception of negative impact of reporting “negative” studies</a:t>
            </a:r>
          </a:p>
          <a:p>
            <a:r>
              <a:rPr lang="en-US" dirty="0"/>
              <a:t>Opportunity cost to write up</a:t>
            </a:r>
          </a:p>
          <a:p>
            <a:r>
              <a:rPr lang="en-US" dirty="0"/>
              <a:t>Institutional benchmarks often relying on publication impact factors, intense competition for these journals</a:t>
            </a:r>
          </a:p>
          <a:p>
            <a:r>
              <a:rPr lang="en-US" dirty="0"/>
              <a:t>Publication business models often reflecting “commercial value” </a:t>
            </a:r>
            <a:r>
              <a:rPr lang="mr-IN" dirty="0"/>
              <a:t>–</a:t>
            </a:r>
            <a:r>
              <a:rPr lang="en-US" dirty="0"/>
              <a:t> Impact factors/citations, subscriptions, reprint purchasing agreements.</a:t>
            </a:r>
          </a:p>
          <a:p>
            <a:r>
              <a:rPr lang="en-US" sz="2800" i="1" dirty="0"/>
              <a:t>Will my paper just be rejected anyway?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61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9841</TotalTime>
  <Words>1662</Words>
  <Application>Microsoft Macintosh PowerPoint</Application>
  <PresentationFormat>On-screen Show (4:3)</PresentationFormat>
  <Paragraphs>332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Office Theme</vt:lpstr>
      <vt:lpstr>The Null Hypothesis Initiative</vt:lpstr>
      <vt:lpstr>Affiliations</vt:lpstr>
      <vt:lpstr>CBMRT Major Projects</vt:lpstr>
      <vt:lpstr>Null Hypothesis Update</vt:lpstr>
      <vt:lpstr>Research Transparency</vt:lpstr>
      <vt:lpstr>Health Research cannot afford reproducibility and reporting issues.</vt:lpstr>
      <vt:lpstr>Health Research cannot afford reproducibility and reporting issues.</vt:lpstr>
      <vt:lpstr>Systematic issues with ”negative” result publication</vt:lpstr>
      <vt:lpstr>The “Negative” Result  - Challenges</vt:lpstr>
      <vt:lpstr>Systematic challenges</vt:lpstr>
      <vt:lpstr>PowerPoint Presentation</vt:lpstr>
      <vt:lpstr>The Null Hypothesis Initiative (H0)</vt:lpstr>
      <vt:lpstr>The Null Hypothesis Initiative (H0)</vt:lpstr>
      <vt:lpstr>Neurology® Null Hypothesis</vt:lpstr>
      <vt:lpstr>Creating Neurology Null Hypothesis</vt:lpstr>
      <vt:lpstr>PowerPoint Presentation</vt:lpstr>
      <vt:lpstr>Neurology Null Hypothesis  </vt:lpstr>
      <vt:lpstr>Author Feedback</vt:lpstr>
      <vt:lpstr>Mainstream media coverage</vt:lpstr>
      <vt:lpstr>INTREPAD STUDY</vt:lpstr>
      <vt:lpstr>PowerPoint Presentation</vt:lpstr>
      <vt:lpstr>Momentum!</vt:lpstr>
      <vt:lpstr>Future Directions  – what’s needed?</vt:lpstr>
      <vt:lpstr>What we have learned</vt:lpstr>
      <vt:lpstr>Future Directions - What’s needed?</vt:lpstr>
      <vt:lpstr>What’s needed?</vt:lpstr>
      <vt:lpstr>Support CBMRT</vt:lpstr>
      <vt:lpstr>Acknowledgements – H0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Petty</dc:creator>
  <cp:lastModifiedBy>Sarah Hadley</cp:lastModifiedBy>
  <cp:revision>173</cp:revision>
  <dcterms:created xsi:type="dcterms:W3CDTF">2018-01-24T02:24:24Z</dcterms:created>
  <dcterms:modified xsi:type="dcterms:W3CDTF">2020-02-20T01:30:49Z</dcterms:modified>
</cp:coreProperties>
</file>